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81" r:id="rId3"/>
    <p:sldId id="282" r:id="rId4"/>
    <p:sldId id="302" r:id="rId5"/>
    <p:sldId id="304" r:id="rId6"/>
    <p:sldId id="284" r:id="rId7"/>
    <p:sldId id="305" r:id="rId8"/>
    <p:sldId id="307" r:id="rId9"/>
    <p:sldId id="286" r:id="rId10"/>
    <p:sldId id="308" r:id="rId11"/>
    <p:sldId id="309" r:id="rId12"/>
    <p:sldId id="288" r:id="rId13"/>
    <p:sldId id="306" r:id="rId14"/>
    <p:sldId id="289" r:id="rId15"/>
    <p:sldId id="290" r:id="rId16"/>
    <p:sldId id="291" r:id="rId17"/>
    <p:sldId id="292" r:id="rId18"/>
    <p:sldId id="293" r:id="rId19"/>
    <p:sldId id="29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72"/>
    <p:restoredTop sz="96197"/>
  </p:normalViewPr>
  <p:slideViewPr>
    <p:cSldViewPr snapToGrid="0" snapToObjects="1">
      <p:cViewPr varScale="1">
        <p:scale>
          <a:sx n="114" d="100"/>
          <a:sy n="114" d="100"/>
        </p:scale>
        <p:origin x="19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ED7BBB91-63D8-DB46-8CF1-F1D455199014}"/>
    <pc:docChg chg="custSel modSld">
      <pc:chgData name="Downen, Paul M" userId="b1fad98d-9c85-4afc-93ea-92c67574f2bd" providerId="ADAL" clId="{ED7BBB91-63D8-DB46-8CF1-F1D455199014}" dt="2023-12-08T18:51:25.057" v="32" actId="1076"/>
      <pc:docMkLst>
        <pc:docMk/>
      </pc:docMkLst>
      <pc:sldChg chg="modSp mod">
        <pc:chgData name="Downen, Paul M" userId="b1fad98d-9c85-4afc-93ea-92c67574f2bd" providerId="ADAL" clId="{ED7BBB91-63D8-DB46-8CF1-F1D455199014}" dt="2023-12-08T18:50:45.242" v="23" actId="14100"/>
        <pc:sldMkLst>
          <pc:docMk/>
          <pc:sldMk cId="1857644980" sldId="290"/>
        </pc:sldMkLst>
        <pc:spChg chg="mod">
          <ac:chgData name="Downen, Paul M" userId="b1fad98d-9c85-4afc-93ea-92c67574f2bd" providerId="ADAL" clId="{ED7BBB91-63D8-DB46-8CF1-F1D455199014}" dt="2023-12-08T18:50:45.242" v="23" actId="14100"/>
          <ac:spMkLst>
            <pc:docMk/>
            <pc:sldMk cId="1857644980" sldId="290"/>
            <ac:spMk id="371745" creationId="{00000000-0000-0000-0000-000000000000}"/>
          </ac:spMkLst>
        </pc:spChg>
      </pc:sldChg>
      <pc:sldChg chg="modSp mod">
        <pc:chgData name="Downen, Paul M" userId="b1fad98d-9c85-4afc-93ea-92c67574f2bd" providerId="ADAL" clId="{ED7BBB91-63D8-DB46-8CF1-F1D455199014}" dt="2023-12-08T18:50:57.610" v="25" actId="14100"/>
        <pc:sldMkLst>
          <pc:docMk/>
          <pc:sldMk cId="2412318837" sldId="291"/>
        </pc:sldMkLst>
        <pc:spChg chg="mod">
          <ac:chgData name="Downen, Paul M" userId="b1fad98d-9c85-4afc-93ea-92c67574f2bd" providerId="ADAL" clId="{ED7BBB91-63D8-DB46-8CF1-F1D455199014}" dt="2023-12-08T18:50:57.610" v="25" actId="14100"/>
          <ac:spMkLst>
            <pc:docMk/>
            <pc:sldMk cId="2412318837" sldId="291"/>
            <ac:spMk id="376837" creationId="{00000000-0000-0000-0000-000000000000}"/>
          </ac:spMkLst>
        </pc:spChg>
      </pc:sldChg>
      <pc:sldChg chg="modSp mod">
        <pc:chgData name="Downen, Paul M" userId="b1fad98d-9c85-4afc-93ea-92c67574f2bd" providerId="ADAL" clId="{ED7BBB91-63D8-DB46-8CF1-F1D455199014}" dt="2023-12-08T18:51:14.541" v="29" actId="1076"/>
        <pc:sldMkLst>
          <pc:docMk/>
          <pc:sldMk cId="1265970224" sldId="292"/>
        </pc:sldMkLst>
        <pc:spChg chg="mod">
          <ac:chgData name="Downen, Paul M" userId="b1fad98d-9c85-4afc-93ea-92c67574f2bd" providerId="ADAL" clId="{ED7BBB91-63D8-DB46-8CF1-F1D455199014}" dt="2023-12-08T18:51:14.541" v="29" actId="1076"/>
          <ac:spMkLst>
            <pc:docMk/>
            <pc:sldMk cId="1265970224" sldId="292"/>
            <ac:spMk id="377861" creationId="{00000000-0000-0000-0000-000000000000}"/>
          </ac:spMkLst>
        </pc:spChg>
      </pc:sldChg>
      <pc:sldChg chg="modSp mod">
        <pc:chgData name="Downen, Paul M" userId="b1fad98d-9c85-4afc-93ea-92c67574f2bd" providerId="ADAL" clId="{ED7BBB91-63D8-DB46-8CF1-F1D455199014}" dt="2023-12-08T18:51:25.057" v="32" actId="1076"/>
        <pc:sldMkLst>
          <pc:docMk/>
          <pc:sldMk cId="1705055588" sldId="293"/>
        </pc:sldMkLst>
        <pc:spChg chg="mod">
          <ac:chgData name="Downen, Paul M" userId="b1fad98d-9c85-4afc-93ea-92c67574f2bd" providerId="ADAL" clId="{ED7BBB91-63D8-DB46-8CF1-F1D455199014}" dt="2023-12-08T18:51:25.057" v="32" actId="1076"/>
          <ac:spMkLst>
            <pc:docMk/>
            <pc:sldMk cId="1705055588" sldId="293"/>
            <ac:spMk id="378885" creationId="{00000000-0000-0000-0000-000000000000}"/>
          </ac:spMkLst>
        </pc:spChg>
      </pc:sldChg>
      <pc:sldChg chg="modSp mod">
        <pc:chgData name="Downen, Paul M" userId="b1fad98d-9c85-4afc-93ea-92c67574f2bd" providerId="ADAL" clId="{ED7BBB91-63D8-DB46-8CF1-F1D455199014}" dt="2023-12-08T18:46:32.312" v="1" actId="20577"/>
        <pc:sldMkLst>
          <pc:docMk/>
          <pc:sldMk cId="2417240651" sldId="304"/>
        </pc:sldMkLst>
        <pc:spChg chg="mod">
          <ac:chgData name="Downen, Paul M" userId="b1fad98d-9c85-4afc-93ea-92c67574f2bd" providerId="ADAL" clId="{ED7BBB91-63D8-DB46-8CF1-F1D455199014}" dt="2023-12-08T18:46:32.312" v="1" actId="20577"/>
          <ac:spMkLst>
            <pc:docMk/>
            <pc:sldMk cId="2417240651" sldId="304"/>
            <ac:spMk id="392194" creationId="{00000000-0000-0000-0000-000000000000}"/>
          </ac:spMkLst>
        </pc:spChg>
      </pc:sldChg>
      <pc:sldChg chg="modSp mod">
        <pc:chgData name="Downen, Paul M" userId="b1fad98d-9c85-4afc-93ea-92c67574f2bd" providerId="ADAL" clId="{ED7BBB91-63D8-DB46-8CF1-F1D455199014}" dt="2023-12-08T18:47:57.302" v="3" actId="27636"/>
        <pc:sldMkLst>
          <pc:docMk/>
          <pc:sldMk cId="4024779912" sldId="305"/>
        </pc:sldMkLst>
        <pc:spChg chg="mod">
          <ac:chgData name="Downen, Paul M" userId="b1fad98d-9c85-4afc-93ea-92c67574f2bd" providerId="ADAL" clId="{ED7BBB91-63D8-DB46-8CF1-F1D455199014}" dt="2023-12-08T18:47:57.302" v="3" actId="27636"/>
          <ac:spMkLst>
            <pc:docMk/>
            <pc:sldMk cId="4024779912" sldId="305"/>
            <ac:spMk id="393218" creationId="{00000000-0000-0000-0000-000000000000}"/>
          </ac:spMkLst>
        </pc:spChg>
      </pc:sldChg>
      <pc:sldChg chg="modSp mod">
        <pc:chgData name="Downen, Paul M" userId="b1fad98d-9c85-4afc-93ea-92c67574f2bd" providerId="ADAL" clId="{ED7BBB91-63D8-DB46-8CF1-F1D455199014}" dt="2023-12-08T18:49:53.050" v="5" actId="20577"/>
        <pc:sldMkLst>
          <pc:docMk/>
          <pc:sldMk cId="3317935679" sldId="306"/>
        </pc:sldMkLst>
        <pc:spChg chg="mod">
          <ac:chgData name="Downen, Paul M" userId="b1fad98d-9c85-4afc-93ea-92c67574f2bd" providerId="ADAL" clId="{ED7BBB91-63D8-DB46-8CF1-F1D455199014}" dt="2023-12-08T18:49:53.050" v="5" actId="20577"/>
          <ac:spMkLst>
            <pc:docMk/>
            <pc:sldMk cId="3317935679" sldId="306"/>
            <ac:spMk id="39424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22A0E-F060-3442-8448-8C65A9386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3A33E-2026-6044-B628-39547BA3E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FA3DC-2728-DC46-AD6F-E1BF02DAA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72EA3-0D91-D24C-B6D3-0B874D8DA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26037-F34E-C247-81F0-38B9B035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0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130B7-E38D-0045-B702-CCA9849E2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3A18B0-282B-2A46-9458-D8872B2AEB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4A5FC-E9D0-8744-9B07-CC6517EB3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5580C-F9DF-C548-838E-26A7FE8BF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7EB50-6B4A-D54C-AFAE-FAEF6D9C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60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F13BA8-19E3-3642-A0A0-2A94EA180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7BD2A-7B26-6B44-B924-48F442787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F862A-83D4-4145-9140-01D979E85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3AE6A-E9D2-1F46-99BA-E779BECD5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8A35F-A1D5-CA4E-A82E-EE523657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44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2D8B0-C06C-F846-BAF9-D42BF2B9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0942E-D9E6-9945-8EEC-5887A4BC7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6D7E8-C486-D640-B584-6EB53B0EB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E38FF-8B95-CF49-B8D1-81350C27D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15474-C6A9-A242-9472-2156C106B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6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DE159-ED33-7046-997D-A21945C1B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E1927-3949-0C45-B077-E8A0A283B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5F7A7-5480-1F4A-B896-0FD3B1F8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36822-65AC-CF4F-A7E1-23F13D6F2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69DD7-A513-5E43-9683-61CEF4BA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6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1594B-296F-2A4F-B140-3D46B36D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DCDB-BACE-4B43-A218-981272B0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5B322A-5042-4A4F-B8AA-E95A561C1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14657-D840-D74A-AFA9-CF96E40F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CB2DD-2566-D646-8530-FE2BEA259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2F39C-DBB9-7043-B176-1AC0871B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2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AACA-FFA8-7C46-90DB-0569BE27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7661-0BA9-9548-AC18-B5F0B5AC9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64A16A-2196-EE41-B5AA-77797C125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533FA1-C756-2C47-A46E-91455800C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CD6EF-5296-F54D-9AA3-15E826ABA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3083FD-9892-C04E-862A-F702AFAF8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F800CC-2982-3046-8D8F-EFD0FFAF6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FEEED3-A9B9-F843-95B9-589D701A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0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2B405-900C-2B40-B124-A0B9B6DA6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A73C18-4DA3-2940-9141-85AD02D7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9CD3B3-10BE-844B-9171-52D2FF3E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DE6868-BDD0-814A-AC6C-61C29E53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63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C9052-6DA0-614C-8C1B-156FF388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EF32E-5BD0-5649-BB6D-4E00F3DBE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A163D-D831-254C-9774-7472A868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7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BA47-A081-884F-BC2B-5DD44B80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C14F6-0647-A648-86AB-E0089141E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988C1-9468-4543-8643-1676817A7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CE54E3-E4CE-8F4E-81D8-6D3A12BF0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87E81-76DD-C04F-9B6A-E597F956E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CC3A1-0B5B-C24B-B5BB-A49A5F29B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4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887D2-1563-A644-9747-B685EAB0C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395234-7EC2-374F-B802-4841C5661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801BE-A1CE-A24F-A56D-CD05F59B7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39FFD-5F8A-8848-9FBA-408C229C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FF6D0-5536-2640-824A-30DFBDCF2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E13F2-44EF-3846-8AAC-72B9A35F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21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7F6405-43BA-0245-921C-CE051ED5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BB8FD-D7B8-FB48-9654-73A9CBC87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6DF-DD71-F149-9C18-547E3DC7C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2A2E5-A0B0-A54E-B350-2D82D91661F0}" type="datetimeFigureOut">
              <a:rPr lang="en-US" smtClean="0"/>
              <a:t>12/8/23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84A00-2E52-D148-A74B-0F306AD4A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EFD07-7FC4-AE41-80B4-5C20A78FC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C2825-394A-2C4F-9379-E1A243793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1570243" y="1392603"/>
            <a:ext cx="1818088" cy="305365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805" rIns="45805"/>
          <a:lstStyle/>
          <a:p>
            <a:pPr algn="l">
              <a:spcBef>
                <a:spcPct val="50000"/>
              </a:spcBef>
            </a:pPr>
            <a:r>
              <a:rPr lang="en-US" sz="1603" dirty="0" err="1"/>
              <a:t>OPq</a:t>
            </a:r>
            <a:r>
              <a:rPr lang="en-US" sz="1603" dirty="0"/>
              <a:t> </a:t>
            </a:r>
            <a:r>
              <a:rPr lang="en-US" sz="1603" dirty="0" err="1"/>
              <a:t>rA</a:t>
            </a:r>
            <a:r>
              <a:rPr lang="en-US" sz="1603" dirty="0"/>
              <a:t>, </a:t>
            </a:r>
            <a:r>
              <a:rPr lang="en-US" sz="1603" dirty="0" err="1"/>
              <a:t>rB</a:t>
            </a:r>
            <a:endParaRPr lang="en-US" sz="1603" dirty="0"/>
          </a:p>
        </p:txBody>
      </p:sp>
      <p:grpSp>
        <p:nvGrpSpPr>
          <p:cNvPr id="331824" name="Group 48"/>
          <p:cNvGrpSpPr>
            <a:grpSpLocks/>
          </p:cNvGrpSpPr>
          <p:nvPr/>
        </p:nvGrpSpPr>
        <p:grpSpPr bwMode="auto">
          <a:xfrm>
            <a:off x="600646" y="1692277"/>
            <a:ext cx="2794468" cy="1178521"/>
            <a:chOff x="561" y="796"/>
            <a:chExt cx="2241" cy="741"/>
          </a:xfrm>
        </p:grpSpPr>
        <p:sp>
          <p:nvSpPr>
            <p:cNvPr id="331781" name="Text Box 5"/>
            <p:cNvSpPr txBox="1">
              <a:spLocks noChangeArrowheads="1"/>
            </p:cNvSpPr>
            <p:nvPr/>
          </p:nvSpPr>
          <p:spPr bwMode="auto">
            <a:xfrm>
              <a:off x="1344" y="816"/>
              <a:ext cx="1458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icode:ifun </a:t>
              </a:r>
              <a:r>
                <a:rPr lang="en-US" sz="1603">
                  <a:sym typeface="Symbol" pitchFamily="18" charset="2"/>
                </a:rPr>
                <a:t></a:t>
              </a:r>
              <a:r>
                <a:rPr lang="en-US" sz="1603"/>
                <a:t> M</a:t>
              </a:r>
              <a:r>
                <a:rPr lang="en-US" sz="1603" baseline="-25000"/>
                <a:t>1</a:t>
              </a:r>
              <a:r>
                <a:rPr lang="en-US" sz="1603"/>
                <a:t>[PC]</a:t>
              </a:r>
            </a:p>
          </p:txBody>
        </p:sp>
        <p:sp>
          <p:nvSpPr>
            <p:cNvPr id="331782" name="Text Box 6"/>
            <p:cNvSpPr txBox="1">
              <a:spLocks noChangeArrowheads="1"/>
            </p:cNvSpPr>
            <p:nvPr/>
          </p:nvSpPr>
          <p:spPr bwMode="auto">
            <a:xfrm>
              <a:off x="1344" y="1008"/>
              <a:ext cx="1458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rA:rB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</a:t>
              </a:r>
              <a:r>
                <a:rPr lang="en-US" sz="1603" dirty="0"/>
                <a:t> M</a:t>
              </a:r>
              <a:r>
                <a:rPr lang="en-US" sz="1603" baseline="-25000" dirty="0"/>
                <a:t>1</a:t>
              </a:r>
              <a:r>
                <a:rPr lang="en-US" sz="1603" dirty="0"/>
                <a:t>[PC+1]</a:t>
              </a:r>
            </a:p>
          </p:txBody>
        </p:sp>
        <p:sp>
          <p:nvSpPr>
            <p:cNvPr id="331784" name="Text Box 8"/>
            <p:cNvSpPr txBox="1">
              <a:spLocks noChangeArrowheads="1"/>
            </p:cNvSpPr>
            <p:nvPr/>
          </p:nvSpPr>
          <p:spPr bwMode="auto">
            <a:xfrm>
              <a:off x="1344" y="1200"/>
              <a:ext cx="1458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valP </a:t>
              </a:r>
              <a:r>
                <a:rPr lang="en-US" sz="1603">
                  <a:sym typeface="Symbol" pitchFamily="18" charset="2"/>
                </a:rPr>
                <a:t> PC+2</a:t>
              </a:r>
            </a:p>
          </p:txBody>
        </p:sp>
        <p:sp>
          <p:nvSpPr>
            <p:cNvPr id="331797" name="Text Box 21"/>
            <p:cNvSpPr txBox="1">
              <a:spLocks noChangeArrowheads="1"/>
            </p:cNvSpPr>
            <p:nvPr/>
          </p:nvSpPr>
          <p:spPr bwMode="auto">
            <a:xfrm>
              <a:off x="561" y="796"/>
              <a:ext cx="768" cy="741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Fetch</a:t>
              </a:r>
            </a:p>
          </p:txBody>
        </p:sp>
      </p:grpSp>
      <p:grpSp>
        <p:nvGrpSpPr>
          <p:cNvPr id="331823" name="Group 47"/>
          <p:cNvGrpSpPr>
            <a:grpSpLocks/>
          </p:cNvGrpSpPr>
          <p:nvPr/>
        </p:nvGrpSpPr>
        <p:grpSpPr bwMode="auto">
          <a:xfrm>
            <a:off x="613346" y="2886973"/>
            <a:ext cx="2788513" cy="610731"/>
            <a:chOff x="576" y="1584"/>
            <a:chExt cx="2227" cy="384"/>
          </a:xfrm>
        </p:grpSpPr>
        <p:sp>
          <p:nvSpPr>
            <p:cNvPr id="331785" name="Text Box 9"/>
            <p:cNvSpPr txBox="1">
              <a:spLocks noChangeArrowheads="1"/>
            </p:cNvSpPr>
            <p:nvPr/>
          </p:nvSpPr>
          <p:spPr bwMode="auto">
            <a:xfrm>
              <a:off x="1344" y="1584"/>
              <a:ext cx="1459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valA </a:t>
              </a:r>
              <a:r>
                <a:rPr lang="en-US" sz="1603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1786" name="Text Box 10"/>
            <p:cNvSpPr txBox="1">
              <a:spLocks noChangeArrowheads="1"/>
            </p:cNvSpPr>
            <p:nvPr/>
          </p:nvSpPr>
          <p:spPr bwMode="auto">
            <a:xfrm>
              <a:off x="1344" y="1776"/>
              <a:ext cx="1459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valB </a:t>
              </a:r>
              <a:r>
                <a:rPr lang="en-US" sz="1603">
                  <a:sym typeface="Symbol" pitchFamily="18" charset="2"/>
                </a:rPr>
                <a:t> R[rB]</a:t>
              </a:r>
            </a:p>
          </p:txBody>
        </p:sp>
        <p:sp>
          <p:nvSpPr>
            <p:cNvPr id="331795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452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31798" name="Text Box 22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</p:grpSp>
      <p:grpSp>
        <p:nvGrpSpPr>
          <p:cNvPr id="331819" name="Group 43"/>
          <p:cNvGrpSpPr>
            <a:grpSpLocks/>
          </p:cNvGrpSpPr>
          <p:nvPr/>
        </p:nvGrpSpPr>
        <p:grpSpPr bwMode="auto">
          <a:xfrm>
            <a:off x="603559" y="3508956"/>
            <a:ext cx="2794380" cy="610731"/>
            <a:chOff x="576" y="1968"/>
            <a:chExt cx="2228" cy="384"/>
          </a:xfrm>
        </p:grpSpPr>
        <p:sp>
          <p:nvSpPr>
            <p:cNvPr id="331787" name="Text Box 11"/>
            <p:cNvSpPr txBox="1">
              <a:spLocks noChangeArrowheads="1"/>
            </p:cNvSpPr>
            <p:nvPr/>
          </p:nvSpPr>
          <p:spPr bwMode="auto">
            <a:xfrm>
              <a:off x="1344" y="1968"/>
              <a:ext cx="1453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valE </a:t>
              </a:r>
              <a:r>
                <a:rPr lang="en-US" sz="1603">
                  <a:sym typeface="Symbol" pitchFamily="18" charset="2"/>
                </a:rPr>
                <a:t> valB OP valA</a:t>
              </a:r>
            </a:p>
          </p:txBody>
        </p:sp>
        <p:sp>
          <p:nvSpPr>
            <p:cNvPr id="331788" name="Text Box 12"/>
            <p:cNvSpPr txBox="1">
              <a:spLocks noChangeArrowheads="1"/>
            </p:cNvSpPr>
            <p:nvPr/>
          </p:nvSpPr>
          <p:spPr bwMode="auto">
            <a:xfrm>
              <a:off x="1344" y="2160"/>
              <a:ext cx="1460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Set CC</a:t>
              </a:r>
            </a:p>
          </p:txBody>
        </p:sp>
        <p:sp>
          <p:nvSpPr>
            <p:cNvPr id="331794" name="Text Box 18"/>
            <p:cNvSpPr txBox="1">
              <a:spLocks noChangeArrowheads="1"/>
            </p:cNvSpPr>
            <p:nvPr/>
          </p:nvSpPr>
          <p:spPr bwMode="auto">
            <a:xfrm>
              <a:off x="1344" y="1968"/>
              <a:ext cx="1460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31799" name="Text Box 23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</p:grpSp>
      <p:grpSp>
        <p:nvGrpSpPr>
          <p:cNvPr id="331826" name="Group 50"/>
          <p:cNvGrpSpPr>
            <a:grpSpLocks/>
          </p:cNvGrpSpPr>
          <p:nvPr/>
        </p:nvGrpSpPr>
        <p:grpSpPr bwMode="auto">
          <a:xfrm>
            <a:off x="602061" y="4128470"/>
            <a:ext cx="2787418" cy="305365"/>
            <a:chOff x="576" y="2352"/>
            <a:chExt cx="2262" cy="192"/>
          </a:xfrm>
        </p:grpSpPr>
        <p:sp>
          <p:nvSpPr>
            <p:cNvPr id="331789" name="Text Box 13"/>
            <p:cNvSpPr txBox="1">
              <a:spLocks noChangeArrowheads="1"/>
            </p:cNvSpPr>
            <p:nvPr/>
          </p:nvSpPr>
          <p:spPr bwMode="auto">
            <a:xfrm>
              <a:off x="1344" y="2352"/>
              <a:ext cx="1494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  </a:t>
              </a:r>
            </a:p>
          </p:txBody>
        </p:sp>
        <p:sp>
          <p:nvSpPr>
            <p:cNvPr id="331800" name="Text Box 24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Memory</a:t>
              </a:r>
            </a:p>
          </p:txBody>
        </p:sp>
      </p:grpSp>
      <p:grpSp>
        <p:nvGrpSpPr>
          <p:cNvPr id="331827" name="Group 51"/>
          <p:cNvGrpSpPr>
            <a:grpSpLocks/>
          </p:cNvGrpSpPr>
          <p:nvPr/>
        </p:nvGrpSpPr>
        <p:grpSpPr bwMode="auto">
          <a:xfrm>
            <a:off x="602061" y="4451401"/>
            <a:ext cx="2787675" cy="610731"/>
            <a:chOff x="576" y="2544"/>
            <a:chExt cx="2294" cy="384"/>
          </a:xfrm>
        </p:grpSpPr>
        <p:sp>
          <p:nvSpPr>
            <p:cNvPr id="331790" name="Text Box 14"/>
            <p:cNvSpPr txBox="1">
              <a:spLocks noChangeArrowheads="1"/>
            </p:cNvSpPr>
            <p:nvPr/>
          </p:nvSpPr>
          <p:spPr bwMode="auto">
            <a:xfrm>
              <a:off x="1344" y="2544"/>
              <a:ext cx="1515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R[rB] </a:t>
              </a:r>
              <a:r>
                <a:rPr lang="en-US" sz="1603">
                  <a:sym typeface="Symbol" pitchFamily="18" charset="2"/>
                </a:rPr>
                <a:t> valE</a:t>
              </a:r>
            </a:p>
          </p:txBody>
        </p:sp>
        <p:sp>
          <p:nvSpPr>
            <p:cNvPr id="331791" name="Text Box 15"/>
            <p:cNvSpPr txBox="1">
              <a:spLocks noChangeArrowheads="1"/>
            </p:cNvSpPr>
            <p:nvPr/>
          </p:nvSpPr>
          <p:spPr bwMode="auto">
            <a:xfrm>
              <a:off x="1344" y="2736"/>
              <a:ext cx="1515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 </a:t>
              </a:r>
            </a:p>
          </p:txBody>
        </p:sp>
        <p:sp>
          <p:nvSpPr>
            <p:cNvPr id="331793" name="Text Box 17"/>
            <p:cNvSpPr txBox="1">
              <a:spLocks noChangeArrowheads="1"/>
            </p:cNvSpPr>
            <p:nvPr/>
          </p:nvSpPr>
          <p:spPr bwMode="auto">
            <a:xfrm>
              <a:off x="1344" y="2544"/>
              <a:ext cx="152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31801" name="Text Box 25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3"/>
                <a:t>back</a:t>
              </a:r>
            </a:p>
          </p:txBody>
        </p:sp>
      </p:grpSp>
      <p:grpSp>
        <p:nvGrpSpPr>
          <p:cNvPr id="331822" name="Group 46"/>
          <p:cNvGrpSpPr>
            <a:grpSpLocks/>
          </p:cNvGrpSpPr>
          <p:nvPr/>
        </p:nvGrpSpPr>
        <p:grpSpPr bwMode="auto">
          <a:xfrm>
            <a:off x="603559" y="5062132"/>
            <a:ext cx="2785920" cy="610731"/>
            <a:chOff x="576" y="2928"/>
            <a:chExt cx="2297" cy="192"/>
          </a:xfrm>
        </p:grpSpPr>
        <p:sp>
          <p:nvSpPr>
            <p:cNvPr id="331792" name="Text Box 16"/>
            <p:cNvSpPr txBox="1">
              <a:spLocks noChangeArrowheads="1"/>
            </p:cNvSpPr>
            <p:nvPr/>
          </p:nvSpPr>
          <p:spPr bwMode="auto">
            <a:xfrm>
              <a:off x="1344" y="2928"/>
              <a:ext cx="1529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PC </a:t>
              </a:r>
              <a:r>
                <a:rPr lang="en-US" sz="1603">
                  <a:sym typeface="Symbol" pitchFamily="18" charset="2"/>
                </a:rPr>
                <a:t> valP</a:t>
              </a:r>
            </a:p>
          </p:txBody>
        </p:sp>
        <p:sp>
          <p:nvSpPr>
            <p:cNvPr id="331802" name="Text Box 26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PC update</a:t>
              </a:r>
            </a:p>
          </p:txBody>
        </p:sp>
      </p:grpSp>
      <p:sp>
        <p:nvSpPr>
          <p:cNvPr id="46" name="Text Box 10">
            <a:extLst>
              <a:ext uri="{FF2B5EF4-FFF2-40B4-BE49-F238E27FC236}">
                <a16:creationId xmlns:a16="http://schemas.microsoft.com/office/drawing/2014/main" id="{D88D4EF8-B37F-6D48-A8CE-A8C25BBFA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1725217"/>
            <a:ext cx="182687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  <p:sp>
        <p:nvSpPr>
          <p:cNvPr id="47" name="Text Box 4">
            <a:extLst>
              <a:ext uri="{FF2B5EF4-FFF2-40B4-BE49-F238E27FC236}">
                <a16:creationId xmlns:a16="http://schemas.microsoft.com/office/drawing/2014/main" id="{544E687C-77C0-9D43-B7DF-AA05AD82E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1420417"/>
            <a:ext cx="182687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rmmovq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D(</a:t>
            </a:r>
            <a:r>
              <a:rPr lang="en-US" sz="1600" dirty="0" err="1"/>
              <a:t>rB</a:t>
            </a:r>
            <a:r>
              <a:rPr lang="en-US" sz="1600" dirty="0"/>
              <a:t>)</a:t>
            </a:r>
          </a:p>
        </p:txBody>
      </p:sp>
      <p:sp>
        <p:nvSpPr>
          <p:cNvPr id="48" name="Text Box 6">
            <a:extLst>
              <a:ext uri="{FF2B5EF4-FFF2-40B4-BE49-F238E27FC236}">
                <a16:creationId xmlns:a16="http://schemas.microsoft.com/office/drawing/2014/main" id="{416B54AC-5F29-524C-BD1D-65CEF8F81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1725217"/>
            <a:ext cx="1799947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icode:ifun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[PC]</a:t>
            </a:r>
          </a:p>
        </p:txBody>
      </p:sp>
      <p:sp>
        <p:nvSpPr>
          <p:cNvPr id="49" name="Text Box 7">
            <a:extLst>
              <a:ext uri="{FF2B5EF4-FFF2-40B4-BE49-F238E27FC236}">
                <a16:creationId xmlns:a16="http://schemas.microsoft.com/office/drawing/2014/main" id="{09D37133-71E2-334B-9357-5432C723D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2030017"/>
            <a:ext cx="1818088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rA:rB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[PC+1]</a:t>
            </a:r>
          </a:p>
        </p:txBody>
      </p:sp>
      <p:sp>
        <p:nvSpPr>
          <p:cNvPr id="50" name="Text Box 8">
            <a:extLst>
              <a:ext uri="{FF2B5EF4-FFF2-40B4-BE49-F238E27FC236}">
                <a16:creationId xmlns:a16="http://schemas.microsoft.com/office/drawing/2014/main" id="{EA1EE021-9A34-5646-AE6D-B412D7AC5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2334817"/>
            <a:ext cx="1795355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valC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[PC+2]</a:t>
            </a:r>
          </a:p>
        </p:txBody>
      </p:sp>
      <p:sp>
        <p:nvSpPr>
          <p:cNvPr id="51" name="Text Box 9">
            <a:extLst>
              <a:ext uri="{FF2B5EF4-FFF2-40B4-BE49-F238E27FC236}">
                <a16:creationId xmlns:a16="http://schemas.microsoft.com/office/drawing/2014/main" id="{4617DB4D-732F-C649-8848-4DE590359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2639617"/>
            <a:ext cx="1795355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valP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 PC+10</a:t>
            </a:r>
          </a:p>
        </p:txBody>
      </p:sp>
      <p:grpSp>
        <p:nvGrpSpPr>
          <p:cNvPr id="57" name="Group 16">
            <a:extLst>
              <a:ext uri="{FF2B5EF4-FFF2-40B4-BE49-F238E27FC236}">
                <a16:creationId xmlns:a16="http://schemas.microsoft.com/office/drawing/2014/main" id="{F6C914FF-DEA7-2541-A946-A1CF1B889B8C}"/>
              </a:ext>
            </a:extLst>
          </p:cNvPr>
          <p:cNvGrpSpPr>
            <a:grpSpLocks/>
          </p:cNvGrpSpPr>
          <p:nvPr/>
        </p:nvGrpSpPr>
        <p:grpSpPr bwMode="auto">
          <a:xfrm>
            <a:off x="3929942" y="2944417"/>
            <a:ext cx="1826870" cy="609600"/>
            <a:chOff x="1344" y="1584"/>
            <a:chExt cx="1776" cy="384"/>
          </a:xfrm>
        </p:grpSpPr>
        <p:sp>
          <p:nvSpPr>
            <p:cNvPr id="58" name="Text Box 17">
              <a:extLst>
                <a:ext uri="{FF2B5EF4-FFF2-40B4-BE49-F238E27FC236}">
                  <a16:creationId xmlns:a16="http://schemas.microsoft.com/office/drawing/2014/main" id="{6F2BAA0D-DC36-494D-9AD2-5E0510EA0D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59" name="Text Box 18">
              <a:extLst>
                <a:ext uri="{FF2B5EF4-FFF2-40B4-BE49-F238E27FC236}">
                  <a16:creationId xmlns:a16="http://schemas.microsoft.com/office/drawing/2014/main" id="{864D2DC6-DA00-BD42-8B73-A16C717ED2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valB </a:t>
              </a:r>
              <a:r>
                <a:rPr lang="en-US" sz="1600">
                  <a:sym typeface="Symbol" pitchFamily="18" charset="2"/>
                </a:rPr>
                <a:t> R[rB]</a:t>
              </a:r>
            </a:p>
          </p:txBody>
        </p:sp>
        <p:sp>
          <p:nvSpPr>
            <p:cNvPr id="60" name="Text Box 19">
              <a:extLst>
                <a:ext uri="{FF2B5EF4-FFF2-40B4-BE49-F238E27FC236}">
                  <a16:creationId xmlns:a16="http://schemas.microsoft.com/office/drawing/2014/main" id="{446FCD8A-2A91-8E4D-B4EA-00E422C78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64" name="Group 23">
            <a:extLst>
              <a:ext uri="{FF2B5EF4-FFF2-40B4-BE49-F238E27FC236}">
                <a16:creationId xmlns:a16="http://schemas.microsoft.com/office/drawing/2014/main" id="{AD8E445C-2053-1F48-ACFA-EFC230A23752}"/>
              </a:ext>
            </a:extLst>
          </p:cNvPr>
          <p:cNvGrpSpPr>
            <a:grpSpLocks/>
          </p:cNvGrpSpPr>
          <p:nvPr/>
        </p:nvGrpSpPr>
        <p:grpSpPr bwMode="auto">
          <a:xfrm>
            <a:off x="3929942" y="3554017"/>
            <a:ext cx="1818088" cy="609600"/>
            <a:chOff x="1344" y="1968"/>
            <a:chExt cx="1776" cy="384"/>
          </a:xfrm>
        </p:grpSpPr>
        <p:sp>
          <p:nvSpPr>
            <p:cNvPr id="65" name="Text Box 24">
              <a:extLst>
                <a:ext uri="{FF2B5EF4-FFF2-40B4-BE49-F238E27FC236}">
                  <a16:creationId xmlns:a16="http://schemas.microsoft.com/office/drawing/2014/main" id="{31FEE1AA-2FC8-6A4C-99B9-2897659CB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valE </a:t>
              </a:r>
              <a:r>
                <a:rPr lang="en-US" sz="1600">
                  <a:sym typeface="Symbol" pitchFamily="18" charset="2"/>
                </a:rPr>
                <a:t> valB + valC</a:t>
              </a:r>
            </a:p>
          </p:txBody>
        </p:sp>
        <p:sp>
          <p:nvSpPr>
            <p:cNvPr id="66" name="Text Box 25">
              <a:extLst>
                <a:ext uri="{FF2B5EF4-FFF2-40B4-BE49-F238E27FC236}">
                  <a16:creationId xmlns:a16="http://schemas.microsoft.com/office/drawing/2014/main" id="{860E0A06-00F1-A648-891C-F5336B2FC6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67" name="Text Box 26">
              <a:extLst>
                <a:ext uri="{FF2B5EF4-FFF2-40B4-BE49-F238E27FC236}">
                  <a16:creationId xmlns:a16="http://schemas.microsoft.com/office/drawing/2014/main" id="{091BA529-5866-0942-B58F-D864907D7A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72" name="Text Box 31">
            <a:extLst>
              <a:ext uri="{FF2B5EF4-FFF2-40B4-BE49-F238E27FC236}">
                <a16:creationId xmlns:a16="http://schemas.microsoft.com/office/drawing/2014/main" id="{04DAB567-266A-E74A-BBE2-253011826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4163617"/>
            <a:ext cx="1826870" cy="304800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</a:t>
            </a:r>
            <a:r>
              <a:rPr lang="en-US" sz="1600" dirty="0" err="1"/>
              <a:t>valE</a:t>
            </a:r>
            <a:r>
              <a:rPr lang="en-US" sz="1600" dirty="0"/>
              <a:t>]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</a:t>
            </a:r>
            <a:r>
              <a:rPr lang="en-US" sz="1600" dirty="0" err="1"/>
              <a:t>valA</a:t>
            </a:r>
            <a:endParaRPr lang="en-US" sz="1600" dirty="0"/>
          </a:p>
        </p:txBody>
      </p:sp>
      <p:grpSp>
        <p:nvGrpSpPr>
          <p:cNvPr id="75" name="Group 34">
            <a:extLst>
              <a:ext uri="{FF2B5EF4-FFF2-40B4-BE49-F238E27FC236}">
                <a16:creationId xmlns:a16="http://schemas.microsoft.com/office/drawing/2014/main" id="{A0238A54-4799-CA4F-A2F5-37485EFB032A}"/>
              </a:ext>
            </a:extLst>
          </p:cNvPr>
          <p:cNvGrpSpPr>
            <a:grpSpLocks/>
          </p:cNvGrpSpPr>
          <p:nvPr/>
        </p:nvGrpSpPr>
        <p:grpSpPr bwMode="auto">
          <a:xfrm>
            <a:off x="3929942" y="4487114"/>
            <a:ext cx="1818088" cy="609600"/>
            <a:chOff x="1344" y="2544"/>
            <a:chExt cx="1776" cy="384"/>
          </a:xfrm>
        </p:grpSpPr>
        <p:sp>
          <p:nvSpPr>
            <p:cNvPr id="76" name="Text Box 35">
              <a:extLst>
                <a:ext uri="{FF2B5EF4-FFF2-40B4-BE49-F238E27FC236}">
                  <a16:creationId xmlns:a16="http://schemas.microsoft.com/office/drawing/2014/main" id="{0C7B4FE8-E5F4-B24D-9CDC-6A5AEA8961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77" name="Text Box 36">
              <a:extLst>
                <a:ext uri="{FF2B5EF4-FFF2-40B4-BE49-F238E27FC236}">
                  <a16:creationId xmlns:a16="http://schemas.microsoft.com/office/drawing/2014/main" id="{BF11385C-4BD3-0141-8427-9F02548FD0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78" name="Text Box 37">
              <a:extLst>
                <a:ext uri="{FF2B5EF4-FFF2-40B4-BE49-F238E27FC236}">
                  <a16:creationId xmlns:a16="http://schemas.microsoft.com/office/drawing/2014/main" id="{5E5BDAEF-43BF-BE4B-AB89-932C3D980E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83" name="Text Box 42">
            <a:extLst>
              <a:ext uri="{FF2B5EF4-FFF2-40B4-BE49-F238E27FC236}">
                <a16:creationId xmlns:a16="http://schemas.microsoft.com/office/drawing/2014/main" id="{E42FC6F5-7DDF-2647-8093-847A0D7D8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942" y="5078017"/>
            <a:ext cx="1826870" cy="594846"/>
          </a:xfrm>
          <a:prstGeom prst="rect">
            <a:avLst/>
          </a:prstGeom>
          <a:solidFill>
            <a:srgbClr val="FFCCFF"/>
          </a:solidFill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PC </a:t>
            </a:r>
            <a:r>
              <a:rPr lang="en-US" sz="1600">
                <a:sym typeface="Symbol" pitchFamily="18" charset="2"/>
              </a:rPr>
              <a:t> valP</a:t>
            </a:r>
          </a:p>
        </p:txBody>
      </p:sp>
      <p:sp>
        <p:nvSpPr>
          <p:cNvPr id="86" name="Text Box 4">
            <a:extLst>
              <a:ext uri="{FF2B5EF4-FFF2-40B4-BE49-F238E27FC236}">
                <a16:creationId xmlns:a16="http://schemas.microsoft.com/office/drawing/2014/main" id="{87B69FC5-3BAC-174E-82D8-4ECB5026E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5799" y="1440411"/>
            <a:ext cx="182687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popq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endParaRPr lang="en-US" sz="1600" dirty="0"/>
          </a:p>
        </p:txBody>
      </p:sp>
      <p:grpSp>
        <p:nvGrpSpPr>
          <p:cNvPr id="87" name="Group 5">
            <a:extLst>
              <a:ext uri="{FF2B5EF4-FFF2-40B4-BE49-F238E27FC236}">
                <a16:creationId xmlns:a16="http://schemas.microsoft.com/office/drawing/2014/main" id="{59C36AC4-A1A1-E54B-BE05-C0CD91A2535C}"/>
              </a:ext>
            </a:extLst>
          </p:cNvPr>
          <p:cNvGrpSpPr>
            <a:grpSpLocks/>
          </p:cNvGrpSpPr>
          <p:nvPr/>
        </p:nvGrpSpPr>
        <p:grpSpPr bwMode="auto">
          <a:xfrm>
            <a:off x="8535800" y="1745211"/>
            <a:ext cx="1827213" cy="1219200"/>
            <a:chOff x="1344" y="816"/>
            <a:chExt cx="1151" cy="768"/>
          </a:xfrm>
        </p:grpSpPr>
        <p:sp>
          <p:nvSpPr>
            <p:cNvPr id="88" name="Text Box 6">
              <a:extLst>
                <a:ext uri="{FF2B5EF4-FFF2-40B4-BE49-F238E27FC236}">
                  <a16:creationId xmlns:a16="http://schemas.microsoft.com/office/drawing/2014/main" id="{2819583F-BD5C-1B4B-A8E8-8E56DF82CA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816"/>
              <a:ext cx="1151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89" name="Text Box 7">
              <a:extLst>
                <a:ext uri="{FF2B5EF4-FFF2-40B4-BE49-F238E27FC236}">
                  <a16:creationId xmlns:a16="http://schemas.microsoft.com/office/drawing/2014/main" id="{68CDE464-CAA8-AD42-9201-9106B64288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008"/>
              <a:ext cx="1151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rA:rB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[PC+1]</a:t>
              </a:r>
            </a:p>
          </p:txBody>
        </p:sp>
        <p:sp>
          <p:nvSpPr>
            <p:cNvPr id="90" name="Text Box 8">
              <a:extLst>
                <a:ext uri="{FF2B5EF4-FFF2-40B4-BE49-F238E27FC236}">
                  <a16:creationId xmlns:a16="http://schemas.microsoft.com/office/drawing/2014/main" id="{17062AFE-A330-454C-93DD-192EEDCD4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200"/>
              <a:ext cx="1151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91" name="Text Box 9">
              <a:extLst>
                <a:ext uri="{FF2B5EF4-FFF2-40B4-BE49-F238E27FC236}">
                  <a16:creationId xmlns:a16="http://schemas.microsoft.com/office/drawing/2014/main" id="{A395245C-680F-2745-BD3D-2FE1BA4DF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392"/>
              <a:ext cx="1151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valP </a:t>
              </a:r>
              <a:r>
                <a:rPr lang="en-US" sz="1600">
                  <a:sym typeface="Symbol" pitchFamily="18" charset="2"/>
                </a:rPr>
                <a:t> PC+2</a:t>
              </a:r>
            </a:p>
          </p:txBody>
        </p:sp>
        <p:sp>
          <p:nvSpPr>
            <p:cNvPr id="92" name="Text Box 10">
              <a:extLst>
                <a:ext uri="{FF2B5EF4-FFF2-40B4-BE49-F238E27FC236}">
                  <a16:creationId xmlns:a16="http://schemas.microsoft.com/office/drawing/2014/main" id="{988EAA32-D007-3542-BCEB-4804B453DC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816"/>
              <a:ext cx="1151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DDF04F7-F697-6849-AC32-65057F3953B3}"/>
              </a:ext>
            </a:extLst>
          </p:cNvPr>
          <p:cNvGrpSpPr/>
          <p:nvPr/>
        </p:nvGrpSpPr>
        <p:grpSpPr>
          <a:xfrm>
            <a:off x="8535799" y="2964411"/>
            <a:ext cx="1826870" cy="609600"/>
            <a:chOff x="2133600" y="2514600"/>
            <a:chExt cx="1826870" cy="609600"/>
          </a:xfrm>
        </p:grpSpPr>
        <p:sp>
          <p:nvSpPr>
            <p:cNvPr id="99" name="Text Box 17">
              <a:extLst>
                <a:ext uri="{FF2B5EF4-FFF2-40B4-BE49-F238E27FC236}">
                  <a16:creationId xmlns:a16="http://schemas.microsoft.com/office/drawing/2014/main" id="{A1EE643D-6CB7-2542-9DB6-8C1593C12A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2514600"/>
              <a:ext cx="182687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valA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100" name="Text Box 18">
              <a:extLst>
                <a:ext uri="{FF2B5EF4-FFF2-40B4-BE49-F238E27FC236}">
                  <a16:creationId xmlns:a16="http://schemas.microsoft.com/office/drawing/2014/main" id="{BFC66BA9-BF36-974B-B55E-09AECA8FE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2819400"/>
              <a:ext cx="182687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101" name="Text Box 19">
              <a:extLst>
                <a:ext uri="{FF2B5EF4-FFF2-40B4-BE49-F238E27FC236}">
                  <a16:creationId xmlns:a16="http://schemas.microsoft.com/office/drawing/2014/main" id="{5A3D8DA8-A645-6C43-A1EB-A2B5CC4CC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2514600"/>
              <a:ext cx="182687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812AF73-C4BD-9C44-AD30-82BEB16F57F8}"/>
              </a:ext>
            </a:extLst>
          </p:cNvPr>
          <p:cNvGrpSpPr/>
          <p:nvPr/>
        </p:nvGrpSpPr>
        <p:grpSpPr>
          <a:xfrm>
            <a:off x="8535799" y="3574011"/>
            <a:ext cx="1840707" cy="609600"/>
            <a:chOff x="2133600" y="3124200"/>
            <a:chExt cx="1840707" cy="609600"/>
          </a:xfrm>
        </p:grpSpPr>
        <p:sp>
          <p:nvSpPr>
            <p:cNvPr id="106" name="Text Box 24">
              <a:extLst>
                <a:ext uri="{FF2B5EF4-FFF2-40B4-BE49-F238E27FC236}">
                  <a16:creationId xmlns:a16="http://schemas.microsoft.com/office/drawing/2014/main" id="{C84F1CD8-A3F8-EC4C-A3E6-64EC9DB797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1840707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valE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valB</a:t>
              </a:r>
              <a:r>
                <a:rPr lang="en-US" sz="1600" dirty="0">
                  <a:sym typeface="Symbol" pitchFamily="18" charset="2"/>
                </a:rPr>
                <a:t> + 8</a:t>
              </a:r>
            </a:p>
          </p:txBody>
        </p:sp>
        <p:sp>
          <p:nvSpPr>
            <p:cNvPr id="107" name="Text Box 25">
              <a:extLst>
                <a:ext uri="{FF2B5EF4-FFF2-40B4-BE49-F238E27FC236}">
                  <a16:creationId xmlns:a16="http://schemas.microsoft.com/office/drawing/2014/main" id="{7F4F7B3C-D951-FC4F-B676-6E549EB731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1840707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08" name="Text Box 26">
              <a:extLst>
                <a:ext uri="{FF2B5EF4-FFF2-40B4-BE49-F238E27FC236}">
                  <a16:creationId xmlns:a16="http://schemas.microsoft.com/office/drawing/2014/main" id="{A25FA558-A0D1-5541-8333-0C21D9B16D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1840707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113" name="Text Box 31">
            <a:extLst>
              <a:ext uri="{FF2B5EF4-FFF2-40B4-BE49-F238E27FC236}">
                <a16:creationId xmlns:a16="http://schemas.microsoft.com/office/drawing/2014/main" id="{008C91B1-FDA0-5640-8469-8B8279F6B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5799" y="4183611"/>
            <a:ext cx="1826870" cy="304800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valM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</a:t>
            </a:r>
            <a:r>
              <a:rPr lang="en-US" sz="1600" dirty="0" err="1"/>
              <a:t>valA</a:t>
            </a:r>
            <a:r>
              <a:rPr lang="en-US" sz="1600" dirty="0"/>
              <a:t>]</a:t>
            </a:r>
          </a:p>
        </p:txBody>
      </p:sp>
      <p:grpSp>
        <p:nvGrpSpPr>
          <p:cNvPr id="116" name="Group 34">
            <a:extLst>
              <a:ext uri="{FF2B5EF4-FFF2-40B4-BE49-F238E27FC236}">
                <a16:creationId xmlns:a16="http://schemas.microsoft.com/office/drawing/2014/main" id="{6A83C1F0-3069-A746-B6FB-41F590F365E8}"/>
              </a:ext>
            </a:extLst>
          </p:cNvPr>
          <p:cNvGrpSpPr>
            <a:grpSpLocks/>
          </p:cNvGrpSpPr>
          <p:nvPr/>
        </p:nvGrpSpPr>
        <p:grpSpPr bwMode="auto">
          <a:xfrm>
            <a:off x="8535799" y="4488411"/>
            <a:ext cx="1841500" cy="609600"/>
            <a:chOff x="1344" y="2544"/>
            <a:chExt cx="1160" cy="384"/>
          </a:xfrm>
        </p:grpSpPr>
        <p:sp>
          <p:nvSpPr>
            <p:cNvPr id="117" name="Text Box 35">
              <a:extLst>
                <a:ext uri="{FF2B5EF4-FFF2-40B4-BE49-F238E27FC236}">
                  <a16:creationId xmlns:a16="http://schemas.microsoft.com/office/drawing/2014/main" id="{326EFA7F-E5A0-1247-B1A2-2C3F213817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544"/>
              <a:ext cx="1160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R</a:t>
              </a:r>
              <a:r>
                <a:rPr lang="en-US" sz="1600" dirty="0">
                  <a:sym typeface="Symbol" pitchFamily="18" charset="2"/>
                </a:rPr>
                <a:t>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valE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118" name="Text Box 36">
              <a:extLst>
                <a:ext uri="{FF2B5EF4-FFF2-40B4-BE49-F238E27FC236}">
                  <a16:creationId xmlns:a16="http://schemas.microsoft.com/office/drawing/2014/main" id="{76ADEEE3-C8C3-B74D-A38F-4AC6EA6FD1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736"/>
              <a:ext cx="1151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R[rA]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valM</a:t>
              </a:r>
            </a:p>
          </p:txBody>
        </p:sp>
        <p:sp>
          <p:nvSpPr>
            <p:cNvPr id="119" name="Text Box 37">
              <a:extLst>
                <a:ext uri="{FF2B5EF4-FFF2-40B4-BE49-F238E27FC236}">
                  <a16:creationId xmlns:a16="http://schemas.microsoft.com/office/drawing/2014/main" id="{7E5DD3A3-9649-544C-AAF1-DEC86B688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544"/>
              <a:ext cx="1145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124" name="Text Box 42">
            <a:extLst>
              <a:ext uri="{FF2B5EF4-FFF2-40B4-BE49-F238E27FC236}">
                <a16:creationId xmlns:a16="http://schemas.microsoft.com/office/drawing/2014/main" id="{44C71C03-FF65-B348-94E9-1DEB0208E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5799" y="5098011"/>
            <a:ext cx="1826870" cy="507826"/>
          </a:xfrm>
          <a:prstGeom prst="rect">
            <a:avLst/>
          </a:prstGeom>
          <a:solidFill>
            <a:srgbClr val="FFCCFF"/>
          </a:solidFill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PC </a:t>
            </a:r>
            <a:r>
              <a:rPr lang="en-US" sz="1600">
                <a:sym typeface="Symbol" pitchFamily="18" charset="2"/>
              </a:rPr>
              <a:t> valP</a:t>
            </a:r>
          </a:p>
        </p:txBody>
      </p:sp>
      <p:sp>
        <p:nvSpPr>
          <p:cNvPr id="127" name="Text Box 4">
            <a:extLst>
              <a:ext uri="{FF2B5EF4-FFF2-40B4-BE49-F238E27FC236}">
                <a16:creationId xmlns:a16="http://schemas.microsoft.com/office/drawing/2014/main" id="{C7EC04F6-98BD-8748-9B04-98CD19C24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621" y="1440411"/>
            <a:ext cx="1909761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jXX Dest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08D3030-CC57-E44A-A1D5-B2713F46DFD1}"/>
              </a:ext>
            </a:extLst>
          </p:cNvPr>
          <p:cNvGrpSpPr/>
          <p:nvPr/>
        </p:nvGrpSpPr>
        <p:grpSpPr>
          <a:xfrm>
            <a:off x="6457746" y="1738861"/>
            <a:ext cx="1925640" cy="1225550"/>
            <a:chOff x="2117724" y="1289050"/>
            <a:chExt cx="1925640" cy="1225550"/>
          </a:xfrm>
        </p:grpSpPr>
        <p:sp>
          <p:nvSpPr>
            <p:cNvPr id="129" name="Text Box 6">
              <a:extLst>
                <a:ext uri="{FF2B5EF4-FFF2-40B4-BE49-F238E27FC236}">
                  <a16:creationId xmlns:a16="http://schemas.microsoft.com/office/drawing/2014/main" id="{AD50868E-C6BC-7A49-90CB-B1A75A89E7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1295400"/>
              <a:ext cx="1909764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icode:ifun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1</a:t>
              </a:r>
              <a:r>
                <a:rPr lang="en-US" sz="1600" dirty="0"/>
                <a:t>[PC]</a:t>
              </a:r>
            </a:p>
          </p:txBody>
        </p:sp>
        <p:sp>
          <p:nvSpPr>
            <p:cNvPr id="130" name="Text Box 7">
              <a:extLst>
                <a:ext uri="{FF2B5EF4-FFF2-40B4-BE49-F238E27FC236}">
                  <a16:creationId xmlns:a16="http://schemas.microsoft.com/office/drawing/2014/main" id="{2CDCB74A-3994-5643-A464-BF76B206E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1600200"/>
              <a:ext cx="1909764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31" name="Text Box 8">
              <a:extLst>
                <a:ext uri="{FF2B5EF4-FFF2-40B4-BE49-F238E27FC236}">
                  <a16:creationId xmlns:a16="http://schemas.microsoft.com/office/drawing/2014/main" id="{A8340410-9AB1-864A-A1F1-B81E07D3CB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1905000"/>
              <a:ext cx="1909764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valC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[PC+1]</a:t>
              </a:r>
            </a:p>
          </p:txBody>
        </p:sp>
        <p:sp>
          <p:nvSpPr>
            <p:cNvPr id="132" name="Text Box 9">
              <a:extLst>
                <a:ext uri="{FF2B5EF4-FFF2-40B4-BE49-F238E27FC236}">
                  <a16:creationId xmlns:a16="http://schemas.microsoft.com/office/drawing/2014/main" id="{0567E668-F4C2-3B4D-8DE8-A367120551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2209800"/>
              <a:ext cx="1909764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valP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PC+9</a:t>
              </a:r>
            </a:p>
          </p:txBody>
        </p:sp>
        <p:sp>
          <p:nvSpPr>
            <p:cNvPr id="133" name="Text Box 10">
              <a:extLst>
                <a:ext uri="{FF2B5EF4-FFF2-40B4-BE49-F238E27FC236}">
                  <a16:creationId xmlns:a16="http://schemas.microsoft.com/office/drawing/2014/main" id="{F2D3B882-89C2-D74B-A1AE-D7B276F51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7724" y="1289050"/>
              <a:ext cx="1925637" cy="12192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139" name="Group 16">
            <a:extLst>
              <a:ext uri="{FF2B5EF4-FFF2-40B4-BE49-F238E27FC236}">
                <a16:creationId xmlns:a16="http://schemas.microsoft.com/office/drawing/2014/main" id="{DB2F6F0B-37B9-714A-9A9C-42FE417CE502}"/>
              </a:ext>
            </a:extLst>
          </p:cNvPr>
          <p:cNvGrpSpPr>
            <a:grpSpLocks/>
          </p:cNvGrpSpPr>
          <p:nvPr/>
        </p:nvGrpSpPr>
        <p:grpSpPr bwMode="auto">
          <a:xfrm>
            <a:off x="6457748" y="2964411"/>
            <a:ext cx="1941513" cy="609600"/>
            <a:chOff x="1334" y="1584"/>
            <a:chExt cx="1223" cy="384"/>
          </a:xfrm>
        </p:grpSpPr>
        <p:sp>
          <p:nvSpPr>
            <p:cNvPr id="140" name="Text Box 17">
              <a:extLst>
                <a:ext uri="{FF2B5EF4-FFF2-40B4-BE49-F238E27FC236}">
                  <a16:creationId xmlns:a16="http://schemas.microsoft.com/office/drawing/2014/main" id="{F3718349-245C-FC49-AF61-8AA7D63B23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584"/>
              <a:ext cx="1213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141" name="Text Box 18">
              <a:extLst>
                <a:ext uri="{FF2B5EF4-FFF2-40B4-BE49-F238E27FC236}">
                  <a16:creationId xmlns:a16="http://schemas.microsoft.com/office/drawing/2014/main" id="{A5A60345-9626-D84C-AD3A-0F8C2984D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776"/>
              <a:ext cx="1213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142" name="Text Box 19">
              <a:extLst>
                <a:ext uri="{FF2B5EF4-FFF2-40B4-BE49-F238E27FC236}">
                  <a16:creationId xmlns:a16="http://schemas.microsoft.com/office/drawing/2014/main" id="{47409822-9CA4-F945-993E-32C687C093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4" y="1584"/>
              <a:ext cx="1213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169FD78-855D-D549-B765-8A0FEA98B895}"/>
              </a:ext>
            </a:extLst>
          </p:cNvPr>
          <p:cNvGrpSpPr/>
          <p:nvPr/>
        </p:nvGrpSpPr>
        <p:grpSpPr>
          <a:xfrm>
            <a:off x="6458992" y="3570836"/>
            <a:ext cx="1955496" cy="612775"/>
            <a:chOff x="2118970" y="3121025"/>
            <a:chExt cx="1955496" cy="612775"/>
          </a:xfrm>
        </p:grpSpPr>
        <p:sp>
          <p:nvSpPr>
            <p:cNvPr id="147" name="Text Box 24">
              <a:extLst>
                <a:ext uri="{FF2B5EF4-FFF2-40B4-BE49-F238E27FC236}">
                  <a16:creationId xmlns:a16="http://schemas.microsoft.com/office/drawing/2014/main" id="{307AC576-9657-1344-934F-56FAD68FC4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599" y="3124200"/>
              <a:ext cx="1940865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148" name="Text Box 25">
              <a:extLst>
                <a:ext uri="{FF2B5EF4-FFF2-40B4-BE49-F238E27FC236}">
                  <a16:creationId xmlns:a16="http://schemas.microsoft.com/office/drawing/2014/main" id="{3CDDF697-8556-C745-8D40-E9F7F7E2BB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1940866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Cnd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</a:t>
              </a:r>
              <a:r>
                <a:rPr lang="en-US" sz="1600" dirty="0" err="1"/>
                <a:t>Cond</a:t>
              </a:r>
              <a:r>
                <a:rPr lang="en-US" sz="1600" dirty="0"/>
                <a:t>(</a:t>
              </a:r>
              <a:r>
                <a:rPr lang="en-US" sz="1600" dirty="0" err="1"/>
                <a:t>CC,ifun</a:t>
              </a:r>
              <a:r>
                <a:rPr lang="en-US" sz="1600" dirty="0"/>
                <a:t>)</a:t>
              </a:r>
            </a:p>
          </p:txBody>
        </p:sp>
        <p:sp>
          <p:nvSpPr>
            <p:cNvPr id="149" name="Text Box 26">
              <a:extLst>
                <a:ext uri="{FF2B5EF4-FFF2-40B4-BE49-F238E27FC236}">
                  <a16:creationId xmlns:a16="http://schemas.microsoft.com/office/drawing/2014/main" id="{F3A606B9-0408-2E49-9F6B-01A0FFCE7A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8970" y="3121025"/>
              <a:ext cx="1940865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154" name="Text Box 31">
            <a:extLst>
              <a:ext uri="{FF2B5EF4-FFF2-40B4-BE49-F238E27FC236}">
                <a16:creationId xmlns:a16="http://schemas.microsoft.com/office/drawing/2014/main" id="{053DE9CB-1034-1A42-8AEA-9795C862A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744" y="4180436"/>
            <a:ext cx="1925638" cy="304800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  </a:t>
            </a:r>
          </a:p>
        </p:txBody>
      </p:sp>
      <p:grpSp>
        <p:nvGrpSpPr>
          <p:cNvPr id="157" name="Group 34">
            <a:extLst>
              <a:ext uri="{FF2B5EF4-FFF2-40B4-BE49-F238E27FC236}">
                <a16:creationId xmlns:a16="http://schemas.microsoft.com/office/drawing/2014/main" id="{DF88F4B3-AD28-DB49-86FE-70C2B7E3A922}"/>
              </a:ext>
            </a:extLst>
          </p:cNvPr>
          <p:cNvGrpSpPr>
            <a:grpSpLocks/>
          </p:cNvGrpSpPr>
          <p:nvPr/>
        </p:nvGrpSpPr>
        <p:grpSpPr bwMode="auto">
          <a:xfrm>
            <a:off x="6448222" y="4488411"/>
            <a:ext cx="1951038" cy="609600"/>
            <a:chOff x="1328" y="2544"/>
            <a:chExt cx="1229" cy="384"/>
          </a:xfrm>
        </p:grpSpPr>
        <p:sp>
          <p:nvSpPr>
            <p:cNvPr id="158" name="Text Box 35">
              <a:extLst>
                <a:ext uri="{FF2B5EF4-FFF2-40B4-BE49-F238E27FC236}">
                  <a16:creationId xmlns:a16="http://schemas.microsoft.com/office/drawing/2014/main" id="{3232B7E8-B23E-FA4E-A27D-D1CA4E92A8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544"/>
              <a:ext cx="1213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159" name="Text Box 36">
              <a:extLst>
                <a:ext uri="{FF2B5EF4-FFF2-40B4-BE49-F238E27FC236}">
                  <a16:creationId xmlns:a16="http://schemas.microsoft.com/office/drawing/2014/main" id="{0ACC624F-0BFD-D842-9C5B-0865432826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736"/>
              <a:ext cx="1213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160" name="Text Box 37">
              <a:extLst>
                <a:ext uri="{FF2B5EF4-FFF2-40B4-BE49-F238E27FC236}">
                  <a16:creationId xmlns:a16="http://schemas.microsoft.com/office/drawing/2014/main" id="{9A4975C4-54B5-C440-A884-6603875542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8" y="2544"/>
              <a:ext cx="1213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165" name="Text Box 42">
            <a:extLst>
              <a:ext uri="{FF2B5EF4-FFF2-40B4-BE49-F238E27FC236}">
                <a16:creationId xmlns:a16="http://schemas.microsoft.com/office/drawing/2014/main" id="{8905ED1B-992C-0048-B1C9-328812EFC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993" y="5088830"/>
            <a:ext cx="1940867" cy="537001"/>
          </a:xfrm>
          <a:prstGeom prst="rect">
            <a:avLst/>
          </a:prstGeom>
          <a:solidFill>
            <a:srgbClr val="FFCCFF"/>
          </a:solidFill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PC </a:t>
            </a:r>
            <a:r>
              <a:rPr lang="en-US" sz="1600" dirty="0">
                <a:sym typeface="Symbol" pitchFamily="18" charset="2"/>
              </a:rPr>
              <a:t> </a:t>
            </a:r>
            <a:r>
              <a:rPr lang="en-US" sz="1600" dirty="0" err="1">
                <a:sym typeface="Symbol" pitchFamily="18" charset="2"/>
              </a:rPr>
              <a:t>Cnd</a:t>
            </a:r>
            <a:r>
              <a:rPr lang="en-US" sz="1600" dirty="0">
                <a:sym typeface="Symbol" pitchFamily="18" charset="2"/>
              </a:rPr>
              <a:t> ? </a:t>
            </a:r>
            <a:r>
              <a:rPr lang="en-US" sz="1600" dirty="0" err="1">
                <a:sym typeface="Symbol" pitchFamily="18" charset="2"/>
              </a:rPr>
              <a:t>valC</a:t>
            </a:r>
            <a:r>
              <a:rPr lang="en-US" sz="1600" dirty="0">
                <a:sym typeface="Symbol" pitchFamily="18" charset="2"/>
              </a:rPr>
              <a:t> : </a:t>
            </a:r>
            <a:r>
              <a:rPr lang="en-US" sz="1600" dirty="0" err="1">
                <a:sym typeface="Symbol" pitchFamily="18" charset="2"/>
              </a:rPr>
              <a:t>valP</a:t>
            </a:r>
            <a:endParaRPr lang="en-US" sz="1600" dirty="0">
              <a:sym typeface="Symbol" pitchFamily="18" charset="2"/>
            </a:endParaRPr>
          </a:p>
        </p:txBody>
      </p:sp>
      <p:sp>
        <p:nvSpPr>
          <p:cNvPr id="170" name="Text Box 10">
            <a:extLst>
              <a:ext uri="{FF2B5EF4-FFF2-40B4-BE49-F238E27FC236}">
                <a16:creationId xmlns:a16="http://schemas.microsoft.com/office/drawing/2014/main" id="{DC2BFC14-65A3-DA4D-99EE-00066BC17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118" y="1702687"/>
            <a:ext cx="1827213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9134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77562" y="201264"/>
            <a:ext cx="10515600" cy="1325563"/>
          </a:xfrm>
        </p:spPr>
        <p:txBody>
          <a:bodyPr/>
          <a:lstStyle/>
          <a:p>
            <a:r>
              <a:rPr lang="en-US" dirty="0"/>
              <a:t>Memory Address</a:t>
            </a:r>
          </a:p>
        </p:txBody>
      </p:sp>
      <p:grpSp>
        <p:nvGrpSpPr>
          <p:cNvPr id="396291" name="Group 3"/>
          <p:cNvGrpSpPr>
            <a:grpSpLocks/>
          </p:cNvGrpSpPr>
          <p:nvPr/>
        </p:nvGrpSpPr>
        <p:grpSpPr bwMode="auto">
          <a:xfrm>
            <a:off x="5702321" y="1215100"/>
            <a:ext cx="5221052" cy="4427800"/>
            <a:chOff x="1008" y="864"/>
            <a:chExt cx="4416" cy="2784"/>
          </a:xfrm>
        </p:grpSpPr>
        <p:sp>
          <p:nvSpPr>
            <p:cNvPr id="396292" name="Text Box 4"/>
            <p:cNvSpPr txBox="1">
              <a:spLocks noChangeArrowheads="1"/>
            </p:cNvSpPr>
            <p:nvPr/>
          </p:nvSpPr>
          <p:spPr bwMode="auto">
            <a:xfrm>
              <a:off x="1776" y="86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96293" name="Text Box 5"/>
            <p:cNvSpPr txBox="1">
              <a:spLocks noChangeArrowheads="1"/>
            </p:cNvSpPr>
            <p:nvPr/>
          </p:nvSpPr>
          <p:spPr bwMode="auto">
            <a:xfrm>
              <a:off x="1008" y="1056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Memory</a:t>
              </a:r>
            </a:p>
          </p:txBody>
        </p:sp>
        <p:sp>
          <p:nvSpPr>
            <p:cNvPr id="396294" name="Text Box 6"/>
            <p:cNvSpPr txBox="1">
              <a:spLocks noChangeArrowheads="1"/>
            </p:cNvSpPr>
            <p:nvPr/>
          </p:nvSpPr>
          <p:spPr bwMode="auto">
            <a:xfrm>
              <a:off x="1776" y="134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rmmovq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D(</a:t>
              </a:r>
              <a:r>
                <a:rPr lang="en-US" sz="1603" dirty="0" err="1"/>
                <a:t>rB</a:t>
              </a:r>
              <a:r>
                <a:rPr lang="en-US" sz="1603" dirty="0"/>
                <a:t>)</a:t>
              </a:r>
            </a:p>
          </p:txBody>
        </p:sp>
        <p:sp>
          <p:nvSpPr>
            <p:cNvPr id="396295" name="Text Box 7"/>
            <p:cNvSpPr txBox="1">
              <a:spLocks noChangeArrowheads="1"/>
            </p:cNvSpPr>
            <p:nvPr/>
          </p:nvSpPr>
          <p:spPr bwMode="auto">
            <a:xfrm>
              <a:off x="1776" y="182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popq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endParaRPr lang="en-US" sz="1603" dirty="0"/>
            </a:p>
          </p:txBody>
        </p:sp>
        <p:sp>
          <p:nvSpPr>
            <p:cNvPr id="396296" name="Text Box 8"/>
            <p:cNvSpPr txBox="1">
              <a:spLocks noChangeArrowheads="1"/>
            </p:cNvSpPr>
            <p:nvPr/>
          </p:nvSpPr>
          <p:spPr bwMode="auto">
            <a:xfrm>
              <a:off x="1776" y="230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jXX Dest</a:t>
              </a:r>
            </a:p>
          </p:txBody>
        </p:sp>
        <p:sp>
          <p:nvSpPr>
            <p:cNvPr id="396297" name="Text Box 9"/>
            <p:cNvSpPr txBox="1">
              <a:spLocks noChangeArrowheads="1"/>
            </p:cNvSpPr>
            <p:nvPr/>
          </p:nvSpPr>
          <p:spPr bwMode="auto">
            <a:xfrm>
              <a:off x="1776" y="278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call</a:t>
              </a:r>
              <a:r>
                <a:rPr lang="en-US" sz="1603"/>
                <a:t> Dest</a:t>
              </a:r>
            </a:p>
          </p:txBody>
        </p:sp>
        <p:sp>
          <p:nvSpPr>
            <p:cNvPr id="396298" name="Text Box 10"/>
            <p:cNvSpPr txBox="1">
              <a:spLocks noChangeArrowheads="1"/>
            </p:cNvSpPr>
            <p:nvPr/>
          </p:nvSpPr>
          <p:spPr bwMode="auto">
            <a:xfrm>
              <a:off x="1776" y="326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ret</a:t>
              </a:r>
            </a:p>
          </p:txBody>
        </p:sp>
        <p:sp>
          <p:nvSpPr>
            <p:cNvPr id="396299" name="Text Box 11"/>
            <p:cNvSpPr txBox="1">
              <a:spLocks noChangeArrowheads="1"/>
            </p:cNvSpPr>
            <p:nvPr/>
          </p:nvSpPr>
          <p:spPr bwMode="auto">
            <a:xfrm>
              <a:off x="1776" y="1056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  </a:t>
              </a:r>
            </a:p>
          </p:txBody>
        </p:sp>
        <p:sp>
          <p:nvSpPr>
            <p:cNvPr id="396300" name="Text Box 12"/>
            <p:cNvSpPr txBox="1">
              <a:spLocks noChangeArrowheads="1"/>
            </p:cNvSpPr>
            <p:nvPr/>
          </p:nvSpPr>
          <p:spPr bwMode="auto">
            <a:xfrm>
              <a:off x="3648" y="105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No operation </a:t>
              </a:r>
            </a:p>
          </p:txBody>
        </p:sp>
        <p:grpSp>
          <p:nvGrpSpPr>
            <p:cNvPr id="396301" name="Group 13"/>
            <p:cNvGrpSpPr>
              <a:grpSpLocks/>
            </p:cNvGrpSpPr>
            <p:nvPr/>
          </p:nvGrpSpPr>
          <p:grpSpPr bwMode="auto">
            <a:xfrm>
              <a:off x="1008" y="1536"/>
              <a:ext cx="4416" cy="192"/>
              <a:chOff x="576" y="2352"/>
              <a:chExt cx="4416" cy="192"/>
            </a:xfrm>
          </p:grpSpPr>
          <p:sp>
            <p:nvSpPr>
              <p:cNvPr id="396302" name="Text Box 14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/>
                  <a:t> M</a:t>
                </a:r>
                <a:r>
                  <a:rPr lang="en-US" sz="1603" baseline="-25000" dirty="0"/>
                  <a:t>8</a:t>
                </a:r>
                <a:r>
                  <a:rPr lang="en-US" sz="1603" dirty="0"/>
                  <a:t>[</a:t>
                </a:r>
                <a:r>
                  <a:rPr lang="en-US" sz="1603" dirty="0" err="1">
                    <a:solidFill>
                      <a:srgbClr val="FF3300"/>
                    </a:solidFill>
                  </a:rPr>
                  <a:t>valE</a:t>
                </a:r>
                <a:r>
                  <a:rPr lang="en-US" sz="1603" dirty="0"/>
                  <a:t>] </a:t>
                </a:r>
                <a:r>
                  <a:rPr lang="en-US" sz="1603" dirty="0">
                    <a:sym typeface="Symbol" pitchFamily="18" charset="2"/>
                  </a:rPr>
                  <a:t></a:t>
                </a:r>
                <a:r>
                  <a:rPr lang="en-US" sz="1603" dirty="0"/>
                  <a:t> </a:t>
                </a:r>
                <a:r>
                  <a:rPr lang="en-US" sz="1603" dirty="0" err="1"/>
                  <a:t>valA</a:t>
                </a:r>
                <a:endParaRPr lang="en-US" sz="1603" dirty="0"/>
              </a:p>
            </p:txBody>
          </p:sp>
          <p:sp>
            <p:nvSpPr>
              <p:cNvPr id="396303" name="Text Box 15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6304" name="Text Box 16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Write value to memory  </a:t>
                </a:r>
              </a:p>
            </p:txBody>
          </p:sp>
        </p:grpSp>
        <p:grpSp>
          <p:nvGrpSpPr>
            <p:cNvPr id="396305" name="Group 17"/>
            <p:cNvGrpSpPr>
              <a:grpSpLocks/>
            </p:cNvGrpSpPr>
            <p:nvPr/>
          </p:nvGrpSpPr>
          <p:grpSpPr bwMode="auto">
            <a:xfrm>
              <a:off x="1008" y="2016"/>
              <a:ext cx="4416" cy="192"/>
              <a:chOff x="576" y="2352"/>
              <a:chExt cx="4416" cy="192"/>
            </a:xfrm>
          </p:grpSpPr>
          <p:sp>
            <p:nvSpPr>
              <p:cNvPr id="396306" name="Text Box 18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 err="1"/>
                  <a:t>valM</a:t>
                </a:r>
                <a:r>
                  <a:rPr lang="en-US" sz="1603" dirty="0"/>
                  <a:t> </a:t>
                </a:r>
                <a:r>
                  <a:rPr lang="en-US" sz="1603" dirty="0">
                    <a:sym typeface="Symbol" pitchFamily="18" charset="2"/>
                  </a:rPr>
                  <a:t></a:t>
                </a:r>
                <a:r>
                  <a:rPr lang="en-US" sz="1603" dirty="0"/>
                  <a:t> M</a:t>
                </a:r>
                <a:r>
                  <a:rPr lang="en-US" sz="1603" baseline="-25000" dirty="0"/>
                  <a:t>8</a:t>
                </a:r>
                <a:r>
                  <a:rPr lang="en-US" sz="1603" dirty="0"/>
                  <a:t>[</a:t>
                </a:r>
                <a:r>
                  <a:rPr lang="en-US" sz="1603" dirty="0" err="1">
                    <a:solidFill>
                      <a:srgbClr val="FF3300"/>
                    </a:solidFill>
                  </a:rPr>
                  <a:t>valA</a:t>
                </a:r>
                <a:r>
                  <a:rPr lang="en-US" sz="1603" dirty="0"/>
                  <a:t>]</a:t>
                </a:r>
              </a:p>
            </p:txBody>
          </p:sp>
          <p:sp>
            <p:nvSpPr>
              <p:cNvPr id="396307" name="Text Box 19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6308" name="Text Box 20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Read from stack </a:t>
                </a:r>
              </a:p>
            </p:txBody>
          </p:sp>
        </p:grpSp>
        <p:grpSp>
          <p:nvGrpSpPr>
            <p:cNvPr id="396309" name="Group 21"/>
            <p:cNvGrpSpPr>
              <a:grpSpLocks/>
            </p:cNvGrpSpPr>
            <p:nvPr/>
          </p:nvGrpSpPr>
          <p:grpSpPr bwMode="auto">
            <a:xfrm>
              <a:off x="1008" y="2976"/>
              <a:ext cx="4416" cy="192"/>
              <a:chOff x="576" y="2352"/>
              <a:chExt cx="4416" cy="192"/>
            </a:xfrm>
          </p:grpSpPr>
          <p:sp>
            <p:nvSpPr>
              <p:cNvPr id="396310" name="Text Box 22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/>
                  <a:t>M</a:t>
                </a:r>
                <a:r>
                  <a:rPr lang="en-US" sz="1603" baseline="-25000" dirty="0"/>
                  <a:t>8</a:t>
                </a:r>
                <a:r>
                  <a:rPr lang="en-US" sz="1603" dirty="0"/>
                  <a:t>[</a:t>
                </a:r>
                <a:r>
                  <a:rPr lang="en-US" sz="1603" dirty="0" err="1">
                    <a:solidFill>
                      <a:srgbClr val="FF3300"/>
                    </a:solidFill>
                  </a:rPr>
                  <a:t>valE</a:t>
                </a:r>
                <a:r>
                  <a:rPr lang="en-US" sz="1603" dirty="0"/>
                  <a:t>] </a:t>
                </a:r>
                <a:r>
                  <a:rPr lang="en-US" sz="1603" dirty="0">
                    <a:sym typeface="Symbol" pitchFamily="18" charset="2"/>
                  </a:rPr>
                  <a:t></a:t>
                </a:r>
                <a:r>
                  <a:rPr lang="en-US" sz="1603" dirty="0"/>
                  <a:t> </a:t>
                </a:r>
                <a:r>
                  <a:rPr lang="en-US" sz="1603" dirty="0" err="1"/>
                  <a:t>valP</a:t>
                </a:r>
                <a:r>
                  <a:rPr lang="en-US" sz="1603" dirty="0"/>
                  <a:t> </a:t>
                </a:r>
              </a:p>
            </p:txBody>
          </p:sp>
          <p:sp>
            <p:nvSpPr>
              <p:cNvPr id="396311" name="Text Box 23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6312" name="Text Box 24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Write return value on stack </a:t>
                </a:r>
              </a:p>
            </p:txBody>
          </p:sp>
        </p:grpSp>
        <p:grpSp>
          <p:nvGrpSpPr>
            <p:cNvPr id="396313" name="Group 25"/>
            <p:cNvGrpSpPr>
              <a:grpSpLocks/>
            </p:cNvGrpSpPr>
            <p:nvPr/>
          </p:nvGrpSpPr>
          <p:grpSpPr bwMode="auto">
            <a:xfrm>
              <a:off x="1008" y="3456"/>
              <a:ext cx="4416" cy="192"/>
              <a:chOff x="576" y="2352"/>
              <a:chExt cx="4416" cy="192"/>
            </a:xfrm>
          </p:grpSpPr>
          <p:sp>
            <p:nvSpPr>
              <p:cNvPr id="396314" name="Text Box 26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 err="1"/>
                  <a:t>valM</a:t>
                </a:r>
                <a:r>
                  <a:rPr lang="en-US" sz="1603" dirty="0"/>
                  <a:t> </a:t>
                </a:r>
                <a:r>
                  <a:rPr lang="en-US" sz="1603" dirty="0">
                    <a:sym typeface="Symbol" pitchFamily="18" charset="2"/>
                  </a:rPr>
                  <a:t></a:t>
                </a:r>
                <a:r>
                  <a:rPr lang="en-US" sz="1603" dirty="0"/>
                  <a:t> M</a:t>
                </a:r>
                <a:r>
                  <a:rPr lang="en-US" sz="1603" baseline="-25000" dirty="0"/>
                  <a:t>8</a:t>
                </a:r>
                <a:r>
                  <a:rPr lang="en-US" sz="1603" dirty="0"/>
                  <a:t>[</a:t>
                </a:r>
                <a:r>
                  <a:rPr lang="en-US" sz="1603" dirty="0" err="1">
                    <a:solidFill>
                      <a:srgbClr val="FF3300"/>
                    </a:solidFill>
                  </a:rPr>
                  <a:t>valA</a:t>
                </a:r>
                <a:r>
                  <a:rPr lang="en-US" sz="1603" dirty="0"/>
                  <a:t>]  </a:t>
                </a:r>
              </a:p>
            </p:txBody>
          </p:sp>
          <p:sp>
            <p:nvSpPr>
              <p:cNvPr id="396315" name="Text Box 27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6316" name="Text Box 28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Read return address</a:t>
                </a:r>
              </a:p>
            </p:txBody>
          </p:sp>
        </p:grpSp>
        <p:sp>
          <p:nvSpPr>
            <p:cNvPr id="396317" name="Text Box 29"/>
            <p:cNvSpPr txBox="1">
              <a:spLocks noChangeArrowheads="1"/>
            </p:cNvSpPr>
            <p:nvPr/>
          </p:nvSpPr>
          <p:spPr bwMode="auto">
            <a:xfrm>
              <a:off x="1008" y="2496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Memory</a:t>
              </a:r>
            </a:p>
          </p:txBody>
        </p:sp>
        <p:sp>
          <p:nvSpPr>
            <p:cNvPr id="396318" name="Text Box 30"/>
            <p:cNvSpPr txBox="1">
              <a:spLocks noChangeArrowheads="1"/>
            </p:cNvSpPr>
            <p:nvPr/>
          </p:nvSpPr>
          <p:spPr bwMode="auto">
            <a:xfrm>
              <a:off x="1776" y="2496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  </a:t>
              </a:r>
            </a:p>
          </p:txBody>
        </p:sp>
        <p:sp>
          <p:nvSpPr>
            <p:cNvPr id="396319" name="Text Box 31"/>
            <p:cNvSpPr txBox="1">
              <a:spLocks noChangeArrowheads="1"/>
            </p:cNvSpPr>
            <p:nvPr/>
          </p:nvSpPr>
          <p:spPr bwMode="auto">
            <a:xfrm>
              <a:off x="3648" y="249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 operation </a:t>
              </a:r>
            </a:p>
          </p:txBody>
        </p:sp>
      </p:grpSp>
      <p:sp>
        <p:nvSpPr>
          <p:cNvPr id="396320" name="Text Box 32"/>
          <p:cNvSpPr txBox="1">
            <a:spLocks noChangeArrowheads="1"/>
          </p:cNvSpPr>
          <p:nvPr/>
        </p:nvSpPr>
        <p:spPr bwMode="auto">
          <a:xfrm>
            <a:off x="690588" y="2204991"/>
            <a:ext cx="4474536" cy="2559034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3" b="1" dirty="0" err="1">
                <a:latin typeface="Courier New" pitchFamily="49" charset="0"/>
              </a:rPr>
              <a:t>int</a:t>
            </a:r>
            <a:r>
              <a:rPr lang="en-US" sz="1603" b="1" dirty="0">
                <a:latin typeface="Courier New" pitchFamily="49" charset="0"/>
              </a:rPr>
              <a:t> </a:t>
            </a:r>
            <a:r>
              <a:rPr lang="en-US" sz="1603" b="1" dirty="0" err="1">
                <a:latin typeface="Courier New" pitchFamily="49" charset="0"/>
              </a:rPr>
              <a:t>mem_addr</a:t>
            </a:r>
            <a:r>
              <a:rPr lang="en-US" sz="1603" b="1" dirty="0">
                <a:latin typeface="Courier New" pitchFamily="49" charset="0"/>
              </a:rPr>
              <a:t> = [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3" b="1" dirty="0" err="1">
                <a:latin typeface="Courier New" pitchFamily="49" charset="0"/>
              </a:rPr>
              <a:t>icode</a:t>
            </a:r>
            <a:r>
              <a:rPr lang="en-US" sz="1603" b="1" dirty="0">
                <a:latin typeface="Courier New" pitchFamily="49" charset="0"/>
              </a:rPr>
              <a:t> in { IRMMOVQ, IPUSHQ, ICALL, IMRMOVQ } : </a:t>
            </a:r>
            <a:r>
              <a:rPr lang="en-US" sz="1603" b="1" dirty="0" err="1">
                <a:latin typeface="Courier New" pitchFamily="49" charset="0"/>
              </a:rPr>
              <a:t>valE</a:t>
            </a:r>
            <a:r>
              <a:rPr lang="en-US" sz="1603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3" b="1" dirty="0" err="1">
                <a:latin typeface="Courier New" pitchFamily="49" charset="0"/>
              </a:rPr>
              <a:t>icode</a:t>
            </a:r>
            <a:r>
              <a:rPr lang="en-US" sz="1603" b="1" dirty="0">
                <a:latin typeface="Courier New" pitchFamily="49" charset="0"/>
              </a:rPr>
              <a:t> in { IPOPQ, IRET } : </a:t>
            </a:r>
            <a:r>
              <a:rPr lang="en-US" sz="1603" b="1" dirty="0" err="1">
                <a:latin typeface="Courier New" pitchFamily="49" charset="0"/>
              </a:rPr>
              <a:t>valA</a:t>
            </a:r>
            <a:r>
              <a:rPr lang="en-US" sz="1603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# Other instructions don't need address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];</a:t>
            </a:r>
          </a:p>
        </p:txBody>
      </p:sp>
    </p:spTree>
    <p:extLst>
      <p:ext uri="{BB962C8B-B14F-4D97-AF65-F5344CB8AC3E}">
        <p14:creationId xmlns:p14="http://schemas.microsoft.com/office/powerpoint/2010/main" val="153309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Read</a:t>
            </a:r>
          </a:p>
        </p:txBody>
      </p:sp>
      <p:grpSp>
        <p:nvGrpSpPr>
          <p:cNvPr id="397315" name="Group 3"/>
          <p:cNvGrpSpPr>
            <a:grpSpLocks/>
          </p:cNvGrpSpPr>
          <p:nvPr/>
        </p:nvGrpSpPr>
        <p:grpSpPr bwMode="auto">
          <a:xfrm>
            <a:off x="6415640" y="1310159"/>
            <a:ext cx="4938160" cy="4427800"/>
            <a:chOff x="1008" y="864"/>
            <a:chExt cx="4416" cy="2784"/>
          </a:xfrm>
        </p:grpSpPr>
        <p:sp>
          <p:nvSpPr>
            <p:cNvPr id="397316" name="Text Box 4"/>
            <p:cNvSpPr txBox="1">
              <a:spLocks noChangeArrowheads="1"/>
            </p:cNvSpPr>
            <p:nvPr/>
          </p:nvSpPr>
          <p:spPr bwMode="auto">
            <a:xfrm>
              <a:off x="1776" y="86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97317" name="Text Box 5"/>
            <p:cNvSpPr txBox="1">
              <a:spLocks noChangeArrowheads="1"/>
            </p:cNvSpPr>
            <p:nvPr/>
          </p:nvSpPr>
          <p:spPr bwMode="auto">
            <a:xfrm>
              <a:off x="1008" y="1056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Memory</a:t>
              </a:r>
            </a:p>
          </p:txBody>
        </p:sp>
        <p:sp>
          <p:nvSpPr>
            <p:cNvPr id="397318" name="Text Box 6"/>
            <p:cNvSpPr txBox="1">
              <a:spLocks noChangeArrowheads="1"/>
            </p:cNvSpPr>
            <p:nvPr/>
          </p:nvSpPr>
          <p:spPr bwMode="auto">
            <a:xfrm>
              <a:off x="1776" y="134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rmmovq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D(</a:t>
              </a:r>
              <a:r>
                <a:rPr lang="en-US" sz="1603" dirty="0" err="1"/>
                <a:t>rB</a:t>
              </a:r>
              <a:r>
                <a:rPr lang="en-US" sz="1603" dirty="0"/>
                <a:t>)</a:t>
              </a:r>
            </a:p>
          </p:txBody>
        </p:sp>
        <p:sp>
          <p:nvSpPr>
            <p:cNvPr id="397319" name="Text Box 7"/>
            <p:cNvSpPr txBox="1">
              <a:spLocks noChangeArrowheads="1"/>
            </p:cNvSpPr>
            <p:nvPr/>
          </p:nvSpPr>
          <p:spPr bwMode="auto">
            <a:xfrm>
              <a:off x="1776" y="182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popq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endParaRPr lang="en-US" sz="1603" dirty="0"/>
            </a:p>
          </p:txBody>
        </p:sp>
        <p:sp>
          <p:nvSpPr>
            <p:cNvPr id="397320" name="Text Box 8"/>
            <p:cNvSpPr txBox="1">
              <a:spLocks noChangeArrowheads="1"/>
            </p:cNvSpPr>
            <p:nvPr/>
          </p:nvSpPr>
          <p:spPr bwMode="auto">
            <a:xfrm>
              <a:off x="1776" y="230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jXX Dest</a:t>
              </a:r>
            </a:p>
          </p:txBody>
        </p:sp>
        <p:sp>
          <p:nvSpPr>
            <p:cNvPr id="397321" name="Text Box 9"/>
            <p:cNvSpPr txBox="1">
              <a:spLocks noChangeArrowheads="1"/>
            </p:cNvSpPr>
            <p:nvPr/>
          </p:nvSpPr>
          <p:spPr bwMode="auto">
            <a:xfrm>
              <a:off x="1776" y="278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call</a:t>
              </a:r>
              <a:r>
                <a:rPr lang="en-US" sz="1603"/>
                <a:t> Dest</a:t>
              </a:r>
            </a:p>
          </p:txBody>
        </p:sp>
        <p:sp>
          <p:nvSpPr>
            <p:cNvPr id="397322" name="Text Box 10"/>
            <p:cNvSpPr txBox="1">
              <a:spLocks noChangeArrowheads="1"/>
            </p:cNvSpPr>
            <p:nvPr/>
          </p:nvSpPr>
          <p:spPr bwMode="auto">
            <a:xfrm>
              <a:off x="1776" y="3264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ret</a:t>
              </a:r>
            </a:p>
          </p:txBody>
        </p:sp>
        <p:sp>
          <p:nvSpPr>
            <p:cNvPr id="397323" name="Text Box 11"/>
            <p:cNvSpPr txBox="1">
              <a:spLocks noChangeArrowheads="1"/>
            </p:cNvSpPr>
            <p:nvPr/>
          </p:nvSpPr>
          <p:spPr bwMode="auto">
            <a:xfrm>
              <a:off x="1776" y="1056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  </a:t>
              </a:r>
            </a:p>
          </p:txBody>
        </p:sp>
        <p:sp>
          <p:nvSpPr>
            <p:cNvPr id="397324" name="Text Box 12"/>
            <p:cNvSpPr txBox="1">
              <a:spLocks noChangeArrowheads="1"/>
            </p:cNvSpPr>
            <p:nvPr/>
          </p:nvSpPr>
          <p:spPr bwMode="auto">
            <a:xfrm>
              <a:off x="3648" y="105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 operation </a:t>
              </a:r>
            </a:p>
          </p:txBody>
        </p:sp>
        <p:grpSp>
          <p:nvGrpSpPr>
            <p:cNvPr id="397325" name="Group 13"/>
            <p:cNvGrpSpPr>
              <a:grpSpLocks/>
            </p:cNvGrpSpPr>
            <p:nvPr/>
          </p:nvGrpSpPr>
          <p:grpSpPr bwMode="auto">
            <a:xfrm>
              <a:off x="1008" y="1536"/>
              <a:ext cx="4416" cy="192"/>
              <a:chOff x="576" y="2352"/>
              <a:chExt cx="4416" cy="192"/>
            </a:xfrm>
          </p:grpSpPr>
          <p:sp>
            <p:nvSpPr>
              <p:cNvPr id="397326" name="Text Box 14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/>
                  <a:t> M</a:t>
                </a:r>
                <a:r>
                  <a:rPr lang="en-US" sz="1603" baseline="-25000" dirty="0"/>
                  <a:t>8</a:t>
                </a:r>
                <a:r>
                  <a:rPr lang="en-US" sz="1603" dirty="0"/>
                  <a:t>[</a:t>
                </a:r>
                <a:r>
                  <a:rPr lang="en-US" sz="1603" dirty="0" err="1"/>
                  <a:t>valE</a:t>
                </a:r>
                <a:r>
                  <a:rPr lang="en-US" sz="1603" dirty="0"/>
                  <a:t>] </a:t>
                </a:r>
                <a:r>
                  <a:rPr lang="en-US" sz="1603" dirty="0">
                    <a:sym typeface="Symbol" pitchFamily="18" charset="2"/>
                  </a:rPr>
                  <a:t></a:t>
                </a:r>
                <a:r>
                  <a:rPr lang="en-US" sz="1603" dirty="0"/>
                  <a:t> </a:t>
                </a:r>
                <a:r>
                  <a:rPr lang="en-US" sz="1603" dirty="0" err="1"/>
                  <a:t>valA</a:t>
                </a:r>
                <a:endParaRPr lang="en-US" sz="1603" dirty="0"/>
              </a:p>
            </p:txBody>
          </p:sp>
          <p:sp>
            <p:nvSpPr>
              <p:cNvPr id="397327" name="Text Box 15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7328" name="Text Box 16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Write value to memory  </a:t>
                </a:r>
              </a:p>
            </p:txBody>
          </p:sp>
        </p:grpSp>
        <p:grpSp>
          <p:nvGrpSpPr>
            <p:cNvPr id="397329" name="Group 17"/>
            <p:cNvGrpSpPr>
              <a:grpSpLocks/>
            </p:cNvGrpSpPr>
            <p:nvPr/>
          </p:nvGrpSpPr>
          <p:grpSpPr bwMode="auto">
            <a:xfrm>
              <a:off x="1008" y="2016"/>
              <a:ext cx="4416" cy="192"/>
              <a:chOff x="576" y="2352"/>
              <a:chExt cx="4416" cy="192"/>
            </a:xfrm>
          </p:grpSpPr>
          <p:sp>
            <p:nvSpPr>
              <p:cNvPr id="397330" name="Text Box 18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 err="1"/>
                  <a:t>valM</a:t>
                </a:r>
                <a:r>
                  <a:rPr lang="en-US" sz="1603" dirty="0"/>
                  <a:t> </a:t>
                </a:r>
                <a:r>
                  <a:rPr lang="en-US" sz="1603" dirty="0">
                    <a:solidFill>
                      <a:srgbClr val="FF3300"/>
                    </a:solidFill>
                    <a:sym typeface="Symbol" pitchFamily="18" charset="2"/>
                  </a:rPr>
                  <a:t></a:t>
                </a:r>
                <a:r>
                  <a:rPr lang="en-US" sz="1603" dirty="0">
                    <a:solidFill>
                      <a:srgbClr val="FF3300"/>
                    </a:solidFill>
                  </a:rPr>
                  <a:t> M</a:t>
                </a:r>
                <a:r>
                  <a:rPr lang="en-US" sz="1603" baseline="-25000" dirty="0">
                    <a:solidFill>
                      <a:srgbClr val="FF3300"/>
                    </a:solidFill>
                  </a:rPr>
                  <a:t>8</a:t>
                </a:r>
                <a:r>
                  <a:rPr lang="en-US" sz="1603" dirty="0"/>
                  <a:t>[</a:t>
                </a:r>
                <a:r>
                  <a:rPr lang="en-US" sz="1603" dirty="0" err="1"/>
                  <a:t>valA</a:t>
                </a:r>
                <a:r>
                  <a:rPr lang="en-US" sz="1603" dirty="0"/>
                  <a:t>]</a:t>
                </a:r>
              </a:p>
            </p:txBody>
          </p:sp>
          <p:sp>
            <p:nvSpPr>
              <p:cNvPr id="397331" name="Text Box 19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7332" name="Text Box 20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Read from stack </a:t>
                </a:r>
              </a:p>
            </p:txBody>
          </p:sp>
        </p:grpSp>
        <p:grpSp>
          <p:nvGrpSpPr>
            <p:cNvPr id="397333" name="Group 21"/>
            <p:cNvGrpSpPr>
              <a:grpSpLocks/>
            </p:cNvGrpSpPr>
            <p:nvPr/>
          </p:nvGrpSpPr>
          <p:grpSpPr bwMode="auto">
            <a:xfrm>
              <a:off x="1008" y="2976"/>
              <a:ext cx="4416" cy="192"/>
              <a:chOff x="576" y="2352"/>
              <a:chExt cx="4416" cy="192"/>
            </a:xfrm>
          </p:grpSpPr>
          <p:sp>
            <p:nvSpPr>
              <p:cNvPr id="397334" name="Text Box 22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/>
                  <a:t>M</a:t>
                </a:r>
                <a:r>
                  <a:rPr lang="en-US" sz="1603" baseline="-25000" dirty="0"/>
                  <a:t>8</a:t>
                </a:r>
                <a:r>
                  <a:rPr lang="en-US" sz="1603" dirty="0"/>
                  <a:t>[</a:t>
                </a:r>
                <a:r>
                  <a:rPr lang="en-US" sz="1603" dirty="0" err="1"/>
                  <a:t>valE</a:t>
                </a:r>
                <a:r>
                  <a:rPr lang="en-US" sz="1603" dirty="0"/>
                  <a:t>] </a:t>
                </a:r>
                <a:r>
                  <a:rPr lang="en-US" sz="1603" dirty="0">
                    <a:sym typeface="Symbol" pitchFamily="18" charset="2"/>
                  </a:rPr>
                  <a:t></a:t>
                </a:r>
                <a:r>
                  <a:rPr lang="en-US" sz="1603" dirty="0"/>
                  <a:t> </a:t>
                </a:r>
                <a:r>
                  <a:rPr lang="en-US" sz="1603" dirty="0" err="1"/>
                  <a:t>valP</a:t>
                </a:r>
                <a:r>
                  <a:rPr lang="en-US" sz="1603" dirty="0"/>
                  <a:t> </a:t>
                </a:r>
              </a:p>
            </p:txBody>
          </p:sp>
          <p:sp>
            <p:nvSpPr>
              <p:cNvPr id="397335" name="Text Box 23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7336" name="Text Box 24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Write return value on stack </a:t>
                </a:r>
              </a:p>
            </p:txBody>
          </p:sp>
        </p:grpSp>
        <p:grpSp>
          <p:nvGrpSpPr>
            <p:cNvPr id="397337" name="Group 25"/>
            <p:cNvGrpSpPr>
              <a:grpSpLocks/>
            </p:cNvGrpSpPr>
            <p:nvPr/>
          </p:nvGrpSpPr>
          <p:grpSpPr bwMode="auto">
            <a:xfrm>
              <a:off x="1008" y="3456"/>
              <a:ext cx="4416" cy="192"/>
              <a:chOff x="576" y="2352"/>
              <a:chExt cx="4416" cy="192"/>
            </a:xfrm>
          </p:grpSpPr>
          <p:sp>
            <p:nvSpPr>
              <p:cNvPr id="397338" name="Text Box 26"/>
              <p:cNvSpPr txBox="1">
                <a:spLocks noChangeArrowheads="1"/>
              </p:cNvSpPr>
              <p:nvPr/>
            </p:nvSpPr>
            <p:spPr bwMode="auto">
              <a:xfrm>
                <a:off x="1344" y="2352"/>
                <a:ext cx="1776" cy="192"/>
              </a:xfrm>
              <a:prstGeom prst="rect">
                <a:avLst/>
              </a:prstGeom>
              <a:solidFill>
                <a:srgbClr val="CCFF99"/>
              </a:solidFill>
              <a:ln w="19050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 err="1"/>
                  <a:t>valM</a:t>
                </a:r>
                <a:r>
                  <a:rPr lang="en-US" sz="1603" dirty="0"/>
                  <a:t> </a:t>
                </a:r>
                <a:r>
                  <a:rPr lang="en-US" sz="1603" dirty="0">
                    <a:solidFill>
                      <a:srgbClr val="FF3300"/>
                    </a:solidFill>
                    <a:sym typeface="Symbol" pitchFamily="18" charset="2"/>
                  </a:rPr>
                  <a:t></a:t>
                </a:r>
                <a:r>
                  <a:rPr lang="en-US" sz="1603" dirty="0">
                    <a:solidFill>
                      <a:srgbClr val="FF3300"/>
                    </a:solidFill>
                  </a:rPr>
                  <a:t> M</a:t>
                </a:r>
                <a:r>
                  <a:rPr lang="en-US" sz="1603" baseline="-25000" dirty="0">
                    <a:solidFill>
                      <a:srgbClr val="FF3300"/>
                    </a:solidFill>
                  </a:rPr>
                  <a:t>8</a:t>
                </a:r>
                <a:r>
                  <a:rPr lang="en-US" sz="1603" dirty="0"/>
                  <a:t>[</a:t>
                </a:r>
                <a:r>
                  <a:rPr lang="en-US" sz="1603" dirty="0" err="1"/>
                  <a:t>valA</a:t>
                </a:r>
                <a:r>
                  <a:rPr lang="en-US" sz="1603" dirty="0"/>
                  <a:t>]  </a:t>
                </a:r>
              </a:p>
            </p:txBody>
          </p:sp>
          <p:sp>
            <p:nvSpPr>
              <p:cNvPr id="397339" name="Text Box 27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Memory</a:t>
                </a:r>
              </a:p>
            </p:txBody>
          </p:sp>
          <p:sp>
            <p:nvSpPr>
              <p:cNvPr id="397340" name="Text Box 28"/>
              <p:cNvSpPr txBox="1">
                <a:spLocks noChangeArrowheads="1"/>
              </p:cNvSpPr>
              <p:nvPr/>
            </p:nvSpPr>
            <p:spPr bwMode="auto">
              <a:xfrm>
                <a:off x="3216" y="2352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Read return address</a:t>
                </a:r>
              </a:p>
            </p:txBody>
          </p:sp>
        </p:grpSp>
        <p:sp>
          <p:nvSpPr>
            <p:cNvPr id="397341" name="Text Box 29"/>
            <p:cNvSpPr txBox="1">
              <a:spLocks noChangeArrowheads="1"/>
            </p:cNvSpPr>
            <p:nvPr/>
          </p:nvSpPr>
          <p:spPr bwMode="auto">
            <a:xfrm>
              <a:off x="1008" y="2496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Memory</a:t>
              </a:r>
            </a:p>
          </p:txBody>
        </p:sp>
        <p:sp>
          <p:nvSpPr>
            <p:cNvPr id="397342" name="Text Box 30"/>
            <p:cNvSpPr txBox="1">
              <a:spLocks noChangeArrowheads="1"/>
            </p:cNvSpPr>
            <p:nvPr/>
          </p:nvSpPr>
          <p:spPr bwMode="auto">
            <a:xfrm>
              <a:off x="1776" y="2496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  </a:t>
              </a:r>
            </a:p>
          </p:txBody>
        </p:sp>
        <p:sp>
          <p:nvSpPr>
            <p:cNvPr id="397343" name="Text Box 31"/>
            <p:cNvSpPr txBox="1">
              <a:spLocks noChangeArrowheads="1"/>
            </p:cNvSpPr>
            <p:nvPr/>
          </p:nvSpPr>
          <p:spPr bwMode="auto">
            <a:xfrm>
              <a:off x="3648" y="249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 operation </a:t>
              </a:r>
            </a:p>
          </p:txBody>
        </p:sp>
      </p:grpSp>
      <p:sp>
        <p:nvSpPr>
          <p:cNvPr id="397344" name="Text Box 32"/>
          <p:cNvSpPr txBox="1">
            <a:spLocks noChangeArrowheads="1"/>
          </p:cNvSpPr>
          <p:nvPr/>
        </p:nvSpPr>
        <p:spPr bwMode="auto">
          <a:xfrm>
            <a:off x="909629" y="2145202"/>
            <a:ext cx="4866732" cy="585673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3" b="1" dirty="0" err="1">
                <a:latin typeface="Courier New" pitchFamily="49" charset="0"/>
              </a:rPr>
              <a:t>bool</a:t>
            </a:r>
            <a:r>
              <a:rPr lang="en-US" sz="1603" b="1" dirty="0">
                <a:latin typeface="Courier New" pitchFamily="49" charset="0"/>
              </a:rPr>
              <a:t> </a:t>
            </a:r>
            <a:r>
              <a:rPr lang="en-US" sz="1603" b="1" dirty="0" err="1">
                <a:latin typeface="Courier New" pitchFamily="49" charset="0"/>
              </a:rPr>
              <a:t>mem_read</a:t>
            </a:r>
            <a:r>
              <a:rPr lang="en-US" sz="1603" b="1" dirty="0">
                <a:latin typeface="Courier New" pitchFamily="49" charset="0"/>
              </a:rPr>
              <a:t> = </a:t>
            </a:r>
            <a:r>
              <a:rPr lang="en-US" sz="1603" b="1" dirty="0" err="1">
                <a:latin typeface="Courier New" pitchFamily="49" charset="0"/>
              </a:rPr>
              <a:t>icode</a:t>
            </a:r>
            <a:r>
              <a:rPr lang="en-US" sz="1603" b="1" dirty="0">
                <a:latin typeface="Courier New" pitchFamily="49" charset="0"/>
              </a:rPr>
              <a:t> in { IMRMOVQ, IPOPQ, IRET };</a:t>
            </a:r>
          </a:p>
        </p:txBody>
      </p:sp>
    </p:spTree>
    <p:extLst>
      <p:ext uri="{BB962C8B-B14F-4D97-AF65-F5344CB8AC3E}">
        <p14:creationId xmlns:p14="http://schemas.microsoft.com/office/powerpoint/2010/main" val="240624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 Update Logic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9300" y="2099388"/>
            <a:ext cx="5343896" cy="2519265"/>
          </a:xfrm>
        </p:spPr>
        <p:txBody>
          <a:bodyPr/>
          <a:lstStyle/>
          <a:p>
            <a:r>
              <a:rPr lang="en-US" dirty="0"/>
              <a:t>New PC</a:t>
            </a:r>
          </a:p>
          <a:p>
            <a:pPr lvl="1"/>
            <a:r>
              <a:rPr lang="en-US" dirty="0"/>
              <a:t>Select next value of PC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859413" y="1717680"/>
            <a:ext cx="4817721" cy="3187951"/>
            <a:chOff x="1600200" y="4267200"/>
            <a:chExt cx="2895600" cy="1905000"/>
          </a:xfrm>
        </p:grpSpPr>
        <p:sp>
          <p:nvSpPr>
            <p:cNvPr id="20" name="AutoShape 9"/>
            <p:cNvSpPr>
              <a:spLocks noChangeArrowheads="1"/>
            </p:cNvSpPr>
            <p:nvPr/>
          </p:nvSpPr>
          <p:spPr bwMode="auto">
            <a:xfrm>
              <a:off x="1600200" y="4953000"/>
              <a:ext cx="2819400" cy="5334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New</a:t>
              </a:r>
            </a:p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PC</a:t>
              </a:r>
            </a:p>
          </p:txBody>
        </p:sp>
        <p:sp>
          <p:nvSpPr>
            <p:cNvPr id="21" name="Oval 71"/>
            <p:cNvSpPr>
              <a:spLocks noChangeArrowheads="1"/>
            </p:cNvSpPr>
            <p:nvPr/>
          </p:nvSpPr>
          <p:spPr bwMode="auto">
            <a:xfrm>
              <a:off x="2209800" y="57912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Cnd</a:t>
              </a:r>
            </a:p>
          </p:txBody>
        </p:sp>
        <p:sp>
          <p:nvSpPr>
            <p:cNvPr id="22" name="Oval 6"/>
            <p:cNvSpPr>
              <a:spLocks noChangeArrowheads="1"/>
            </p:cNvSpPr>
            <p:nvPr/>
          </p:nvSpPr>
          <p:spPr bwMode="auto">
            <a:xfrm>
              <a:off x="1600200" y="57912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icode</a:t>
              </a:r>
            </a:p>
          </p:txBody>
        </p:sp>
        <p:sp>
          <p:nvSpPr>
            <p:cNvPr id="23" name="Line 226"/>
            <p:cNvSpPr>
              <a:spLocks noChangeShapeType="1"/>
            </p:cNvSpPr>
            <p:nvPr/>
          </p:nvSpPr>
          <p:spPr bwMode="auto">
            <a:xfrm flipV="1">
              <a:off x="4267200" y="54864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 232"/>
            <p:cNvSpPr>
              <a:spLocks noChangeArrowheads="1"/>
            </p:cNvSpPr>
            <p:nvPr/>
          </p:nvSpPr>
          <p:spPr bwMode="auto">
            <a:xfrm>
              <a:off x="2819400" y="57912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valC</a:t>
              </a:r>
            </a:p>
          </p:txBody>
        </p:sp>
        <p:sp>
          <p:nvSpPr>
            <p:cNvPr id="25" name="Oval 233"/>
            <p:cNvSpPr>
              <a:spLocks noChangeArrowheads="1"/>
            </p:cNvSpPr>
            <p:nvPr/>
          </p:nvSpPr>
          <p:spPr bwMode="auto">
            <a:xfrm>
              <a:off x="4038600" y="57912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valP</a:t>
              </a:r>
            </a:p>
          </p:txBody>
        </p:sp>
        <p:sp>
          <p:nvSpPr>
            <p:cNvPr id="26" name="Oval 250"/>
            <p:cNvSpPr>
              <a:spLocks noChangeArrowheads="1"/>
            </p:cNvSpPr>
            <p:nvPr/>
          </p:nvSpPr>
          <p:spPr bwMode="auto">
            <a:xfrm>
              <a:off x="3429000" y="57912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valM</a:t>
              </a:r>
            </a:p>
          </p:txBody>
        </p:sp>
        <p:sp>
          <p:nvSpPr>
            <p:cNvPr id="27" name="Line 271"/>
            <p:cNvSpPr>
              <a:spLocks noChangeShapeType="1"/>
            </p:cNvSpPr>
            <p:nvPr/>
          </p:nvSpPr>
          <p:spPr bwMode="auto">
            <a:xfrm flipH="1" flipV="1">
              <a:off x="2438400" y="5486400"/>
              <a:ext cx="0" cy="3048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Line 292"/>
            <p:cNvSpPr>
              <a:spLocks noChangeShapeType="1"/>
            </p:cNvSpPr>
            <p:nvPr/>
          </p:nvSpPr>
          <p:spPr bwMode="auto">
            <a:xfrm flipV="1">
              <a:off x="3124200" y="46482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Line 294"/>
            <p:cNvSpPr>
              <a:spLocks noChangeShapeType="1"/>
            </p:cNvSpPr>
            <p:nvPr/>
          </p:nvSpPr>
          <p:spPr bwMode="auto">
            <a:xfrm flipV="1">
              <a:off x="3657600" y="54864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Line 295"/>
            <p:cNvSpPr>
              <a:spLocks noChangeShapeType="1"/>
            </p:cNvSpPr>
            <p:nvPr/>
          </p:nvSpPr>
          <p:spPr bwMode="auto">
            <a:xfrm flipV="1">
              <a:off x="3048000" y="54864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Line 297"/>
            <p:cNvSpPr>
              <a:spLocks noChangeShapeType="1"/>
            </p:cNvSpPr>
            <p:nvPr/>
          </p:nvSpPr>
          <p:spPr bwMode="auto">
            <a:xfrm flipV="1">
              <a:off x="1828800" y="5486400"/>
              <a:ext cx="0" cy="304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Rectangle 300"/>
            <p:cNvSpPr>
              <a:spLocks noChangeArrowheads="1"/>
            </p:cNvSpPr>
            <p:nvPr/>
          </p:nvSpPr>
          <p:spPr bwMode="auto">
            <a:xfrm>
              <a:off x="2895600" y="4267200"/>
              <a:ext cx="457200" cy="381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algn="ctr" defTabSz="916137">
                <a:defRPr/>
              </a:pPr>
              <a:r>
                <a:rPr lang="en-US" sz="1202" kern="0" dirty="0" err="1">
                  <a:solidFill>
                    <a:sysClr val="windowText" lastClr="000000"/>
                  </a:solidFill>
                </a:rPr>
                <a:t>newPC</a:t>
              </a:r>
              <a:endParaRPr lang="en-US" sz="1202" kern="0" dirty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762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 Update</a:t>
            </a:r>
          </a:p>
        </p:txBody>
      </p:sp>
      <p:grpSp>
        <p:nvGrpSpPr>
          <p:cNvPr id="394328" name="Group 88"/>
          <p:cNvGrpSpPr>
            <a:grpSpLocks/>
          </p:cNvGrpSpPr>
          <p:nvPr/>
        </p:nvGrpSpPr>
        <p:grpSpPr bwMode="auto">
          <a:xfrm>
            <a:off x="5947638" y="826550"/>
            <a:ext cx="5531789" cy="4427800"/>
            <a:chOff x="912" y="576"/>
            <a:chExt cx="4416" cy="2784"/>
          </a:xfrm>
        </p:grpSpPr>
        <p:sp>
          <p:nvSpPr>
            <p:cNvPr id="394255" name="Text Box 15"/>
            <p:cNvSpPr txBox="1">
              <a:spLocks noChangeArrowheads="1"/>
            </p:cNvSpPr>
            <p:nvPr/>
          </p:nvSpPr>
          <p:spPr bwMode="auto">
            <a:xfrm>
              <a:off x="1680" y="576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94257" name="Text Box 17"/>
            <p:cNvSpPr txBox="1">
              <a:spLocks noChangeArrowheads="1"/>
            </p:cNvSpPr>
            <p:nvPr/>
          </p:nvSpPr>
          <p:spPr bwMode="auto">
            <a:xfrm>
              <a:off x="1680" y="1056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rmmovq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D(</a:t>
              </a:r>
              <a:r>
                <a:rPr lang="en-US" sz="1603" dirty="0" err="1"/>
                <a:t>rB</a:t>
              </a:r>
              <a:r>
                <a:rPr lang="en-US" sz="1603" dirty="0"/>
                <a:t>)</a:t>
              </a:r>
            </a:p>
          </p:txBody>
        </p:sp>
        <p:sp>
          <p:nvSpPr>
            <p:cNvPr id="394259" name="Text Box 19"/>
            <p:cNvSpPr txBox="1">
              <a:spLocks noChangeArrowheads="1"/>
            </p:cNvSpPr>
            <p:nvPr/>
          </p:nvSpPr>
          <p:spPr bwMode="auto">
            <a:xfrm>
              <a:off x="1680" y="1536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popq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endParaRPr lang="en-US" sz="1603" dirty="0"/>
            </a:p>
          </p:txBody>
        </p:sp>
        <p:sp>
          <p:nvSpPr>
            <p:cNvPr id="394261" name="Text Box 21"/>
            <p:cNvSpPr txBox="1">
              <a:spLocks noChangeArrowheads="1"/>
            </p:cNvSpPr>
            <p:nvPr/>
          </p:nvSpPr>
          <p:spPr bwMode="auto">
            <a:xfrm>
              <a:off x="1680" y="2016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jXX Dest</a:t>
              </a:r>
            </a:p>
          </p:txBody>
        </p:sp>
        <p:sp>
          <p:nvSpPr>
            <p:cNvPr id="394263" name="Text Box 23"/>
            <p:cNvSpPr txBox="1">
              <a:spLocks noChangeArrowheads="1"/>
            </p:cNvSpPr>
            <p:nvPr/>
          </p:nvSpPr>
          <p:spPr bwMode="auto">
            <a:xfrm>
              <a:off x="1680" y="2496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call</a:t>
              </a:r>
              <a:r>
                <a:rPr lang="en-US" sz="1603"/>
                <a:t> Dest</a:t>
              </a:r>
            </a:p>
          </p:txBody>
        </p:sp>
        <p:sp>
          <p:nvSpPr>
            <p:cNvPr id="394264" name="Text Box 24"/>
            <p:cNvSpPr txBox="1">
              <a:spLocks noChangeArrowheads="1"/>
            </p:cNvSpPr>
            <p:nvPr/>
          </p:nvSpPr>
          <p:spPr bwMode="auto">
            <a:xfrm>
              <a:off x="1680" y="2976"/>
              <a:ext cx="1776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ret</a:t>
              </a:r>
            </a:p>
          </p:txBody>
        </p:sp>
        <p:grpSp>
          <p:nvGrpSpPr>
            <p:cNvPr id="394304" name="Group 64"/>
            <p:cNvGrpSpPr>
              <a:grpSpLocks/>
            </p:cNvGrpSpPr>
            <p:nvPr/>
          </p:nvGrpSpPr>
          <p:grpSpPr bwMode="auto">
            <a:xfrm>
              <a:off x="912" y="768"/>
              <a:ext cx="4416" cy="192"/>
              <a:chOff x="576" y="2928"/>
              <a:chExt cx="4416" cy="192"/>
            </a:xfrm>
          </p:grpSpPr>
          <p:sp>
            <p:nvSpPr>
              <p:cNvPr id="394305" name="Text Box 65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1776" cy="192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</a:t>
                </a:r>
                <a:r>
                  <a:rPr lang="en-US" sz="1603">
                    <a:sym typeface="Symbol" pitchFamily="18" charset="2"/>
                  </a:rPr>
                  <a:t> valP</a:t>
                </a:r>
              </a:p>
            </p:txBody>
          </p:sp>
          <p:sp>
            <p:nvSpPr>
              <p:cNvPr id="394306" name="Text Box 66"/>
              <p:cNvSpPr txBox="1">
                <a:spLocks noChangeArrowheads="1"/>
              </p:cNvSpPr>
              <p:nvPr/>
            </p:nvSpPr>
            <p:spPr bwMode="auto">
              <a:xfrm>
                <a:off x="576" y="2928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update</a:t>
                </a:r>
              </a:p>
            </p:txBody>
          </p:sp>
          <p:sp>
            <p:nvSpPr>
              <p:cNvPr id="394307" name="Text Box 67"/>
              <p:cNvSpPr txBox="1">
                <a:spLocks noChangeArrowheads="1"/>
              </p:cNvSpPr>
              <p:nvPr/>
            </p:nvSpPr>
            <p:spPr bwMode="auto">
              <a:xfrm>
                <a:off x="3216" y="2928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Update PC</a:t>
                </a:r>
              </a:p>
            </p:txBody>
          </p:sp>
        </p:grpSp>
        <p:grpSp>
          <p:nvGrpSpPr>
            <p:cNvPr id="394308" name="Group 68"/>
            <p:cNvGrpSpPr>
              <a:grpSpLocks/>
            </p:cNvGrpSpPr>
            <p:nvPr/>
          </p:nvGrpSpPr>
          <p:grpSpPr bwMode="auto">
            <a:xfrm>
              <a:off x="912" y="1248"/>
              <a:ext cx="4416" cy="192"/>
              <a:chOff x="576" y="2928"/>
              <a:chExt cx="4416" cy="192"/>
            </a:xfrm>
          </p:grpSpPr>
          <p:sp>
            <p:nvSpPr>
              <p:cNvPr id="394309" name="Text Box 69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1776" cy="192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</a:t>
                </a:r>
                <a:r>
                  <a:rPr lang="en-US" sz="1603">
                    <a:sym typeface="Symbol" pitchFamily="18" charset="2"/>
                  </a:rPr>
                  <a:t> valP</a:t>
                </a:r>
              </a:p>
            </p:txBody>
          </p:sp>
          <p:sp>
            <p:nvSpPr>
              <p:cNvPr id="394310" name="Text Box 70"/>
              <p:cNvSpPr txBox="1">
                <a:spLocks noChangeArrowheads="1"/>
              </p:cNvSpPr>
              <p:nvPr/>
            </p:nvSpPr>
            <p:spPr bwMode="auto">
              <a:xfrm>
                <a:off x="576" y="2928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update</a:t>
                </a:r>
              </a:p>
            </p:txBody>
          </p:sp>
          <p:sp>
            <p:nvSpPr>
              <p:cNvPr id="394311" name="Text Box 71"/>
              <p:cNvSpPr txBox="1">
                <a:spLocks noChangeArrowheads="1"/>
              </p:cNvSpPr>
              <p:nvPr/>
            </p:nvSpPr>
            <p:spPr bwMode="auto">
              <a:xfrm>
                <a:off x="3216" y="2928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Update PC</a:t>
                </a:r>
              </a:p>
            </p:txBody>
          </p:sp>
        </p:grpSp>
        <p:grpSp>
          <p:nvGrpSpPr>
            <p:cNvPr id="394312" name="Group 72"/>
            <p:cNvGrpSpPr>
              <a:grpSpLocks/>
            </p:cNvGrpSpPr>
            <p:nvPr/>
          </p:nvGrpSpPr>
          <p:grpSpPr bwMode="auto">
            <a:xfrm>
              <a:off x="912" y="1728"/>
              <a:ext cx="4416" cy="192"/>
              <a:chOff x="576" y="2928"/>
              <a:chExt cx="4416" cy="192"/>
            </a:xfrm>
          </p:grpSpPr>
          <p:sp>
            <p:nvSpPr>
              <p:cNvPr id="394313" name="Text Box 73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1776" cy="192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</a:t>
                </a:r>
                <a:r>
                  <a:rPr lang="en-US" sz="1603">
                    <a:sym typeface="Symbol" pitchFamily="18" charset="2"/>
                  </a:rPr>
                  <a:t> valP</a:t>
                </a:r>
              </a:p>
            </p:txBody>
          </p:sp>
          <p:sp>
            <p:nvSpPr>
              <p:cNvPr id="394314" name="Text Box 74"/>
              <p:cNvSpPr txBox="1">
                <a:spLocks noChangeArrowheads="1"/>
              </p:cNvSpPr>
              <p:nvPr/>
            </p:nvSpPr>
            <p:spPr bwMode="auto">
              <a:xfrm>
                <a:off x="576" y="2928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update</a:t>
                </a:r>
              </a:p>
            </p:txBody>
          </p:sp>
          <p:sp>
            <p:nvSpPr>
              <p:cNvPr id="394315" name="Text Box 75"/>
              <p:cNvSpPr txBox="1">
                <a:spLocks noChangeArrowheads="1"/>
              </p:cNvSpPr>
              <p:nvPr/>
            </p:nvSpPr>
            <p:spPr bwMode="auto">
              <a:xfrm>
                <a:off x="3216" y="2928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Update PC</a:t>
                </a:r>
              </a:p>
            </p:txBody>
          </p:sp>
        </p:grpSp>
        <p:grpSp>
          <p:nvGrpSpPr>
            <p:cNvPr id="394316" name="Group 76"/>
            <p:cNvGrpSpPr>
              <a:grpSpLocks/>
            </p:cNvGrpSpPr>
            <p:nvPr/>
          </p:nvGrpSpPr>
          <p:grpSpPr bwMode="auto">
            <a:xfrm>
              <a:off x="912" y="2208"/>
              <a:ext cx="4416" cy="192"/>
              <a:chOff x="576" y="2928"/>
              <a:chExt cx="4416" cy="192"/>
            </a:xfrm>
          </p:grpSpPr>
          <p:sp>
            <p:nvSpPr>
              <p:cNvPr id="394317" name="Text Box 77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1776" cy="192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 dirty="0"/>
                  <a:t>PC </a:t>
                </a:r>
                <a:r>
                  <a:rPr lang="en-US" sz="1603" dirty="0">
                    <a:sym typeface="Symbol" pitchFamily="18" charset="2"/>
                  </a:rPr>
                  <a:t> </a:t>
                </a:r>
                <a:r>
                  <a:rPr lang="en-US" sz="1603" dirty="0" err="1">
                    <a:sym typeface="Symbol" pitchFamily="18" charset="2"/>
                  </a:rPr>
                  <a:t>Cnd</a:t>
                </a:r>
                <a:r>
                  <a:rPr lang="en-US" sz="1603" dirty="0">
                    <a:sym typeface="Symbol" pitchFamily="18" charset="2"/>
                  </a:rPr>
                  <a:t> ? </a:t>
                </a:r>
                <a:r>
                  <a:rPr lang="en-US" sz="1603" dirty="0" err="1">
                    <a:sym typeface="Symbol" pitchFamily="18" charset="2"/>
                  </a:rPr>
                  <a:t>valC</a:t>
                </a:r>
                <a:r>
                  <a:rPr lang="en-US" sz="1603" dirty="0">
                    <a:sym typeface="Symbol" pitchFamily="18" charset="2"/>
                  </a:rPr>
                  <a:t> : </a:t>
                </a:r>
                <a:r>
                  <a:rPr lang="en-US" sz="1603" dirty="0" err="1">
                    <a:sym typeface="Symbol" pitchFamily="18" charset="2"/>
                  </a:rPr>
                  <a:t>valP</a:t>
                </a:r>
                <a:endParaRPr lang="en-US" sz="1603" dirty="0">
                  <a:sym typeface="Symbol" pitchFamily="18" charset="2"/>
                </a:endParaRPr>
              </a:p>
            </p:txBody>
          </p:sp>
          <p:sp>
            <p:nvSpPr>
              <p:cNvPr id="394318" name="Text Box 78"/>
              <p:cNvSpPr txBox="1">
                <a:spLocks noChangeArrowheads="1"/>
              </p:cNvSpPr>
              <p:nvPr/>
            </p:nvSpPr>
            <p:spPr bwMode="auto">
              <a:xfrm>
                <a:off x="576" y="2928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update</a:t>
                </a:r>
              </a:p>
            </p:txBody>
          </p:sp>
          <p:sp>
            <p:nvSpPr>
              <p:cNvPr id="394319" name="Text Box 79"/>
              <p:cNvSpPr txBox="1">
                <a:spLocks noChangeArrowheads="1"/>
              </p:cNvSpPr>
              <p:nvPr/>
            </p:nvSpPr>
            <p:spPr bwMode="auto">
              <a:xfrm>
                <a:off x="3216" y="2928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Update PC</a:t>
                </a:r>
              </a:p>
            </p:txBody>
          </p:sp>
        </p:grpSp>
        <p:grpSp>
          <p:nvGrpSpPr>
            <p:cNvPr id="394320" name="Group 80"/>
            <p:cNvGrpSpPr>
              <a:grpSpLocks/>
            </p:cNvGrpSpPr>
            <p:nvPr/>
          </p:nvGrpSpPr>
          <p:grpSpPr bwMode="auto">
            <a:xfrm>
              <a:off x="912" y="2688"/>
              <a:ext cx="4416" cy="192"/>
              <a:chOff x="576" y="2928"/>
              <a:chExt cx="4416" cy="192"/>
            </a:xfrm>
          </p:grpSpPr>
          <p:sp>
            <p:nvSpPr>
              <p:cNvPr id="394321" name="Text Box 81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1776" cy="192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</a:t>
                </a:r>
                <a:r>
                  <a:rPr lang="en-US" sz="1603">
                    <a:sym typeface="Symbol" pitchFamily="18" charset="2"/>
                  </a:rPr>
                  <a:t> valC</a:t>
                </a:r>
              </a:p>
            </p:txBody>
          </p:sp>
          <p:sp>
            <p:nvSpPr>
              <p:cNvPr id="394322" name="Text Box 82"/>
              <p:cNvSpPr txBox="1">
                <a:spLocks noChangeArrowheads="1"/>
              </p:cNvSpPr>
              <p:nvPr/>
            </p:nvSpPr>
            <p:spPr bwMode="auto">
              <a:xfrm>
                <a:off x="576" y="2928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update</a:t>
                </a:r>
              </a:p>
            </p:txBody>
          </p:sp>
          <p:sp>
            <p:nvSpPr>
              <p:cNvPr id="394323" name="Text Box 83"/>
              <p:cNvSpPr txBox="1">
                <a:spLocks noChangeArrowheads="1"/>
              </p:cNvSpPr>
              <p:nvPr/>
            </p:nvSpPr>
            <p:spPr bwMode="auto">
              <a:xfrm>
                <a:off x="3216" y="2928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Set PC to destination</a:t>
                </a:r>
              </a:p>
            </p:txBody>
          </p:sp>
        </p:grpSp>
        <p:grpSp>
          <p:nvGrpSpPr>
            <p:cNvPr id="394324" name="Group 84"/>
            <p:cNvGrpSpPr>
              <a:grpSpLocks/>
            </p:cNvGrpSpPr>
            <p:nvPr/>
          </p:nvGrpSpPr>
          <p:grpSpPr bwMode="auto">
            <a:xfrm>
              <a:off x="912" y="3168"/>
              <a:ext cx="4416" cy="192"/>
              <a:chOff x="576" y="2928"/>
              <a:chExt cx="4416" cy="192"/>
            </a:xfrm>
          </p:grpSpPr>
          <p:sp>
            <p:nvSpPr>
              <p:cNvPr id="394325" name="Text Box 85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1776" cy="192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</a:t>
                </a:r>
                <a:r>
                  <a:rPr lang="en-US" sz="1603">
                    <a:sym typeface="Symbol" pitchFamily="18" charset="2"/>
                  </a:rPr>
                  <a:t> valM</a:t>
                </a:r>
              </a:p>
            </p:txBody>
          </p:sp>
          <p:sp>
            <p:nvSpPr>
              <p:cNvPr id="394326" name="Text Box 86"/>
              <p:cNvSpPr txBox="1">
                <a:spLocks noChangeArrowheads="1"/>
              </p:cNvSpPr>
              <p:nvPr/>
            </p:nvSpPr>
            <p:spPr bwMode="auto">
              <a:xfrm>
                <a:off x="576" y="2928"/>
                <a:ext cx="768" cy="192"/>
              </a:xfrm>
              <a:prstGeom prst="rect">
                <a:avLst/>
              </a:prstGeom>
              <a:noFill/>
              <a:ln w="19050">
                <a:solidFill>
                  <a:schemeClr val="folHlink"/>
                </a:solidFill>
                <a:miter lim="800000"/>
                <a:headEnd/>
                <a:tailEnd type="none" w="sm" len="sm"/>
              </a:ln>
              <a:effectLst/>
            </p:spPr>
            <p:txBody>
              <a:bodyPr lIns="45805" rIns="45805" anchor="ctr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PC update</a:t>
                </a:r>
              </a:p>
            </p:txBody>
          </p:sp>
          <p:sp>
            <p:nvSpPr>
              <p:cNvPr id="394327" name="Text Box 87"/>
              <p:cNvSpPr txBox="1">
                <a:spLocks noChangeArrowheads="1"/>
              </p:cNvSpPr>
              <p:nvPr/>
            </p:nvSpPr>
            <p:spPr bwMode="auto">
              <a:xfrm>
                <a:off x="3216" y="2928"/>
                <a:ext cx="1776" cy="19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805" rIns="45805"/>
              <a:lstStyle/>
              <a:p>
                <a:pPr algn="l">
                  <a:spcBef>
                    <a:spcPct val="50000"/>
                  </a:spcBef>
                </a:pPr>
                <a:r>
                  <a:rPr lang="en-US" sz="1603"/>
                  <a:t>Set PC to return address</a:t>
                </a:r>
              </a:p>
            </p:txBody>
          </p:sp>
        </p:grpSp>
      </p:grpSp>
      <p:sp>
        <p:nvSpPr>
          <p:cNvPr id="394329" name="Text Box 89"/>
          <p:cNvSpPr txBox="1">
            <a:spLocks noChangeArrowheads="1"/>
          </p:cNvSpPr>
          <p:nvPr/>
        </p:nvSpPr>
        <p:spPr bwMode="auto">
          <a:xfrm>
            <a:off x="712573" y="2613217"/>
            <a:ext cx="5195534" cy="1572354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3" b="1" dirty="0" err="1">
                <a:latin typeface="Courier New" pitchFamily="49" charset="0"/>
              </a:rPr>
              <a:t>int</a:t>
            </a:r>
            <a:r>
              <a:rPr lang="en-US" sz="1603" b="1" dirty="0">
                <a:latin typeface="Courier New" pitchFamily="49" charset="0"/>
              </a:rPr>
              <a:t> </a:t>
            </a:r>
            <a:r>
              <a:rPr lang="en-US" sz="1603" b="1" dirty="0" err="1">
                <a:latin typeface="Courier New" pitchFamily="49" charset="0"/>
              </a:rPr>
              <a:t>new_pc</a:t>
            </a:r>
            <a:r>
              <a:rPr lang="en-US" sz="1603" b="1" dirty="0">
                <a:latin typeface="Courier New" pitchFamily="49" charset="0"/>
              </a:rPr>
              <a:t> = [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</a:t>
            </a:r>
            <a:r>
              <a:rPr lang="en-US" sz="1603" b="1" dirty="0" err="1">
                <a:latin typeface="Courier New" pitchFamily="49" charset="0"/>
              </a:rPr>
              <a:t>icode</a:t>
            </a:r>
            <a:r>
              <a:rPr lang="en-US" sz="1603" b="1" dirty="0">
                <a:latin typeface="Courier New" pitchFamily="49" charset="0"/>
              </a:rPr>
              <a:t> == ICALL : </a:t>
            </a:r>
            <a:r>
              <a:rPr lang="en-US" sz="1603" b="1" dirty="0" err="1">
                <a:latin typeface="Courier New" pitchFamily="49" charset="0"/>
              </a:rPr>
              <a:t>valC</a:t>
            </a:r>
            <a:r>
              <a:rPr lang="en-US" sz="1603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</a:t>
            </a:r>
            <a:r>
              <a:rPr lang="en-US" sz="1603" b="1" dirty="0" err="1">
                <a:latin typeface="Courier New" pitchFamily="49" charset="0"/>
              </a:rPr>
              <a:t>icode</a:t>
            </a:r>
            <a:r>
              <a:rPr lang="en-US" sz="1603" b="1" dirty="0">
                <a:latin typeface="Courier New" pitchFamily="49" charset="0"/>
              </a:rPr>
              <a:t> == IJXX &amp;&amp; </a:t>
            </a:r>
            <a:r>
              <a:rPr lang="en-US" sz="1603" b="1" dirty="0" err="1">
                <a:latin typeface="Courier New" pitchFamily="49" charset="0"/>
              </a:rPr>
              <a:t>Cnd</a:t>
            </a:r>
            <a:r>
              <a:rPr lang="en-US" sz="1603" b="1" dirty="0">
                <a:latin typeface="Courier New" pitchFamily="49" charset="0"/>
              </a:rPr>
              <a:t> : </a:t>
            </a:r>
            <a:r>
              <a:rPr lang="en-US" sz="1603" b="1" dirty="0" err="1">
                <a:latin typeface="Courier New" pitchFamily="49" charset="0"/>
              </a:rPr>
              <a:t>valC</a:t>
            </a:r>
            <a:r>
              <a:rPr lang="en-US" sz="1603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</a:t>
            </a:r>
            <a:r>
              <a:rPr lang="en-US" sz="1603" b="1" dirty="0" err="1">
                <a:latin typeface="Courier New" pitchFamily="49" charset="0"/>
              </a:rPr>
              <a:t>icode</a:t>
            </a:r>
            <a:r>
              <a:rPr lang="en-US" sz="1603" b="1" dirty="0">
                <a:latin typeface="Courier New" pitchFamily="49" charset="0"/>
              </a:rPr>
              <a:t> == IRET : </a:t>
            </a:r>
            <a:r>
              <a:rPr lang="en-US" sz="1603" b="1" dirty="0" err="1">
                <a:latin typeface="Courier New" pitchFamily="49" charset="0"/>
              </a:rPr>
              <a:t>valM</a:t>
            </a:r>
            <a:r>
              <a:rPr lang="en-US" sz="1603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	1 : </a:t>
            </a:r>
            <a:r>
              <a:rPr lang="en-US" sz="1603" b="1" dirty="0" err="1">
                <a:latin typeface="Courier New" pitchFamily="49" charset="0"/>
              </a:rPr>
              <a:t>valP</a:t>
            </a:r>
            <a:r>
              <a:rPr lang="en-US" sz="1603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3" b="1" dirty="0">
                <a:latin typeface="Courier New" pitchFamily="49" charset="0"/>
              </a:rPr>
              <a:t>];</a:t>
            </a:r>
          </a:p>
        </p:txBody>
      </p:sp>
    </p:spTree>
    <p:extLst>
      <p:ext uri="{BB962C8B-B14F-4D97-AF65-F5344CB8AC3E}">
        <p14:creationId xmlns:p14="http://schemas.microsoft.com/office/powerpoint/2010/main" val="3317935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 Operation</a:t>
            </a:r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55044" y="1221462"/>
            <a:ext cx="3867963" cy="5223022"/>
          </a:xfrm>
        </p:spPr>
        <p:txBody>
          <a:bodyPr/>
          <a:lstStyle/>
          <a:p>
            <a:r>
              <a:rPr lang="en-US" dirty="0"/>
              <a:t>State</a:t>
            </a:r>
          </a:p>
          <a:p>
            <a:pPr lvl="1"/>
            <a:r>
              <a:rPr lang="en-US" dirty="0"/>
              <a:t>PC register</a:t>
            </a:r>
          </a:p>
          <a:p>
            <a:pPr lvl="1"/>
            <a:r>
              <a:rPr lang="en-US" dirty="0"/>
              <a:t>Cond. Code register</a:t>
            </a:r>
          </a:p>
          <a:p>
            <a:pPr lvl="1"/>
            <a:r>
              <a:rPr lang="en-US" dirty="0"/>
              <a:t>Data memory</a:t>
            </a:r>
          </a:p>
          <a:p>
            <a:pPr lvl="1"/>
            <a:r>
              <a:rPr lang="en-US" dirty="0"/>
              <a:t>Register file</a:t>
            </a:r>
          </a:p>
          <a:p>
            <a:pPr lvl="1">
              <a:buFont typeface="Wingdings" pitchFamily="2" charset="2"/>
              <a:buNone/>
            </a:pPr>
            <a:r>
              <a:rPr lang="en-US" i="1" dirty="0"/>
              <a:t>All updated as clock rises</a:t>
            </a:r>
          </a:p>
          <a:p>
            <a:r>
              <a:rPr lang="en-US" dirty="0"/>
              <a:t>Combinational Logic</a:t>
            </a:r>
          </a:p>
          <a:p>
            <a:pPr lvl="1"/>
            <a:r>
              <a:rPr lang="en-US" dirty="0"/>
              <a:t>ALU</a:t>
            </a:r>
          </a:p>
          <a:p>
            <a:pPr lvl="1"/>
            <a:r>
              <a:rPr lang="en-US" dirty="0"/>
              <a:t>Control logic</a:t>
            </a:r>
          </a:p>
          <a:p>
            <a:pPr lvl="1"/>
            <a:r>
              <a:rPr lang="en-US" dirty="0"/>
              <a:t>Memory reads</a:t>
            </a:r>
          </a:p>
          <a:p>
            <a:pPr lvl="2"/>
            <a:r>
              <a:rPr lang="en-US" dirty="0"/>
              <a:t>Instruction memory</a:t>
            </a:r>
          </a:p>
          <a:p>
            <a:pPr lvl="2"/>
            <a:r>
              <a:rPr lang="en-US" dirty="0"/>
              <a:t>Register file</a:t>
            </a:r>
          </a:p>
          <a:p>
            <a:pPr lvl="2"/>
            <a:r>
              <a:rPr lang="en-US" dirty="0"/>
              <a:t>Data memory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355273" y="1749490"/>
            <a:ext cx="3435362" cy="3740727"/>
            <a:chOff x="609600" y="4343400"/>
            <a:chExt cx="3429000" cy="3733800"/>
          </a:xfrm>
        </p:grpSpPr>
        <p:sp>
          <p:nvSpPr>
            <p:cNvPr id="27" name="AutoShape 296"/>
            <p:cNvSpPr>
              <a:spLocks noChangeArrowheads="1"/>
            </p:cNvSpPr>
            <p:nvPr/>
          </p:nvSpPr>
          <p:spPr bwMode="auto">
            <a:xfrm>
              <a:off x="609600" y="43434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none" tIns="458048" anchorCtr="1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Combinational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logic</a:t>
              </a:r>
            </a:p>
          </p:txBody>
        </p:sp>
        <p:sp>
          <p:nvSpPr>
            <p:cNvPr id="28" name="AutoShape 297"/>
            <p:cNvSpPr>
              <a:spLocks noChangeArrowheads="1"/>
            </p:cNvSpPr>
            <p:nvPr/>
          </p:nvSpPr>
          <p:spPr bwMode="auto">
            <a:xfrm>
              <a:off x="914400" y="54102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29" name="Rectangle 334"/>
            <p:cNvSpPr>
              <a:spLocks noChangeArrowheads="1"/>
            </p:cNvSpPr>
            <p:nvPr/>
          </p:nvSpPr>
          <p:spPr bwMode="auto">
            <a:xfrm rot="5400000" flipV="1">
              <a:off x="3656013" y="63230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AutoShape 360"/>
            <p:cNvSpPr>
              <a:spLocks noChangeArrowheads="1"/>
            </p:cNvSpPr>
            <p:nvPr/>
          </p:nvSpPr>
          <p:spPr bwMode="auto">
            <a:xfrm>
              <a:off x="2209800" y="6781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AutoShape 361"/>
            <p:cNvSpPr>
              <a:spLocks noChangeArrowheads="1"/>
            </p:cNvSpPr>
            <p:nvPr/>
          </p:nvSpPr>
          <p:spPr bwMode="auto">
            <a:xfrm flipH="1">
              <a:off x="2209800" y="6400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AutoShape 362"/>
            <p:cNvSpPr>
              <a:spLocks noChangeArrowheads="1"/>
            </p:cNvSpPr>
            <p:nvPr/>
          </p:nvSpPr>
          <p:spPr bwMode="auto">
            <a:xfrm>
              <a:off x="2209800" y="5334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AutoShape 363"/>
            <p:cNvSpPr>
              <a:spLocks noChangeArrowheads="1"/>
            </p:cNvSpPr>
            <p:nvPr/>
          </p:nvSpPr>
          <p:spPr bwMode="auto">
            <a:xfrm flipH="1">
              <a:off x="2209800" y="4953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AutoShape 364"/>
            <p:cNvSpPr>
              <a:spLocks noChangeArrowheads="1"/>
            </p:cNvSpPr>
            <p:nvPr/>
          </p:nvSpPr>
          <p:spPr bwMode="auto">
            <a:xfrm rot="5400000" flipH="1">
              <a:off x="1219200" y="6096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AutoShape 365"/>
            <p:cNvSpPr>
              <a:spLocks noChangeArrowheads="1"/>
            </p:cNvSpPr>
            <p:nvPr/>
          </p:nvSpPr>
          <p:spPr bwMode="auto">
            <a:xfrm rot="5400000" flipH="1">
              <a:off x="1219200" y="54102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AutoShape 366"/>
            <p:cNvSpPr>
              <a:spLocks noChangeArrowheads="1"/>
            </p:cNvSpPr>
            <p:nvPr/>
          </p:nvSpPr>
          <p:spPr bwMode="auto">
            <a:xfrm rot="5400000" flipH="1">
              <a:off x="1295400" y="739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367"/>
            <p:cNvSpPr>
              <a:spLocks/>
            </p:cNvSpPr>
            <p:nvPr/>
          </p:nvSpPr>
          <p:spPr bwMode="auto">
            <a:xfrm>
              <a:off x="1828800" y="45720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Rectangle 78"/>
            <p:cNvSpPr>
              <a:spLocks noChangeArrowheads="1"/>
            </p:cNvSpPr>
            <p:nvPr/>
          </p:nvSpPr>
          <p:spPr bwMode="auto">
            <a:xfrm>
              <a:off x="2514600" y="4953000"/>
              <a:ext cx="1066800" cy="685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Data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memory</a:t>
              </a:r>
            </a:p>
          </p:txBody>
        </p:sp>
        <p:sp>
          <p:nvSpPr>
            <p:cNvPr id="39" name="Rectangle 23"/>
            <p:cNvSpPr>
              <a:spLocks noChangeArrowheads="1"/>
            </p:cNvSpPr>
            <p:nvPr/>
          </p:nvSpPr>
          <p:spPr bwMode="auto">
            <a:xfrm>
              <a:off x="2514600" y="6416675"/>
              <a:ext cx="990600" cy="685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Register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file</a:t>
              </a:r>
            </a:p>
            <a:p>
              <a:pPr defTabSz="916137">
                <a:defRPr/>
              </a:pP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%</a:t>
              </a:r>
              <a:r>
                <a:rPr lang="en-US" sz="802" kern="0" dirty="0" err="1">
                  <a:solidFill>
                    <a:sysClr val="windowText" lastClr="000000"/>
                  </a:solidFill>
                  <a:latin typeface="Courier New" pitchFamily="49" charset="0"/>
                </a:rPr>
                <a:t>rbx</a:t>
              </a: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 = 0x100</a:t>
              </a:r>
              <a:endParaRPr lang="en-US" sz="1403" kern="0" dirty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40" name="Rectangle 231"/>
            <p:cNvSpPr>
              <a:spLocks noChangeArrowheads="1"/>
            </p:cNvSpPr>
            <p:nvPr/>
          </p:nvSpPr>
          <p:spPr bwMode="auto">
            <a:xfrm>
              <a:off x="1066800" y="7696200"/>
              <a:ext cx="762000" cy="3810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</a:rPr>
                <a:t>PC</a:t>
              </a: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0x014</a:t>
              </a:r>
            </a:p>
          </p:txBody>
        </p:sp>
        <p:sp>
          <p:nvSpPr>
            <p:cNvPr id="41" name="Rectangle 294"/>
            <p:cNvSpPr>
              <a:spLocks noChangeArrowheads="1"/>
            </p:cNvSpPr>
            <p:nvPr/>
          </p:nvSpPr>
          <p:spPr bwMode="auto">
            <a:xfrm>
              <a:off x="1066800" y="5715000"/>
              <a:ext cx="609600" cy="3810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</a:rPr>
                <a:t>CC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Courier New" pitchFamily="49" charset="0"/>
                </a:rPr>
                <a:t>100</a:t>
              </a:r>
            </a:p>
          </p:txBody>
        </p:sp>
        <p:sp>
          <p:nvSpPr>
            <p:cNvPr id="42" name="Text Box 368"/>
            <p:cNvSpPr txBox="1">
              <a:spLocks noChangeArrowheads="1"/>
            </p:cNvSpPr>
            <p:nvPr/>
          </p:nvSpPr>
          <p:spPr bwMode="auto">
            <a:xfrm>
              <a:off x="2237725" y="6019800"/>
              <a:ext cx="4299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Read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43" name="Text Box 369"/>
            <p:cNvSpPr txBox="1">
              <a:spLocks noChangeArrowheads="1"/>
            </p:cNvSpPr>
            <p:nvPr/>
          </p:nvSpPr>
          <p:spPr bwMode="auto">
            <a:xfrm>
              <a:off x="3457726" y="6019800"/>
              <a:ext cx="4283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Write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grpSp>
          <p:nvGrpSpPr>
            <p:cNvPr id="44" name="Group 453"/>
            <p:cNvGrpSpPr>
              <a:grpSpLocks/>
            </p:cNvGrpSpPr>
            <p:nvPr/>
          </p:nvGrpSpPr>
          <p:grpSpPr bwMode="auto">
            <a:xfrm>
              <a:off x="2238375" y="4724400"/>
              <a:ext cx="1644650" cy="215900"/>
              <a:chOff x="4050" y="2976"/>
              <a:chExt cx="1036" cy="136"/>
            </a:xfrm>
          </p:grpSpPr>
          <p:sp>
            <p:nvSpPr>
              <p:cNvPr id="45" name="Text Box 454"/>
              <p:cNvSpPr txBox="1">
                <a:spLocks noChangeArrowheads="1"/>
              </p:cNvSpPr>
              <p:nvPr/>
            </p:nvSpPr>
            <p:spPr bwMode="auto">
              <a:xfrm>
                <a:off x="4050" y="2976"/>
                <a:ext cx="27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Read</a:t>
                </a:r>
              </a:p>
            </p:txBody>
          </p:sp>
          <p:sp>
            <p:nvSpPr>
              <p:cNvPr id="46" name="Text Box 455"/>
              <p:cNvSpPr txBox="1">
                <a:spLocks noChangeArrowheads="1"/>
              </p:cNvSpPr>
              <p:nvPr/>
            </p:nvSpPr>
            <p:spPr bwMode="auto">
              <a:xfrm>
                <a:off x="4819" y="2976"/>
                <a:ext cx="26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Write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3369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45" name="Rectangle 33"/>
          <p:cNvSpPr>
            <a:spLocks noGrp="1" noChangeArrowheads="1"/>
          </p:cNvSpPr>
          <p:nvPr>
            <p:ph type="title"/>
          </p:nvPr>
        </p:nvSpPr>
        <p:spPr>
          <a:xfrm>
            <a:off x="230949" y="566546"/>
            <a:ext cx="4277392" cy="1228369"/>
          </a:xfrm>
        </p:spPr>
        <p:txBody>
          <a:bodyPr>
            <a:normAutofit/>
          </a:bodyPr>
          <a:lstStyle/>
          <a:p>
            <a:r>
              <a:rPr lang="en-US" dirty="0"/>
              <a:t>SEQ Operation #2</a:t>
            </a:r>
          </a:p>
        </p:txBody>
      </p:sp>
      <p:sp>
        <p:nvSpPr>
          <p:cNvPr id="371746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6484069" y="3129996"/>
            <a:ext cx="3638939" cy="3314488"/>
          </a:xfrm>
        </p:spPr>
        <p:txBody>
          <a:bodyPr/>
          <a:lstStyle/>
          <a:p>
            <a:pPr lvl="1"/>
            <a:r>
              <a:rPr lang="en-US" dirty="0"/>
              <a:t>state set according to second </a:t>
            </a:r>
            <a:r>
              <a:rPr lang="en-US" dirty="0" err="1">
                <a:latin typeface="Courier New" pitchFamily="49" charset="0"/>
              </a:rPr>
              <a:t>irmovq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/>
              <a:t>instruction</a:t>
            </a:r>
          </a:p>
          <a:p>
            <a:pPr lvl="1"/>
            <a:r>
              <a:rPr lang="en-US" dirty="0"/>
              <a:t>combinational logic starting to react to state changes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340148" y="222663"/>
            <a:ext cx="5954627" cy="2137558"/>
            <a:chOff x="762000" y="928688"/>
            <a:chExt cx="7162800" cy="2881312"/>
          </a:xfrm>
        </p:grpSpPr>
        <p:sp>
          <p:nvSpPr>
            <p:cNvPr id="46" name="Rectangle 429"/>
            <p:cNvSpPr>
              <a:spLocks noChangeArrowheads="1"/>
            </p:cNvSpPr>
            <p:nvPr/>
          </p:nvSpPr>
          <p:spPr bwMode="auto">
            <a:xfrm>
              <a:off x="1676400" y="2667000"/>
              <a:ext cx="6248400" cy="381000"/>
            </a:xfrm>
            <a:prstGeom prst="rect">
              <a:avLst/>
            </a:prstGeom>
            <a:solidFill>
              <a:srgbClr val="99FF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0x014: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addq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,%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&lt;-- 0x300 CC &lt;-- 000</a:t>
              </a:r>
            </a:p>
          </p:txBody>
        </p:sp>
        <p:sp>
          <p:nvSpPr>
            <p:cNvPr id="47" name="Rectangle 430"/>
            <p:cNvSpPr>
              <a:spLocks noChangeArrowheads="1"/>
            </p:cNvSpPr>
            <p:nvPr/>
          </p:nvSpPr>
          <p:spPr bwMode="auto">
            <a:xfrm>
              <a:off x="1676400" y="3048000"/>
              <a:ext cx="6248400" cy="381000"/>
            </a:xfrm>
            <a:prstGeom prst="rect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0x016:   je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dest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       # Not taken</a:t>
              </a:r>
            </a:p>
          </p:txBody>
        </p:sp>
        <p:sp>
          <p:nvSpPr>
            <p:cNvPr id="48" name="Rectangle 431"/>
            <p:cNvSpPr>
              <a:spLocks noChangeArrowheads="1"/>
            </p:cNvSpPr>
            <p:nvPr/>
          </p:nvSpPr>
          <p:spPr bwMode="auto">
            <a:xfrm>
              <a:off x="1676400" y="3429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0x01f: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rmmovq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%rbx,0(%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) # M[0x200] &lt;-- 0x300</a:t>
              </a:r>
            </a:p>
          </p:txBody>
        </p:sp>
        <p:sp>
          <p:nvSpPr>
            <p:cNvPr id="49" name="Text Box 432"/>
            <p:cNvSpPr txBox="1">
              <a:spLocks noChangeArrowheads="1"/>
            </p:cNvSpPr>
            <p:nvPr/>
          </p:nvSpPr>
          <p:spPr bwMode="auto">
            <a:xfrm>
              <a:off x="878124" y="2666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3:</a:t>
              </a:r>
            </a:p>
          </p:txBody>
        </p:sp>
        <p:sp>
          <p:nvSpPr>
            <p:cNvPr id="50" name="Text Box 433"/>
            <p:cNvSpPr txBox="1">
              <a:spLocks noChangeArrowheads="1"/>
            </p:cNvSpPr>
            <p:nvPr/>
          </p:nvSpPr>
          <p:spPr bwMode="auto">
            <a:xfrm>
              <a:off x="878124" y="3047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4:</a:t>
              </a:r>
            </a:p>
          </p:txBody>
        </p:sp>
        <p:sp>
          <p:nvSpPr>
            <p:cNvPr id="51" name="Text Box 434"/>
            <p:cNvSpPr txBox="1">
              <a:spLocks noChangeArrowheads="1"/>
            </p:cNvSpPr>
            <p:nvPr/>
          </p:nvSpPr>
          <p:spPr bwMode="auto">
            <a:xfrm>
              <a:off x="878124" y="3429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5:</a:t>
              </a:r>
            </a:p>
          </p:txBody>
        </p:sp>
        <p:sp>
          <p:nvSpPr>
            <p:cNvPr id="52" name="Rectangle 440"/>
            <p:cNvSpPr>
              <a:spLocks noChangeArrowheads="1"/>
            </p:cNvSpPr>
            <p:nvPr/>
          </p:nvSpPr>
          <p:spPr bwMode="auto">
            <a:xfrm>
              <a:off x="1676400" y="2286000"/>
              <a:ext cx="6248400" cy="381000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0x00a: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$0x200,%rdx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&lt;-- 0x200</a:t>
              </a:r>
            </a:p>
          </p:txBody>
        </p:sp>
        <p:sp>
          <p:nvSpPr>
            <p:cNvPr id="53" name="Text Box 441"/>
            <p:cNvSpPr txBox="1">
              <a:spLocks noChangeArrowheads="1"/>
            </p:cNvSpPr>
            <p:nvPr/>
          </p:nvSpPr>
          <p:spPr bwMode="auto">
            <a:xfrm>
              <a:off x="878124" y="2286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2:</a:t>
              </a:r>
            </a:p>
          </p:txBody>
        </p:sp>
        <p:sp>
          <p:nvSpPr>
            <p:cNvPr id="54" name="Rectangle 443"/>
            <p:cNvSpPr>
              <a:spLocks noChangeArrowheads="1"/>
            </p:cNvSpPr>
            <p:nvPr/>
          </p:nvSpPr>
          <p:spPr bwMode="auto">
            <a:xfrm>
              <a:off x="1676400" y="1905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0x000: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$0x100,%rbx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&lt;-- 0x100</a:t>
              </a:r>
            </a:p>
          </p:txBody>
        </p:sp>
        <p:sp>
          <p:nvSpPr>
            <p:cNvPr id="55" name="Text Box 444"/>
            <p:cNvSpPr txBox="1">
              <a:spLocks noChangeArrowheads="1"/>
            </p:cNvSpPr>
            <p:nvPr/>
          </p:nvSpPr>
          <p:spPr bwMode="auto">
            <a:xfrm>
              <a:off x="878124" y="1905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 dirty="0">
                  <a:solidFill>
                    <a:srgbClr val="000000"/>
                  </a:solidFill>
                </a:rPr>
                <a:t>Cycle 1:</a:t>
              </a:r>
            </a:p>
          </p:txBody>
        </p:sp>
        <p:sp>
          <p:nvSpPr>
            <p:cNvPr id="56" name="Rectangle 464"/>
            <p:cNvSpPr>
              <a:spLocks noChangeArrowheads="1"/>
            </p:cNvSpPr>
            <p:nvPr/>
          </p:nvSpPr>
          <p:spPr bwMode="auto">
            <a:xfrm>
              <a:off x="762000" y="1157288"/>
              <a:ext cx="838200" cy="30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</a:rPr>
                <a:t>Clock</a:t>
              </a:r>
            </a:p>
          </p:txBody>
        </p:sp>
        <p:sp>
          <p:nvSpPr>
            <p:cNvPr id="57" name="Line 473"/>
            <p:cNvSpPr>
              <a:spLocks noChangeShapeType="1"/>
            </p:cNvSpPr>
            <p:nvPr/>
          </p:nvSpPr>
          <p:spPr bwMode="auto">
            <a:xfrm>
              <a:off x="19812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Text Box 474"/>
            <p:cNvSpPr txBox="1">
              <a:spLocks noChangeArrowheads="1"/>
            </p:cNvSpPr>
            <p:nvPr/>
          </p:nvSpPr>
          <p:spPr bwMode="auto">
            <a:xfrm>
              <a:off x="22098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1</a:t>
              </a:r>
            </a:p>
          </p:txBody>
        </p:sp>
        <p:sp>
          <p:nvSpPr>
            <p:cNvPr id="59" name="Line 477"/>
            <p:cNvSpPr>
              <a:spLocks noChangeShapeType="1"/>
            </p:cNvSpPr>
            <p:nvPr/>
          </p:nvSpPr>
          <p:spPr bwMode="auto">
            <a:xfrm>
              <a:off x="32004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Line 480"/>
            <p:cNvSpPr>
              <a:spLocks noChangeShapeType="1"/>
            </p:cNvSpPr>
            <p:nvPr/>
          </p:nvSpPr>
          <p:spPr bwMode="auto">
            <a:xfrm>
              <a:off x="44196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Line 483"/>
            <p:cNvSpPr>
              <a:spLocks noChangeShapeType="1"/>
            </p:cNvSpPr>
            <p:nvPr/>
          </p:nvSpPr>
          <p:spPr bwMode="auto">
            <a:xfrm>
              <a:off x="56388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Line 487"/>
            <p:cNvSpPr>
              <a:spLocks noChangeShapeType="1"/>
            </p:cNvSpPr>
            <p:nvPr/>
          </p:nvSpPr>
          <p:spPr bwMode="auto">
            <a:xfrm flipH="1" flipV="1">
              <a:off x="448945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Text Box 488"/>
            <p:cNvSpPr txBox="1">
              <a:spLocks noChangeArrowheads="1"/>
            </p:cNvSpPr>
            <p:nvPr/>
          </p:nvSpPr>
          <p:spPr bwMode="auto">
            <a:xfrm>
              <a:off x="4426218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j</a:t>
              </a:r>
            </a:p>
          </p:txBody>
        </p:sp>
        <p:sp>
          <p:nvSpPr>
            <p:cNvPr id="64" name="Line 489"/>
            <p:cNvSpPr>
              <a:spLocks noChangeShapeType="1"/>
            </p:cNvSpPr>
            <p:nvPr/>
          </p:nvSpPr>
          <p:spPr bwMode="auto">
            <a:xfrm flipH="1" flipV="1">
              <a:off x="57023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Text Box 490"/>
            <p:cNvSpPr txBox="1">
              <a:spLocks noChangeArrowheads="1"/>
            </p:cNvSpPr>
            <p:nvPr/>
          </p:nvSpPr>
          <p:spPr bwMode="auto">
            <a:xfrm>
              <a:off x="563906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 dirty="0">
                  <a:solidFill>
                    <a:srgbClr val="000000"/>
                  </a:solidFill>
                  <a:latin typeface="Wingdings 2" charset="0"/>
                </a:rPr>
                <a:t>l</a:t>
              </a:r>
            </a:p>
          </p:txBody>
        </p:sp>
        <p:sp>
          <p:nvSpPr>
            <p:cNvPr id="66" name="Line 491"/>
            <p:cNvSpPr>
              <a:spLocks noChangeShapeType="1"/>
            </p:cNvSpPr>
            <p:nvPr/>
          </p:nvSpPr>
          <p:spPr bwMode="auto">
            <a:xfrm flipV="1">
              <a:off x="67056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Text Box 492"/>
            <p:cNvSpPr txBox="1">
              <a:spLocks noChangeArrowheads="1"/>
            </p:cNvSpPr>
            <p:nvPr/>
          </p:nvSpPr>
          <p:spPr bwMode="auto">
            <a:xfrm>
              <a:off x="6483616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m</a:t>
              </a:r>
            </a:p>
          </p:txBody>
        </p:sp>
        <p:sp>
          <p:nvSpPr>
            <p:cNvPr id="68" name="Line 493"/>
            <p:cNvSpPr>
              <a:spLocks noChangeShapeType="1"/>
            </p:cNvSpPr>
            <p:nvPr/>
          </p:nvSpPr>
          <p:spPr bwMode="auto">
            <a:xfrm flipV="1">
              <a:off x="54864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Text Box 494"/>
            <p:cNvSpPr txBox="1">
              <a:spLocks noChangeArrowheads="1"/>
            </p:cNvSpPr>
            <p:nvPr/>
          </p:nvSpPr>
          <p:spPr bwMode="auto">
            <a:xfrm>
              <a:off x="526441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k</a:t>
              </a:r>
            </a:p>
          </p:txBody>
        </p:sp>
        <p:sp>
          <p:nvSpPr>
            <p:cNvPr id="70" name="Text Box 496"/>
            <p:cNvSpPr txBox="1">
              <a:spLocks noChangeArrowheads="1"/>
            </p:cNvSpPr>
            <p:nvPr/>
          </p:nvSpPr>
          <p:spPr bwMode="auto">
            <a:xfrm>
              <a:off x="34290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2</a:t>
              </a:r>
            </a:p>
          </p:txBody>
        </p:sp>
        <p:sp>
          <p:nvSpPr>
            <p:cNvPr id="71" name="Text Box 497"/>
            <p:cNvSpPr txBox="1">
              <a:spLocks noChangeArrowheads="1"/>
            </p:cNvSpPr>
            <p:nvPr/>
          </p:nvSpPr>
          <p:spPr bwMode="auto">
            <a:xfrm>
              <a:off x="4648200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3</a:t>
              </a:r>
            </a:p>
          </p:txBody>
        </p:sp>
        <p:sp>
          <p:nvSpPr>
            <p:cNvPr id="72" name="Text Box 498"/>
            <p:cNvSpPr txBox="1">
              <a:spLocks noChangeArrowheads="1"/>
            </p:cNvSpPr>
            <p:nvPr/>
          </p:nvSpPr>
          <p:spPr bwMode="auto">
            <a:xfrm>
              <a:off x="5867402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4</a:t>
              </a:r>
            </a:p>
          </p:txBody>
        </p:sp>
        <p:grpSp>
          <p:nvGrpSpPr>
            <p:cNvPr id="73" name="Group 503"/>
            <p:cNvGrpSpPr>
              <a:grpSpLocks/>
            </p:cNvGrpSpPr>
            <p:nvPr/>
          </p:nvGrpSpPr>
          <p:grpSpPr bwMode="auto">
            <a:xfrm>
              <a:off x="1981200" y="1004888"/>
              <a:ext cx="4876800" cy="595312"/>
              <a:chOff x="1248" y="633"/>
              <a:chExt cx="3072" cy="375"/>
            </a:xfrm>
          </p:grpSpPr>
          <p:sp>
            <p:nvSpPr>
              <p:cNvPr id="78" name="Line 468"/>
              <p:cNvSpPr>
                <a:spLocks noChangeShapeType="1"/>
              </p:cNvSpPr>
              <p:nvPr/>
            </p:nvSpPr>
            <p:spPr bwMode="auto">
              <a:xfrm flipV="1">
                <a:off x="1248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Line 499"/>
              <p:cNvSpPr>
                <a:spLocks noChangeShapeType="1"/>
              </p:cNvSpPr>
              <p:nvPr/>
            </p:nvSpPr>
            <p:spPr bwMode="auto">
              <a:xfrm flipV="1">
                <a:off x="2016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Line 500"/>
              <p:cNvSpPr>
                <a:spLocks noChangeShapeType="1"/>
              </p:cNvSpPr>
              <p:nvPr/>
            </p:nvSpPr>
            <p:spPr bwMode="auto">
              <a:xfrm flipV="1">
                <a:off x="2784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Line 501"/>
              <p:cNvSpPr>
                <a:spLocks noChangeShapeType="1"/>
              </p:cNvSpPr>
              <p:nvPr/>
            </p:nvSpPr>
            <p:spPr bwMode="auto">
              <a:xfrm flipV="1">
                <a:off x="3552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Line 502"/>
              <p:cNvSpPr>
                <a:spLocks noChangeShapeType="1"/>
              </p:cNvSpPr>
              <p:nvPr/>
            </p:nvSpPr>
            <p:spPr bwMode="auto">
              <a:xfrm flipV="1">
                <a:off x="4320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4" name="Freeform 463"/>
            <p:cNvSpPr>
              <a:spLocks/>
            </p:cNvSpPr>
            <p:nvPr/>
          </p:nvSpPr>
          <p:spPr bwMode="auto">
            <a:xfrm>
              <a:off x="16764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465"/>
            <p:cNvSpPr>
              <a:spLocks/>
            </p:cNvSpPr>
            <p:nvPr/>
          </p:nvSpPr>
          <p:spPr bwMode="auto">
            <a:xfrm>
              <a:off x="28956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466"/>
            <p:cNvSpPr>
              <a:spLocks/>
            </p:cNvSpPr>
            <p:nvPr/>
          </p:nvSpPr>
          <p:spPr bwMode="auto">
            <a:xfrm>
              <a:off x="41148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467"/>
            <p:cNvSpPr>
              <a:spLocks/>
            </p:cNvSpPr>
            <p:nvPr/>
          </p:nvSpPr>
          <p:spPr bwMode="auto">
            <a:xfrm>
              <a:off x="53340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1743" name="Line 31"/>
          <p:cNvSpPr>
            <a:spLocks noChangeShapeType="1"/>
          </p:cNvSpPr>
          <p:nvPr/>
        </p:nvSpPr>
        <p:spPr bwMode="auto">
          <a:xfrm>
            <a:off x="7470145" y="146321"/>
            <a:ext cx="0" cy="83975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none" w="sm" len="sm"/>
          </a:ln>
          <a:effectLst/>
        </p:spPr>
        <p:txBody>
          <a:bodyPr lIns="45805" rIns="45805" anchor="ctr">
            <a:spAutoFit/>
          </a:bodyPr>
          <a:lstStyle/>
          <a:p>
            <a:endParaRPr lang="en-US" sz="1803"/>
          </a:p>
        </p:txBody>
      </p:sp>
      <p:grpSp>
        <p:nvGrpSpPr>
          <p:cNvPr id="84" name="Group 83"/>
          <p:cNvGrpSpPr/>
          <p:nvPr/>
        </p:nvGrpSpPr>
        <p:grpSpPr>
          <a:xfrm>
            <a:off x="2584297" y="2512904"/>
            <a:ext cx="3435362" cy="3740727"/>
            <a:chOff x="609600" y="4343400"/>
            <a:chExt cx="3429000" cy="3733800"/>
          </a:xfrm>
        </p:grpSpPr>
        <p:sp>
          <p:nvSpPr>
            <p:cNvPr id="85" name="AutoShape 296"/>
            <p:cNvSpPr>
              <a:spLocks noChangeArrowheads="1"/>
            </p:cNvSpPr>
            <p:nvPr/>
          </p:nvSpPr>
          <p:spPr bwMode="auto">
            <a:xfrm>
              <a:off x="609600" y="43434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none" tIns="458048" anchorCtr="1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Combinational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logic</a:t>
              </a:r>
            </a:p>
          </p:txBody>
        </p:sp>
        <p:sp>
          <p:nvSpPr>
            <p:cNvPr id="86" name="AutoShape 297"/>
            <p:cNvSpPr>
              <a:spLocks noChangeArrowheads="1"/>
            </p:cNvSpPr>
            <p:nvPr/>
          </p:nvSpPr>
          <p:spPr bwMode="auto">
            <a:xfrm>
              <a:off x="914400" y="54102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87" name="Rectangle 334"/>
            <p:cNvSpPr>
              <a:spLocks noChangeArrowheads="1"/>
            </p:cNvSpPr>
            <p:nvPr/>
          </p:nvSpPr>
          <p:spPr bwMode="auto">
            <a:xfrm rot="5400000" flipV="1">
              <a:off x="3656013" y="63230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AutoShape 360"/>
            <p:cNvSpPr>
              <a:spLocks noChangeArrowheads="1"/>
            </p:cNvSpPr>
            <p:nvPr/>
          </p:nvSpPr>
          <p:spPr bwMode="auto">
            <a:xfrm>
              <a:off x="2209800" y="6781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AutoShape 361"/>
            <p:cNvSpPr>
              <a:spLocks noChangeArrowheads="1"/>
            </p:cNvSpPr>
            <p:nvPr/>
          </p:nvSpPr>
          <p:spPr bwMode="auto">
            <a:xfrm flipH="1">
              <a:off x="2209800" y="6400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AutoShape 362"/>
            <p:cNvSpPr>
              <a:spLocks noChangeArrowheads="1"/>
            </p:cNvSpPr>
            <p:nvPr/>
          </p:nvSpPr>
          <p:spPr bwMode="auto">
            <a:xfrm>
              <a:off x="2209800" y="5334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AutoShape 363"/>
            <p:cNvSpPr>
              <a:spLocks noChangeArrowheads="1"/>
            </p:cNvSpPr>
            <p:nvPr/>
          </p:nvSpPr>
          <p:spPr bwMode="auto">
            <a:xfrm flipH="1">
              <a:off x="2209800" y="4953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AutoShape 364"/>
            <p:cNvSpPr>
              <a:spLocks noChangeArrowheads="1"/>
            </p:cNvSpPr>
            <p:nvPr/>
          </p:nvSpPr>
          <p:spPr bwMode="auto">
            <a:xfrm rot="5400000" flipH="1">
              <a:off x="1219200" y="6096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AutoShape 365"/>
            <p:cNvSpPr>
              <a:spLocks noChangeArrowheads="1"/>
            </p:cNvSpPr>
            <p:nvPr/>
          </p:nvSpPr>
          <p:spPr bwMode="auto">
            <a:xfrm rot="5400000" flipH="1">
              <a:off x="1219200" y="54102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AutoShape 366"/>
            <p:cNvSpPr>
              <a:spLocks noChangeArrowheads="1"/>
            </p:cNvSpPr>
            <p:nvPr/>
          </p:nvSpPr>
          <p:spPr bwMode="auto">
            <a:xfrm rot="5400000" flipH="1">
              <a:off x="1295400" y="739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5" name="Freeform 367"/>
            <p:cNvSpPr>
              <a:spLocks/>
            </p:cNvSpPr>
            <p:nvPr/>
          </p:nvSpPr>
          <p:spPr bwMode="auto">
            <a:xfrm>
              <a:off x="1828800" y="45720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6" name="Rectangle 78"/>
            <p:cNvSpPr>
              <a:spLocks noChangeArrowheads="1"/>
            </p:cNvSpPr>
            <p:nvPr/>
          </p:nvSpPr>
          <p:spPr bwMode="auto">
            <a:xfrm>
              <a:off x="2514600" y="4953000"/>
              <a:ext cx="1066800" cy="685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Data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memory</a:t>
              </a:r>
            </a:p>
          </p:txBody>
        </p:sp>
        <p:sp>
          <p:nvSpPr>
            <p:cNvPr id="97" name="Rectangle 23"/>
            <p:cNvSpPr>
              <a:spLocks noChangeArrowheads="1"/>
            </p:cNvSpPr>
            <p:nvPr/>
          </p:nvSpPr>
          <p:spPr bwMode="auto">
            <a:xfrm>
              <a:off x="2514600" y="6416675"/>
              <a:ext cx="990600" cy="685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Register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file</a:t>
              </a:r>
            </a:p>
            <a:p>
              <a:pPr defTabSz="916137">
                <a:defRPr/>
              </a:pP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%</a:t>
              </a:r>
              <a:r>
                <a:rPr lang="en-US" sz="802" kern="0" dirty="0" err="1">
                  <a:solidFill>
                    <a:sysClr val="windowText" lastClr="000000"/>
                  </a:solidFill>
                  <a:latin typeface="Courier New" pitchFamily="49" charset="0"/>
                </a:rPr>
                <a:t>rbx</a:t>
              </a: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 = 0x100</a:t>
              </a:r>
              <a:endParaRPr lang="en-US" sz="1403" kern="0" dirty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98" name="Rectangle 231"/>
            <p:cNvSpPr>
              <a:spLocks noChangeArrowheads="1"/>
            </p:cNvSpPr>
            <p:nvPr/>
          </p:nvSpPr>
          <p:spPr bwMode="auto">
            <a:xfrm>
              <a:off x="1066800" y="7696200"/>
              <a:ext cx="762000" cy="3810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</a:rPr>
                <a:t>PC</a:t>
              </a: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0x014</a:t>
              </a:r>
            </a:p>
          </p:txBody>
        </p:sp>
        <p:sp>
          <p:nvSpPr>
            <p:cNvPr id="99" name="Rectangle 294"/>
            <p:cNvSpPr>
              <a:spLocks noChangeArrowheads="1"/>
            </p:cNvSpPr>
            <p:nvPr/>
          </p:nvSpPr>
          <p:spPr bwMode="auto">
            <a:xfrm>
              <a:off x="1066800" y="5715000"/>
              <a:ext cx="609600" cy="3810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</a:rPr>
                <a:t>CC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Courier New" pitchFamily="49" charset="0"/>
                </a:rPr>
                <a:t>100</a:t>
              </a:r>
            </a:p>
          </p:txBody>
        </p:sp>
        <p:sp>
          <p:nvSpPr>
            <p:cNvPr id="100" name="Text Box 368"/>
            <p:cNvSpPr txBox="1">
              <a:spLocks noChangeArrowheads="1"/>
            </p:cNvSpPr>
            <p:nvPr/>
          </p:nvSpPr>
          <p:spPr bwMode="auto">
            <a:xfrm>
              <a:off x="2237725" y="6019800"/>
              <a:ext cx="4299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Read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101" name="Text Box 369"/>
            <p:cNvSpPr txBox="1">
              <a:spLocks noChangeArrowheads="1"/>
            </p:cNvSpPr>
            <p:nvPr/>
          </p:nvSpPr>
          <p:spPr bwMode="auto">
            <a:xfrm>
              <a:off x="3457726" y="6019800"/>
              <a:ext cx="4283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Write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grpSp>
          <p:nvGrpSpPr>
            <p:cNvPr id="102" name="Group 453"/>
            <p:cNvGrpSpPr>
              <a:grpSpLocks/>
            </p:cNvGrpSpPr>
            <p:nvPr/>
          </p:nvGrpSpPr>
          <p:grpSpPr bwMode="auto">
            <a:xfrm>
              <a:off x="2238375" y="4724400"/>
              <a:ext cx="1644650" cy="215900"/>
              <a:chOff x="4050" y="2976"/>
              <a:chExt cx="1036" cy="136"/>
            </a:xfrm>
          </p:grpSpPr>
          <p:sp>
            <p:nvSpPr>
              <p:cNvPr id="103" name="Text Box 454"/>
              <p:cNvSpPr txBox="1">
                <a:spLocks noChangeArrowheads="1"/>
              </p:cNvSpPr>
              <p:nvPr/>
            </p:nvSpPr>
            <p:spPr bwMode="auto">
              <a:xfrm>
                <a:off x="4050" y="2976"/>
                <a:ext cx="27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Read</a:t>
                </a:r>
              </a:p>
            </p:txBody>
          </p:sp>
          <p:sp>
            <p:nvSpPr>
              <p:cNvPr id="104" name="Text Box 455"/>
              <p:cNvSpPr txBox="1">
                <a:spLocks noChangeArrowheads="1"/>
              </p:cNvSpPr>
              <p:nvPr/>
            </p:nvSpPr>
            <p:spPr bwMode="auto">
              <a:xfrm>
                <a:off x="4819" y="2976"/>
                <a:ext cx="26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Write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7644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6" name="Line 4"/>
          <p:cNvSpPr>
            <a:spLocks noChangeShapeType="1"/>
          </p:cNvSpPr>
          <p:nvPr/>
        </p:nvSpPr>
        <p:spPr bwMode="auto">
          <a:xfrm>
            <a:off x="8309900" y="69980"/>
            <a:ext cx="0" cy="83975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none" w="sm" len="sm"/>
          </a:ln>
          <a:effectLst/>
        </p:spPr>
        <p:txBody>
          <a:bodyPr lIns="45805" rIns="45805" anchor="ctr">
            <a:spAutoFit/>
          </a:bodyPr>
          <a:lstStyle/>
          <a:p>
            <a:endParaRPr lang="en-US" sz="1803"/>
          </a:p>
        </p:txBody>
      </p:sp>
      <p:sp>
        <p:nvSpPr>
          <p:cNvPr id="376837" name="Rectangle 5"/>
          <p:cNvSpPr>
            <a:spLocks noGrp="1" noChangeArrowheads="1"/>
          </p:cNvSpPr>
          <p:nvPr>
            <p:ph type="title"/>
          </p:nvPr>
        </p:nvSpPr>
        <p:spPr>
          <a:xfrm>
            <a:off x="301099" y="453924"/>
            <a:ext cx="4229077" cy="1325088"/>
          </a:xfrm>
        </p:spPr>
        <p:txBody>
          <a:bodyPr>
            <a:normAutofit/>
          </a:bodyPr>
          <a:lstStyle/>
          <a:p>
            <a:r>
              <a:rPr lang="en-US" dirty="0"/>
              <a:t>SEQ Operation #3</a:t>
            </a:r>
          </a:p>
        </p:txBody>
      </p:sp>
      <p:sp>
        <p:nvSpPr>
          <p:cNvPr id="37683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178703" y="3129996"/>
            <a:ext cx="3944304" cy="3314488"/>
          </a:xfrm>
        </p:spPr>
        <p:txBody>
          <a:bodyPr/>
          <a:lstStyle/>
          <a:p>
            <a:pPr lvl="1"/>
            <a:r>
              <a:rPr lang="en-US" dirty="0"/>
              <a:t>state set according to second </a:t>
            </a:r>
            <a:r>
              <a:rPr lang="en-US" dirty="0" err="1">
                <a:latin typeface="Courier New" pitchFamily="49" charset="0"/>
              </a:rPr>
              <a:t>irmovq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/>
              <a:t>instruction</a:t>
            </a:r>
          </a:p>
          <a:p>
            <a:pPr lvl="1"/>
            <a:r>
              <a:rPr lang="en-US" dirty="0"/>
              <a:t>combinational logic generates results for </a:t>
            </a:r>
            <a:r>
              <a:rPr lang="en-US" dirty="0" err="1">
                <a:latin typeface="Courier New" pitchFamily="49" charset="0"/>
              </a:rPr>
              <a:t>addq</a:t>
            </a:r>
            <a:r>
              <a:rPr lang="en-US" dirty="0"/>
              <a:t> instruction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584297" y="2512904"/>
            <a:ext cx="4014942" cy="3740727"/>
            <a:chOff x="4800600" y="4343400"/>
            <a:chExt cx="4007507" cy="3733800"/>
          </a:xfrm>
        </p:grpSpPr>
        <p:sp>
          <p:nvSpPr>
            <p:cNvPr id="8" name="AutoShape 372"/>
            <p:cNvSpPr>
              <a:spLocks noChangeArrowheads="1"/>
            </p:cNvSpPr>
            <p:nvPr/>
          </p:nvSpPr>
          <p:spPr bwMode="auto">
            <a:xfrm>
              <a:off x="4800600" y="43434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none" tIns="458048" anchorCtr="1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Combinational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logic</a:t>
              </a:r>
            </a:p>
          </p:txBody>
        </p:sp>
        <p:sp>
          <p:nvSpPr>
            <p:cNvPr id="9" name="AutoShape 373"/>
            <p:cNvSpPr>
              <a:spLocks noChangeArrowheads="1"/>
            </p:cNvSpPr>
            <p:nvPr/>
          </p:nvSpPr>
          <p:spPr bwMode="auto">
            <a:xfrm>
              <a:off x="5105400" y="54102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10" name="Rectangle 374"/>
            <p:cNvSpPr>
              <a:spLocks noChangeArrowheads="1"/>
            </p:cNvSpPr>
            <p:nvPr/>
          </p:nvSpPr>
          <p:spPr bwMode="auto">
            <a:xfrm rot="5400000" flipV="1">
              <a:off x="7847013" y="63230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AutoShape 375"/>
            <p:cNvSpPr>
              <a:spLocks noChangeArrowheads="1"/>
            </p:cNvSpPr>
            <p:nvPr/>
          </p:nvSpPr>
          <p:spPr bwMode="auto">
            <a:xfrm>
              <a:off x="6400800" y="6781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AutoShape 376"/>
            <p:cNvSpPr>
              <a:spLocks noChangeArrowheads="1"/>
            </p:cNvSpPr>
            <p:nvPr/>
          </p:nvSpPr>
          <p:spPr bwMode="auto">
            <a:xfrm flipH="1">
              <a:off x="6400800" y="6400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AutoShape 377"/>
            <p:cNvSpPr>
              <a:spLocks noChangeArrowheads="1"/>
            </p:cNvSpPr>
            <p:nvPr/>
          </p:nvSpPr>
          <p:spPr bwMode="auto">
            <a:xfrm>
              <a:off x="6400800" y="5334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AutoShape 378"/>
            <p:cNvSpPr>
              <a:spLocks noChangeArrowheads="1"/>
            </p:cNvSpPr>
            <p:nvPr/>
          </p:nvSpPr>
          <p:spPr bwMode="auto">
            <a:xfrm flipH="1">
              <a:off x="6400800" y="4953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AutoShape 379"/>
            <p:cNvSpPr>
              <a:spLocks noChangeArrowheads="1"/>
            </p:cNvSpPr>
            <p:nvPr/>
          </p:nvSpPr>
          <p:spPr bwMode="auto">
            <a:xfrm rot="5400000" flipH="1">
              <a:off x="5410200" y="6096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AutoShape 380"/>
            <p:cNvSpPr>
              <a:spLocks noChangeArrowheads="1"/>
            </p:cNvSpPr>
            <p:nvPr/>
          </p:nvSpPr>
          <p:spPr bwMode="auto">
            <a:xfrm rot="5400000" flipH="1">
              <a:off x="5410200" y="54102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AutoShape 381"/>
            <p:cNvSpPr>
              <a:spLocks noChangeArrowheads="1"/>
            </p:cNvSpPr>
            <p:nvPr/>
          </p:nvSpPr>
          <p:spPr bwMode="auto">
            <a:xfrm rot="5400000" flipH="1">
              <a:off x="5486400" y="739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99FFCC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Freeform 382"/>
            <p:cNvSpPr>
              <a:spLocks/>
            </p:cNvSpPr>
            <p:nvPr/>
          </p:nvSpPr>
          <p:spPr bwMode="auto">
            <a:xfrm>
              <a:off x="6019800" y="45720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99FFCC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Rectangle 383"/>
            <p:cNvSpPr>
              <a:spLocks noChangeArrowheads="1"/>
            </p:cNvSpPr>
            <p:nvPr/>
          </p:nvSpPr>
          <p:spPr bwMode="auto">
            <a:xfrm>
              <a:off x="6705600" y="4953000"/>
              <a:ext cx="1066800" cy="685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Data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0" name="Rectangle 384"/>
            <p:cNvSpPr>
              <a:spLocks noChangeArrowheads="1"/>
            </p:cNvSpPr>
            <p:nvPr/>
          </p:nvSpPr>
          <p:spPr bwMode="auto">
            <a:xfrm>
              <a:off x="6705600" y="6416675"/>
              <a:ext cx="990600" cy="685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Register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file</a:t>
              </a:r>
            </a:p>
            <a:p>
              <a:pPr defTabSz="916137">
                <a:defRPr/>
              </a:pP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%</a:t>
              </a:r>
              <a:r>
                <a:rPr lang="en-US" sz="802" kern="0" dirty="0" err="1">
                  <a:solidFill>
                    <a:sysClr val="windowText" lastClr="000000"/>
                  </a:solidFill>
                  <a:latin typeface="Courier New" pitchFamily="49" charset="0"/>
                </a:rPr>
                <a:t>rbx</a:t>
              </a: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 = 0x100</a:t>
              </a:r>
            </a:p>
          </p:txBody>
        </p:sp>
        <p:sp>
          <p:nvSpPr>
            <p:cNvPr id="21" name="Rectangle 385"/>
            <p:cNvSpPr>
              <a:spLocks noChangeArrowheads="1"/>
            </p:cNvSpPr>
            <p:nvPr/>
          </p:nvSpPr>
          <p:spPr bwMode="auto">
            <a:xfrm>
              <a:off x="5257800" y="7696200"/>
              <a:ext cx="762000" cy="3810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</a:rPr>
                <a:t>PC</a:t>
              </a: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0x014</a:t>
              </a:r>
              <a:endParaRPr lang="en-US" sz="1052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Rectangle 386"/>
            <p:cNvSpPr>
              <a:spLocks noChangeArrowheads="1"/>
            </p:cNvSpPr>
            <p:nvPr/>
          </p:nvSpPr>
          <p:spPr bwMode="auto">
            <a:xfrm>
              <a:off x="5257800" y="5715000"/>
              <a:ext cx="609600" cy="3810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</a:rPr>
                <a:t>CC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Courier New" pitchFamily="49" charset="0"/>
                </a:rPr>
                <a:t>100</a:t>
              </a: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Text Box 387"/>
            <p:cNvSpPr txBox="1">
              <a:spLocks noChangeArrowheads="1"/>
            </p:cNvSpPr>
            <p:nvPr/>
          </p:nvSpPr>
          <p:spPr bwMode="auto">
            <a:xfrm>
              <a:off x="6428725" y="6019800"/>
              <a:ext cx="4299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Read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24" name="Text Box 388"/>
            <p:cNvSpPr txBox="1">
              <a:spLocks noChangeArrowheads="1"/>
            </p:cNvSpPr>
            <p:nvPr/>
          </p:nvSpPr>
          <p:spPr bwMode="auto">
            <a:xfrm>
              <a:off x="7648726" y="6019800"/>
              <a:ext cx="4283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Write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25" name="Rectangle 437"/>
            <p:cNvSpPr>
              <a:spLocks noChangeArrowheads="1"/>
            </p:cNvSpPr>
            <p:nvPr/>
          </p:nvSpPr>
          <p:spPr bwMode="auto">
            <a:xfrm>
              <a:off x="6038098" y="7497763"/>
              <a:ext cx="6079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charset="0"/>
                </a:rPr>
                <a:t>0x016</a:t>
              </a:r>
            </a:p>
          </p:txBody>
        </p:sp>
        <p:sp>
          <p:nvSpPr>
            <p:cNvPr id="26" name="Rectangle 439"/>
            <p:cNvSpPr>
              <a:spLocks noChangeArrowheads="1"/>
            </p:cNvSpPr>
            <p:nvPr/>
          </p:nvSpPr>
          <p:spPr bwMode="auto">
            <a:xfrm>
              <a:off x="5666640" y="6096000"/>
              <a:ext cx="50788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Courier New" charset="0"/>
                </a:rPr>
                <a:t>000</a:t>
              </a:r>
            </a:p>
          </p:txBody>
        </p:sp>
        <p:sp>
          <p:nvSpPr>
            <p:cNvPr id="27" name="Rectangle 442"/>
            <p:cNvSpPr>
              <a:spLocks noChangeArrowheads="1"/>
            </p:cNvSpPr>
            <p:nvPr/>
          </p:nvSpPr>
          <p:spPr bwMode="auto">
            <a:xfrm>
              <a:off x="8219419" y="6446838"/>
              <a:ext cx="588688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charset="0"/>
                </a:rPr>
                <a:t>%</a:t>
              </a:r>
              <a:r>
                <a:rPr lang="en-US" sz="105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endParaRPr lang="en-US" sz="1052" kern="0" dirty="0">
                <a:solidFill>
                  <a:sysClr val="windowText" lastClr="000000"/>
                </a:solidFill>
                <a:latin typeface="Courier New" charset="0"/>
              </a:endParaRP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charset="0"/>
                </a:rPr>
                <a:t>&lt;--</a:t>
              </a: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charset="0"/>
                </a:rPr>
                <a:t>0x300</a:t>
              </a:r>
            </a:p>
          </p:txBody>
        </p:sp>
        <p:grpSp>
          <p:nvGrpSpPr>
            <p:cNvPr id="28" name="Group 452"/>
            <p:cNvGrpSpPr>
              <a:grpSpLocks/>
            </p:cNvGrpSpPr>
            <p:nvPr/>
          </p:nvGrpSpPr>
          <p:grpSpPr bwMode="auto">
            <a:xfrm>
              <a:off x="6429375" y="4724400"/>
              <a:ext cx="1644650" cy="215900"/>
              <a:chOff x="4050" y="2976"/>
              <a:chExt cx="1036" cy="136"/>
            </a:xfrm>
          </p:grpSpPr>
          <p:sp>
            <p:nvSpPr>
              <p:cNvPr id="29" name="Text Box 450"/>
              <p:cNvSpPr txBox="1">
                <a:spLocks noChangeArrowheads="1"/>
              </p:cNvSpPr>
              <p:nvPr/>
            </p:nvSpPr>
            <p:spPr bwMode="auto">
              <a:xfrm>
                <a:off x="4050" y="2976"/>
                <a:ext cx="27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Read</a:t>
                </a:r>
              </a:p>
            </p:txBody>
          </p:sp>
          <p:sp>
            <p:nvSpPr>
              <p:cNvPr id="30" name="Text Box 451"/>
              <p:cNvSpPr txBox="1">
                <a:spLocks noChangeArrowheads="1"/>
              </p:cNvSpPr>
              <p:nvPr/>
            </p:nvSpPr>
            <p:spPr bwMode="auto">
              <a:xfrm>
                <a:off x="4819" y="2976"/>
                <a:ext cx="26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Write</a:t>
                </a:r>
              </a:p>
            </p:txBody>
          </p:sp>
        </p:grpSp>
      </p:grpSp>
      <p:grpSp>
        <p:nvGrpSpPr>
          <p:cNvPr id="55" name="Group 54"/>
          <p:cNvGrpSpPr/>
          <p:nvPr/>
        </p:nvGrpSpPr>
        <p:grpSpPr>
          <a:xfrm>
            <a:off x="4340148" y="222663"/>
            <a:ext cx="5954627" cy="2137558"/>
            <a:chOff x="762000" y="928688"/>
            <a:chExt cx="7162800" cy="2881312"/>
          </a:xfrm>
        </p:grpSpPr>
        <p:sp>
          <p:nvSpPr>
            <p:cNvPr id="56" name="Rectangle 429"/>
            <p:cNvSpPr>
              <a:spLocks noChangeArrowheads="1"/>
            </p:cNvSpPr>
            <p:nvPr/>
          </p:nvSpPr>
          <p:spPr bwMode="auto">
            <a:xfrm>
              <a:off x="1676400" y="2667000"/>
              <a:ext cx="6248400" cy="381000"/>
            </a:xfrm>
            <a:prstGeom prst="rect">
              <a:avLst/>
            </a:prstGeom>
            <a:solidFill>
              <a:srgbClr val="99FF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0x014: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addq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,%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&lt;-- 0x300 CC &lt;-- 000</a:t>
              </a:r>
            </a:p>
          </p:txBody>
        </p:sp>
        <p:sp>
          <p:nvSpPr>
            <p:cNvPr id="57" name="Rectangle 430"/>
            <p:cNvSpPr>
              <a:spLocks noChangeArrowheads="1"/>
            </p:cNvSpPr>
            <p:nvPr/>
          </p:nvSpPr>
          <p:spPr bwMode="auto">
            <a:xfrm>
              <a:off x="1676400" y="3048000"/>
              <a:ext cx="6248400" cy="381000"/>
            </a:xfrm>
            <a:prstGeom prst="rect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0x016:   je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dest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       # Not taken</a:t>
              </a:r>
            </a:p>
          </p:txBody>
        </p:sp>
        <p:sp>
          <p:nvSpPr>
            <p:cNvPr id="58" name="Rectangle 431"/>
            <p:cNvSpPr>
              <a:spLocks noChangeArrowheads="1"/>
            </p:cNvSpPr>
            <p:nvPr/>
          </p:nvSpPr>
          <p:spPr bwMode="auto">
            <a:xfrm>
              <a:off x="1676400" y="3429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0x01f: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rmmovq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%rbx,0(%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) # M[0x200] &lt;-- 0x300</a:t>
              </a:r>
            </a:p>
          </p:txBody>
        </p:sp>
        <p:sp>
          <p:nvSpPr>
            <p:cNvPr id="59" name="Text Box 432"/>
            <p:cNvSpPr txBox="1">
              <a:spLocks noChangeArrowheads="1"/>
            </p:cNvSpPr>
            <p:nvPr/>
          </p:nvSpPr>
          <p:spPr bwMode="auto">
            <a:xfrm>
              <a:off x="878124" y="2666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3:</a:t>
              </a:r>
            </a:p>
          </p:txBody>
        </p:sp>
        <p:sp>
          <p:nvSpPr>
            <p:cNvPr id="60" name="Text Box 433"/>
            <p:cNvSpPr txBox="1">
              <a:spLocks noChangeArrowheads="1"/>
            </p:cNvSpPr>
            <p:nvPr/>
          </p:nvSpPr>
          <p:spPr bwMode="auto">
            <a:xfrm>
              <a:off x="878124" y="3047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4:</a:t>
              </a:r>
            </a:p>
          </p:txBody>
        </p:sp>
        <p:sp>
          <p:nvSpPr>
            <p:cNvPr id="61" name="Text Box 434"/>
            <p:cNvSpPr txBox="1">
              <a:spLocks noChangeArrowheads="1"/>
            </p:cNvSpPr>
            <p:nvPr/>
          </p:nvSpPr>
          <p:spPr bwMode="auto">
            <a:xfrm>
              <a:off x="878124" y="3429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5:</a:t>
              </a:r>
            </a:p>
          </p:txBody>
        </p:sp>
        <p:sp>
          <p:nvSpPr>
            <p:cNvPr id="62" name="Rectangle 440"/>
            <p:cNvSpPr>
              <a:spLocks noChangeArrowheads="1"/>
            </p:cNvSpPr>
            <p:nvPr/>
          </p:nvSpPr>
          <p:spPr bwMode="auto">
            <a:xfrm>
              <a:off x="1676400" y="2286000"/>
              <a:ext cx="6248400" cy="381000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0x00a: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$0x200,%rdx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&lt;-- 0x200</a:t>
              </a:r>
            </a:p>
          </p:txBody>
        </p:sp>
        <p:sp>
          <p:nvSpPr>
            <p:cNvPr id="63" name="Text Box 441"/>
            <p:cNvSpPr txBox="1">
              <a:spLocks noChangeArrowheads="1"/>
            </p:cNvSpPr>
            <p:nvPr/>
          </p:nvSpPr>
          <p:spPr bwMode="auto">
            <a:xfrm>
              <a:off x="878124" y="2286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2:</a:t>
              </a:r>
            </a:p>
          </p:txBody>
        </p:sp>
        <p:sp>
          <p:nvSpPr>
            <p:cNvPr id="64" name="Rectangle 443"/>
            <p:cNvSpPr>
              <a:spLocks noChangeArrowheads="1"/>
            </p:cNvSpPr>
            <p:nvPr/>
          </p:nvSpPr>
          <p:spPr bwMode="auto">
            <a:xfrm>
              <a:off x="1676400" y="1905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0x000: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$0x100,%rbx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&lt;-- 0x100</a:t>
              </a:r>
            </a:p>
          </p:txBody>
        </p:sp>
        <p:sp>
          <p:nvSpPr>
            <p:cNvPr id="65" name="Text Box 444"/>
            <p:cNvSpPr txBox="1">
              <a:spLocks noChangeArrowheads="1"/>
            </p:cNvSpPr>
            <p:nvPr/>
          </p:nvSpPr>
          <p:spPr bwMode="auto">
            <a:xfrm>
              <a:off x="878124" y="1905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 dirty="0">
                  <a:solidFill>
                    <a:srgbClr val="000000"/>
                  </a:solidFill>
                </a:rPr>
                <a:t>Cycle 1:</a:t>
              </a:r>
            </a:p>
          </p:txBody>
        </p:sp>
        <p:sp>
          <p:nvSpPr>
            <p:cNvPr id="66" name="Rectangle 464"/>
            <p:cNvSpPr>
              <a:spLocks noChangeArrowheads="1"/>
            </p:cNvSpPr>
            <p:nvPr/>
          </p:nvSpPr>
          <p:spPr bwMode="auto">
            <a:xfrm>
              <a:off x="762000" y="1157288"/>
              <a:ext cx="838200" cy="30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</a:rPr>
                <a:t>Clock</a:t>
              </a:r>
            </a:p>
          </p:txBody>
        </p:sp>
        <p:sp>
          <p:nvSpPr>
            <p:cNvPr id="67" name="Line 473"/>
            <p:cNvSpPr>
              <a:spLocks noChangeShapeType="1"/>
            </p:cNvSpPr>
            <p:nvPr/>
          </p:nvSpPr>
          <p:spPr bwMode="auto">
            <a:xfrm>
              <a:off x="19812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Text Box 474"/>
            <p:cNvSpPr txBox="1">
              <a:spLocks noChangeArrowheads="1"/>
            </p:cNvSpPr>
            <p:nvPr/>
          </p:nvSpPr>
          <p:spPr bwMode="auto">
            <a:xfrm>
              <a:off x="22098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1</a:t>
              </a:r>
            </a:p>
          </p:txBody>
        </p:sp>
        <p:sp>
          <p:nvSpPr>
            <p:cNvPr id="69" name="Line 477"/>
            <p:cNvSpPr>
              <a:spLocks noChangeShapeType="1"/>
            </p:cNvSpPr>
            <p:nvPr/>
          </p:nvSpPr>
          <p:spPr bwMode="auto">
            <a:xfrm>
              <a:off x="32004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Line 480"/>
            <p:cNvSpPr>
              <a:spLocks noChangeShapeType="1"/>
            </p:cNvSpPr>
            <p:nvPr/>
          </p:nvSpPr>
          <p:spPr bwMode="auto">
            <a:xfrm>
              <a:off x="44196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Line 483"/>
            <p:cNvSpPr>
              <a:spLocks noChangeShapeType="1"/>
            </p:cNvSpPr>
            <p:nvPr/>
          </p:nvSpPr>
          <p:spPr bwMode="auto">
            <a:xfrm>
              <a:off x="56388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Line 487"/>
            <p:cNvSpPr>
              <a:spLocks noChangeShapeType="1"/>
            </p:cNvSpPr>
            <p:nvPr/>
          </p:nvSpPr>
          <p:spPr bwMode="auto">
            <a:xfrm flipH="1" flipV="1">
              <a:off x="448945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Text Box 488"/>
            <p:cNvSpPr txBox="1">
              <a:spLocks noChangeArrowheads="1"/>
            </p:cNvSpPr>
            <p:nvPr/>
          </p:nvSpPr>
          <p:spPr bwMode="auto">
            <a:xfrm>
              <a:off x="4426218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j</a:t>
              </a:r>
            </a:p>
          </p:txBody>
        </p:sp>
        <p:sp>
          <p:nvSpPr>
            <p:cNvPr id="74" name="Line 489"/>
            <p:cNvSpPr>
              <a:spLocks noChangeShapeType="1"/>
            </p:cNvSpPr>
            <p:nvPr/>
          </p:nvSpPr>
          <p:spPr bwMode="auto">
            <a:xfrm flipH="1" flipV="1">
              <a:off x="57023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Text Box 490"/>
            <p:cNvSpPr txBox="1">
              <a:spLocks noChangeArrowheads="1"/>
            </p:cNvSpPr>
            <p:nvPr/>
          </p:nvSpPr>
          <p:spPr bwMode="auto">
            <a:xfrm>
              <a:off x="563906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 dirty="0">
                  <a:solidFill>
                    <a:srgbClr val="000000"/>
                  </a:solidFill>
                  <a:latin typeface="Wingdings 2" charset="0"/>
                </a:rPr>
                <a:t>l</a:t>
              </a:r>
            </a:p>
          </p:txBody>
        </p:sp>
        <p:sp>
          <p:nvSpPr>
            <p:cNvPr id="76" name="Line 491"/>
            <p:cNvSpPr>
              <a:spLocks noChangeShapeType="1"/>
            </p:cNvSpPr>
            <p:nvPr/>
          </p:nvSpPr>
          <p:spPr bwMode="auto">
            <a:xfrm flipV="1">
              <a:off x="67056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Text Box 492"/>
            <p:cNvSpPr txBox="1">
              <a:spLocks noChangeArrowheads="1"/>
            </p:cNvSpPr>
            <p:nvPr/>
          </p:nvSpPr>
          <p:spPr bwMode="auto">
            <a:xfrm>
              <a:off x="6483616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m</a:t>
              </a:r>
            </a:p>
          </p:txBody>
        </p:sp>
        <p:sp>
          <p:nvSpPr>
            <p:cNvPr id="78" name="Line 493"/>
            <p:cNvSpPr>
              <a:spLocks noChangeShapeType="1"/>
            </p:cNvSpPr>
            <p:nvPr/>
          </p:nvSpPr>
          <p:spPr bwMode="auto">
            <a:xfrm flipV="1">
              <a:off x="54864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Text Box 494"/>
            <p:cNvSpPr txBox="1">
              <a:spLocks noChangeArrowheads="1"/>
            </p:cNvSpPr>
            <p:nvPr/>
          </p:nvSpPr>
          <p:spPr bwMode="auto">
            <a:xfrm>
              <a:off x="526441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k</a:t>
              </a:r>
            </a:p>
          </p:txBody>
        </p:sp>
        <p:sp>
          <p:nvSpPr>
            <p:cNvPr id="80" name="Text Box 496"/>
            <p:cNvSpPr txBox="1">
              <a:spLocks noChangeArrowheads="1"/>
            </p:cNvSpPr>
            <p:nvPr/>
          </p:nvSpPr>
          <p:spPr bwMode="auto">
            <a:xfrm>
              <a:off x="34290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2</a:t>
              </a:r>
            </a:p>
          </p:txBody>
        </p:sp>
        <p:sp>
          <p:nvSpPr>
            <p:cNvPr id="81" name="Text Box 497"/>
            <p:cNvSpPr txBox="1">
              <a:spLocks noChangeArrowheads="1"/>
            </p:cNvSpPr>
            <p:nvPr/>
          </p:nvSpPr>
          <p:spPr bwMode="auto">
            <a:xfrm>
              <a:off x="4648200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3</a:t>
              </a:r>
            </a:p>
          </p:txBody>
        </p:sp>
        <p:sp>
          <p:nvSpPr>
            <p:cNvPr id="82" name="Text Box 498"/>
            <p:cNvSpPr txBox="1">
              <a:spLocks noChangeArrowheads="1"/>
            </p:cNvSpPr>
            <p:nvPr/>
          </p:nvSpPr>
          <p:spPr bwMode="auto">
            <a:xfrm>
              <a:off x="5867402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4</a:t>
              </a:r>
            </a:p>
          </p:txBody>
        </p:sp>
        <p:grpSp>
          <p:nvGrpSpPr>
            <p:cNvPr id="83" name="Group 503"/>
            <p:cNvGrpSpPr>
              <a:grpSpLocks/>
            </p:cNvGrpSpPr>
            <p:nvPr/>
          </p:nvGrpSpPr>
          <p:grpSpPr bwMode="auto">
            <a:xfrm>
              <a:off x="1981200" y="1004888"/>
              <a:ext cx="4876800" cy="595312"/>
              <a:chOff x="1248" y="633"/>
              <a:chExt cx="3072" cy="375"/>
            </a:xfrm>
          </p:grpSpPr>
          <p:sp>
            <p:nvSpPr>
              <p:cNvPr id="88" name="Line 468"/>
              <p:cNvSpPr>
                <a:spLocks noChangeShapeType="1"/>
              </p:cNvSpPr>
              <p:nvPr/>
            </p:nvSpPr>
            <p:spPr bwMode="auto">
              <a:xfrm flipV="1">
                <a:off x="1248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Line 499"/>
              <p:cNvSpPr>
                <a:spLocks noChangeShapeType="1"/>
              </p:cNvSpPr>
              <p:nvPr/>
            </p:nvSpPr>
            <p:spPr bwMode="auto">
              <a:xfrm flipV="1">
                <a:off x="2016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Line 500"/>
              <p:cNvSpPr>
                <a:spLocks noChangeShapeType="1"/>
              </p:cNvSpPr>
              <p:nvPr/>
            </p:nvSpPr>
            <p:spPr bwMode="auto">
              <a:xfrm flipV="1">
                <a:off x="2784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Line 501"/>
              <p:cNvSpPr>
                <a:spLocks noChangeShapeType="1"/>
              </p:cNvSpPr>
              <p:nvPr/>
            </p:nvSpPr>
            <p:spPr bwMode="auto">
              <a:xfrm flipV="1">
                <a:off x="3552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Line 502"/>
              <p:cNvSpPr>
                <a:spLocks noChangeShapeType="1"/>
              </p:cNvSpPr>
              <p:nvPr/>
            </p:nvSpPr>
            <p:spPr bwMode="auto">
              <a:xfrm flipV="1">
                <a:off x="4320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84" name="Freeform 463"/>
            <p:cNvSpPr>
              <a:spLocks/>
            </p:cNvSpPr>
            <p:nvPr/>
          </p:nvSpPr>
          <p:spPr bwMode="auto">
            <a:xfrm>
              <a:off x="16764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Freeform 465"/>
            <p:cNvSpPr>
              <a:spLocks/>
            </p:cNvSpPr>
            <p:nvPr/>
          </p:nvSpPr>
          <p:spPr bwMode="auto">
            <a:xfrm>
              <a:off x="28956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Freeform 466"/>
            <p:cNvSpPr>
              <a:spLocks/>
            </p:cNvSpPr>
            <p:nvPr/>
          </p:nvSpPr>
          <p:spPr bwMode="auto">
            <a:xfrm>
              <a:off x="41148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Freeform 467"/>
            <p:cNvSpPr>
              <a:spLocks/>
            </p:cNvSpPr>
            <p:nvPr/>
          </p:nvSpPr>
          <p:spPr bwMode="auto">
            <a:xfrm>
              <a:off x="53340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132610" y="8779258"/>
            <a:ext cx="3435362" cy="3740727"/>
            <a:chOff x="609600" y="8763000"/>
            <a:chExt cx="3429000" cy="3733800"/>
          </a:xfrm>
        </p:grpSpPr>
        <p:sp>
          <p:nvSpPr>
            <p:cNvPr id="94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95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96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7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8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9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0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1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2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3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4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05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06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07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08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09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10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11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12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13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2285293" y="8931941"/>
            <a:ext cx="3435362" cy="3740727"/>
            <a:chOff x="609600" y="8763000"/>
            <a:chExt cx="3429000" cy="3733800"/>
          </a:xfrm>
        </p:grpSpPr>
        <p:sp>
          <p:nvSpPr>
            <p:cNvPr id="115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16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17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8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9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0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1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2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3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4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5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26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27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28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29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30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31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32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33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34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35" name="Group 134"/>
          <p:cNvGrpSpPr/>
          <p:nvPr/>
        </p:nvGrpSpPr>
        <p:grpSpPr>
          <a:xfrm>
            <a:off x="2437976" y="9084623"/>
            <a:ext cx="3435362" cy="3740727"/>
            <a:chOff x="609600" y="8763000"/>
            <a:chExt cx="3429000" cy="3733800"/>
          </a:xfrm>
        </p:grpSpPr>
        <p:sp>
          <p:nvSpPr>
            <p:cNvPr id="136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37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38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9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0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1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2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3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4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5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6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47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48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49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50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51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52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53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54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55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56" name="Group 155"/>
          <p:cNvGrpSpPr/>
          <p:nvPr/>
        </p:nvGrpSpPr>
        <p:grpSpPr>
          <a:xfrm>
            <a:off x="2590659" y="9237306"/>
            <a:ext cx="3435362" cy="3740727"/>
            <a:chOff x="609600" y="8763000"/>
            <a:chExt cx="3429000" cy="3733800"/>
          </a:xfrm>
        </p:grpSpPr>
        <p:sp>
          <p:nvSpPr>
            <p:cNvPr id="157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58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59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0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1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2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3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4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5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6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67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68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69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70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71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72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73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74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75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76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77" name="Group 176"/>
          <p:cNvGrpSpPr/>
          <p:nvPr/>
        </p:nvGrpSpPr>
        <p:grpSpPr>
          <a:xfrm>
            <a:off x="2743341" y="9389989"/>
            <a:ext cx="3435362" cy="3740727"/>
            <a:chOff x="609600" y="8763000"/>
            <a:chExt cx="3429000" cy="3733800"/>
          </a:xfrm>
        </p:grpSpPr>
        <p:sp>
          <p:nvSpPr>
            <p:cNvPr id="178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79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80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1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2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3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4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5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6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7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88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89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90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91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92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93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94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95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96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97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98" name="Group 197"/>
          <p:cNvGrpSpPr/>
          <p:nvPr/>
        </p:nvGrpSpPr>
        <p:grpSpPr>
          <a:xfrm>
            <a:off x="2896024" y="9542672"/>
            <a:ext cx="3435362" cy="3740727"/>
            <a:chOff x="609600" y="8763000"/>
            <a:chExt cx="3429000" cy="3733800"/>
          </a:xfrm>
        </p:grpSpPr>
        <p:sp>
          <p:nvSpPr>
            <p:cNvPr id="199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200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201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2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3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4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5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6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7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8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09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10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11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212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213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214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215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216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217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218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3048707" y="9695354"/>
            <a:ext cx="3435362" cy="3740727"/>
            <a:chOff x="609600" y="8763000"/>
            <a:chExt cx="3429000" cy="3733800"/>
          </a:xfrm>
        </p:grpSpPr>
        <p:sp>
          <p:nvSpPr>
            <p:cNvPr id="241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242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243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44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45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46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47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48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49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50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51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52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53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254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255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256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257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258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259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260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261" name="Group 260"/>
          <p:cNvGrpSpPr/>
          <p:nvPr/>
        </p:nvGrpSpPr>
        <p:grpSpPr>
          <a:xfrm>
            <a:off x="3201390" y="9848037"/>
            <a:ext cx="3435362" cy="3740727"/>
            <a:chOff x="609600" y="8763000"/>
            <a:chExt cx="3429000" cy="3733800"/>
          </a:xfrm>
        </p:grpSpPr>
        <p:sp>
          <p:nvSpPr>
            <p:cNvPr id="262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263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264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65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66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67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68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69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70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71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72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73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74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275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276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277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278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279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280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281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282" name="Group 281"/>
          <p:cNvGrpSpPr/>
          <p:nvPr/>
        </p:nvGrpSpPr>
        <p:grpSpPr>
          <a:xfrm>
            <a:off x="3354072" y="10000720"/>
            <a:ext cx="3435362" cy="3740727"/>
            <a:chOff x="609600" y="8763000"/>
            <a:chExt cx="3429000" cy="3733800"/>
          </a:xfrm>
        </p:grpSpPr>
        <p:sp>
          <p:nvSpPr>
            <p:cNvPr id="283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284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285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86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87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88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89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90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91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92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293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94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95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296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297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298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299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300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301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302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2318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60" name="Line 4"/>
          <p:cNvSpPr>
            <a:spLocks noChangeShapeType="1"/>
          </p:cNvSpPr>
          <p:nvPr/>
        </p:nvSpPr>
        <p:spPr bwMode="auto">
          <a:xfrm>
            <a:off x="8462583" y="69980"/>
            <a:ext cx="0" cy="83975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none" w="sm" len="sm"/>
          </a:ln>
          <a:effectLst/>
        </p:spPr>
        <p:txBody>
          <a:bodyPr lIns="45805" rIns="45805" anchor="ctr">
            <a:spAutoFit/>
          </a:bodyPr>
          <a:lstStyle/>
          <a:p>
            <a:endParaRPr lang="en-US" sz="1803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title"/>
          </p:nvPr>
        </p:nvSpPr>
        <p:spPr>
          <a:xfrm>
            <a:off x="205190" y="611050"/>
            <a:ext cx="4177812" cy="1191561"/>
          </a:xfrm>
        </p:spPr>
        <p:txBody>
          <a:bodyPr>
            <a:normAutofit/>
          </a:bodyPr>
          <a:lstStyle/>
          <a:p>
            <a:r>
              <a:rPr lang="en-US" dirty="0"/>
              <a:t>SEQ Operation #4</a:t>
            </a:r>
          </a:p>
        </p:txBody>
      </p:sp>
      <p:sp>
        <p:nvSpPr>
          <p:cNvPr id="3778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942117" y="3129996"/>
            <a:ext cx="3180891" cy="3314488"/>
          </a:xfrm>
        </p:spPr>
        <p:txBody>
          <a:bodyPr/>
          <a:lstStyle/>
          <a:p>
            <a:pPr lvl="1"/>
            <a:r>
              <a:rPr lang="en-US" dirty="0"/>
              <a:t>state set according to </a:t>
            </a:r>
            <a:r>
              <a:rPr lang="en-US" dirty="0" err="1">
                <a:latin typeface="Courier New" pitchFamily="49" charset="0"/>
              </a:rPr>
              <a:t>addq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/>
              <a:t>instruction</a:t>
            </a:r>
          </a:p>
          <a:p>
            <a:pPr lvl="1"/>
            <a:r>
              <a:rPr lang="en-US" dirty="0"/>
              <a:t>combinational logic starting to react to state changes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340148" y="222663"/>
            <a:ext cx="5954627" cy="2137558"/>
            <a:chOff x="762000" y="928688"/>
            <a:chExt cx="7162800" cy="2881312"/>
          </a:xfrm>
        </p:grpSpPr>
        <p:sp>
          <p:nvSpPr>
            <p:cNvPr id="46" name="Rectangle 429"/>
            <p:cNvSpPr>
              <a:spLocks noChangeArrowheads="1"/>
            </p:cNvSpPr>
            <p:nvPr/>
          </p:nvSpPr>
          <p:spPr bwMode="auto">
            <a:xfrm>
              <a:off x="1676400" y="2667000"/>
              <a:ext cx="6248400" cy="381000"/>
            </a:xfrm>
            <a:prstGeom prst="rect">
              <a:avLst/>
            </a:prstGeom>
            <a:solidFill>
              <a:srgbClr val="99FF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0x014: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addq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,%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&lt;-- 0x300 CC &lt;-- 000</a:t>
              </a:r>
            </a:p>
          </p:txBody>
        </p:sp>
        <p:sp>
          <p:nvSpPr>
            <p:cNvPr id="47" name="Rectangle 430"/>
            <p:cNvSpPr>
              <a:spLocks noChangeArrowheads="1"/>
            </p:cNvSpPr>
            <p:nvPr/>
          </p:nvSpPr>
          <p:spPr bwMode="auto">
            <a:xfrm>
              <a:off x="1676400" y="3048000"/>
              <a:ext cx="6248400" cy="381000"/>
            </a:xfrm>
            <a:prstGeom prst="rect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0x016:   je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dest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       # Not taken</a:t>
              </a:r>
            </a:p>
          </p:txBody>
        </p:sp>
        <p:sp>
          <p:nvSpPr>
            <p:cNvPr id="48" name="Rectangle 431"/>
            <p:cNvSpPr>
              <a:spLocks noChangeArrowheads="1"/>
            </p:cNvSpPr>
            <p:nvPr/>
          </p:nvSpPr>
          <p:spPr bwMode="auto">
            <a:xfrm>
              <a:off x="1676400" y="3429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0x01f: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rmmovq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%rbx,0(%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) # M[0x200] &lt;-- 0x300</a:t>
              </a:r>
            </a:p>
          </p:txBody>
        </p:sp>
        <p:sp>
          <p:nvSpPr>
            <p:cNvPr id="49" name="Text Box 432"/>
            <p:cNvSpPr txBox="1">
              <a:spLocks noChangeArrowheads="1"/>
            </p:cNvSpPr>
            <p:nvPr/>
          </p:nvSpPr>
          <p:spPr bwMode="auto">
            <a:xfrm>
              <a:off x="878124" y="2666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3:</a:t>
              </a:r>
            </a:p>
          </p:txBody>
        </p:sp>
        <p:sp>
          <p:nvSpPr>
            <p:cNvPr id="50" name="Text Box 433"/>
            <p:cNvSpPr txBox="1">
              <a:spLocks noChangeArrowheads="1"/>
            </p:cNvSpPr>
            <p:nvPr/>
          </p:nvSpPr>
          <p:spPr bwMode="auto">
            <a:xfrm>
              <a:off x="878124" y="3047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4:</a:t>
              </a:r>
            </a:p>
          </p:txBody>
        </p:sp>
        <p:sp>
          <p:nvSpPr>
            <p:cNvPr id="51" name="Text Box 434"/>
            <p:cNvSpPr txBox="1">
              <a:spLocks noChangeArrowheads="1"/>
            </p:cNvSpPr>
            <p:nvPr/>
          </p:nvSpPr>
          <p:spPr bwMode="auto">
            <a:xfrm>
              <a:off x="878124" y="3429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5:</a:t>
              </a:r>
            </a:p>
          </p:txBody>
        </p:sp>
        <p:sp>
          <p:nvSpPr>
            <p:cNvPr id="52" name="Rectangle 440"/>
            <p:cNvSpPr>
              <a:spLocks noChangeArrowheads="1"/>
            </p:cNvSpPr>
            <p:nvPr/>
          </p:nvSpPr>
          <p:spPr bwMode="auto">
            <a:xfrm>
              <a:off x="1676400" y="2286000"/>
              <a:ext cx="6248400" cy="381000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0x00a: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$0x200,%rdx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&lt;-- 0x200</a:t>
              </a:r>
            </a:p>
          </p:txBody>
        </p:sp>
        <p:sp>
          <p:nvSpPr>
            <p:cNvPr id="53" name="Text Box 441"/>
            <p:cNvSpPr txBox="1">
              <a:spLocks noChangeArrowheads="1"/>
            </p:cNvSpPr>
            <p:nvPr/>
          </p:nvSpPr>
          <p:spPr bwMode="auto">
            <a:xfrm>
              <a:off x="878124" y="2286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2:</a:t>
              </a:r>
            </a:p>
          </p:txBody>
        </p:sp>
        <p:sp>
          <p:nvSpPr>
            <p:cNvPr id="54" name="Rectangle 443"/>
            <p:cNvSpPr>
              <a:spLocks noChangeArrowheads="1"/>
            </p:cNvSpPr>
            <p:nvPr/>
          </p:nvSpPr>
          <p:spPr bwMode="auto">
            <a:xfrm>
              <a:off x="1676400" y="1905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0x000: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$0x100,%rbx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&lt;-- 0x100</a:t>
              </a:r>
            </a:p>
          </p:txBody>
        </p:sp>
        <p:sp>
          <p:nvSpPr>
            <p:cNvPr id="55" name="Text Box 444"/>
            <p:cNvSpPr txBox="1">
              <a:spLocks noChangeArrowheads="1"/>
            </p:cNvSpPr>
            <p:nvPr/>
          </p:nvSpPr>
          <p:spPr bwMode="auto">
            <a:xfrm>
              <a:off x="878124" y="1905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 dirty="0">
                  <a:solidFill>
                    <a:srgbClr val="000000"/>
                  </a:solidFill>
                </a:rPr>
                <a:t>Cycle 1:</a:t>
              </a:r>
            </a:p>
          </p:txBody>
        </p:sp>
        <p:sp>
          <p:nvSpPr>
            <p:cNvPr id="56" name="Rectangle 464"/>
            <p:cNvSpPr>
              <a:spLocks noChangeArrowheads="1"/>
            </p:cNvSpPr>
            <p:nvPr/>
          </p:nvSpPr>
          <p:spPr bwMode="auto">
            <a:xfrm>
              <a:off x="762000" y="1157288"/>
              <a:ext cx="838200" cy="30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</a:rPr>
                <a:t>Clock</a:t>
              </a:r>
            </a:p>
          </p:txBody>
        </p:sp>
        <p:sp>
          <p:nvSpPr>
            <p:cNvPr id="57" name="Line 473"/>
            <p:cNvSpPr>
              <a:spLocks noChangeShapeType="1"/>
            </p:cNvSpPr>
            <p:nvPr/>
          </p:nvSpPr>
          <p:spPr bwMode="auto">
            <a:xfrm>
              <a:off x="19812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Text Box 474"/>
            <p:cNvSpPr txBox="1">
              <a:spLocks noChangeArrowheads="1"/>
            </p:cNvSpPr>
            <p:nvPr/>
          </p:nvSpPr>
          <p:spPr bwMode="auto">
            <a:xfrm>
              <a:off x="22098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1</a:t>
              </a:r>
            </a:p>
          </p:txBody>
        </p:sp>
        <p:sp>
          <p:nvSpPr>
            <p:cNvPr id="59" name="Line 477"/>
            <p:cNvSpPr>
              <a:spLocks noChangeShapeType="1"/>
            </p:cNvSpPr>
            <p:nvPr/>
          </p:nvSpPr>
          <p:spPr bwMode="auto">
            <a:xfrm>
              <a:off x="32004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Line 480"/>
            <p:cNvSpPr>
              <a:spLocks noChangeShapeType="1"/>
            </p:cNvSpPr>
            <p:nvPr/>
          </p:nvSpPr>
          <p:spPr bwMode="auto">
            <a:xfrm>
              <a:off x="44196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Line 483"/>
            <p:cNvSpPr>
              <a:spLocks noChangeShapeType="1"/>
            </p:cNvSpPr>
            <p:nvPr/>
          </p:nvSpPr>
          <p:spPr bwMode="auto">
            <a:xfrm>
              <a:off x="56388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Line 487"/>
            <p:cNvSpPr>
              <a:spLocks noChangeShapeType="1"/>
            </p:cNvSpPr>
            <p:nvPr/>
          </p:nvSpPr>
          <p:spPr bwMode="auto">
            <a:xfrm flipH="1" flipV="1">
              <a:off x="448945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Text Box 488"/>
            <p:cNvSpPr txBox="1">
              <a:spLocks noChangeArrowheads="1"/>
            </p:cNvSpPr>
            <p:nvPr/>
          </p:nvSpPr>
          <p:spPr bwMode="auto">
            <a:xfrm>
              <a:off x="4426218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j</a:t>
              </a:r>
            </a:p>
          </p:txBody>
        </p:sp>
        <p:sp>
          <p:nvSpPr>
            <p:cNvPr id="64" name="Line 489"/>
            <p:cNvSpPr>
              <a:spLocks noChangeShapeType="1"/>
            </p:cNvSpPr>
            <p:nvPr/>
          </p:nvSpPr>
          <p:spPr bwMode="auto">
            <a:xfrm flipH="1" flipV="1">
              <a:off x="57023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Text Box 490"/>
            <p:cNvSpPr txBox="1">
              <a:spLocks noChangeArrowheads="1"/>
            </p:cNvSpPr>
            <p:nvPr/>
          </p:nvSpPr>
          <p:spPr bwMode="auto">
            <a:xfrm>
              <a:off x="563906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 dirty="0">
                  <a:solidFill>
                    <a:srgbClr val="000000"/>
                  </a:solidFill>
                  <a:latin typeface="Wingdings 2" charset="0"/>
                </a:rPr>
                <a:t>l</a:t>
              </a:r>
            </a:p>
          </p:txBody>
        </p:sp>
        <p:sp>
          <p:nvSpPr>
            <p:cNvPr id="66" name="Line 491"/>
            <p:cNvSpPr>
              <a:spLocks noChangeShapeType="1"/>
            </p:cNvSpPr>
            <p:nvPr/>
          </p:nvSpPr>
          <p:spPr bwMode="auto">
            <a:xfrm flipV="1">
              <a:off x="67056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Text Box 492"/>
            <p:cNvSpPr txBox="1">
              <a:spLocks noChangeArrowheads="1"/>
            </p:cNvSpPr>
            <p:nvPr/>
          </p:nvSpPr>
          <p:spPr bwMode="auto">
            <a:xfrm>
              <a:off x="6483616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m</a:t>
              </a:r>
            </a:p>
          </p:txBody>
        </p:sp>
        <p:sp>
          <p:nvSpPr>
            <p:cNvPr id="68" name="Line 493"/>
            <p:cNvSpPr>
              <a:spLocks noChangeShapeType="1"/>
            </p:cNvSpPr>
            <p:nvPr/>
          </p:nvSpPr>
          <p:spPr bwMode="auto">
            <a:xfrm flipV="1">
              <a:off x="54864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Text Box 494"/>
            <p:cNvSpPr txBox="1">
              <a:spLocks noChangeArrowheads="1"/>
            </p:cNvSpPr>
            <p:nvPr/>
          </p:nvSpPr>
          <p:spPr bwMode="auto">
            <a:xfrm>
              <a:off x="526441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k</a:t>
              </a:r>
            </a:p>
          </p:txBody>
        </p:sp>
        <p:sp>
          <p:nvSpPr>
            <p:cNvPr id="70" name="Text Box 496"/>
            <p:cNvSpPr txBox="1">
              <a:spLocks noChangeArrowheads="1"/>
            </p:cNvSpPr>
            <p:nvPr/>
          </p:nvSpPr>
          <p:spPr bwMode="auto">
            <a:xfrm>
              <a:off x="34290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2</a:t>
              </a:r>
            </a:p>
          </p:txBody>
        </p:sp>
        <p:sp>
          <p:nvSpPr>
            <p:cNvPr id="71" name="Text Box 497"/>
            <p:cNvSpPr txBox="1">
              <a:spLocks noChangeArrowheads="1"/>
            </p:cNvSpPr>
            <p:nvPr/>
          </p:nvSpPr>
          <p:spPr bwMode="auto">
            <a:xfrm>
              <a:off x="4648200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3</a:t>
              </a:r>
            </a:p>
          </p:txBody>
        </p:sp>
        <p:sp>
          <p:nvSpPr>
            <p:cNvPr id="72" name="Text Box 498"/>
            <p:cNvSpPr txBox="1">
              <a:spLocks noChangeArrowheads="1"/>
            </p:cNvSpPr>
            <p:nvPr/>
          </p:nvSpPr>
          <p:spPr bwMode="auto">
            <a:xfrm>
              <a:off x="5867402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4</a:t>
              </a:r>
            </a:p>
          </p:txBody>
        </p:sp>
        <p:grpSp>
          <p:nvGrpSpPr>
            <p:cNvPr id="73" name="Group 503"/>
            <p:cNvGrpSpPr>
              <a:grpSpLocks/>
            </p:cNvGrpSpPr>
            <p:nvPr/>
          </p:nvGrpSpPr>
          <p:grpSpPr bwMode="auto">
            <a:xfrm>
              <a:off x="1981200" y="1004888"/>
              <a:ext cx="4876800" cy="595312"/>
              <a:chOff x="1248" y="633"/>
              <a:chExt cx="3072" cy="375"/>
            </a:xfrm>
          </p:grpSpPr>
          <p:sp>
            <p:nvSpPr>
              <p:cNvPr id="78" name="Line 468"/>
              <p:cNvSpPr>
                <a:spLocks noChangeShapeType="1"/>
              </p:cNvSpPr>
              <p:nvPr/>
            </p:nvSpPr>
            <p:spPr bwMode="auto">
              <a:xfrm flipV="1">
                <a:off x="1248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Line 499"/>
              <p:cNvSpPr>
                <a:spLocks noChangeShapeType="1"/>
              </p:cNvSpPr>
              <p:nvPr/>
            </p:nvSpPr>
            <p:spPr bwMode="auto">
              <a:xfrm flipV="1">
                <a:off x="2016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Line 500"/>
              <p:cNvSpPr>
                <a:spLocks noChangeShapeType="1"/>
              </p:cNvSpPr>
              <p:nvPr/>
            </p:nvSpPr>
            <p:spPr bwMode="auto">
              <a:xfrm flipV="1">
                <a:off x="2784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Line 501"/>
              <p:cNvSpPr>
                <a:spLocks noChangeShapeType="1"/>
              </p:cNvSpPr>
              <p:nvPr/>
            </p:nvSpPr>
            <p:spPr bwMode="auto">
              <a:xfrm flipV="1">
                <a:off x="3552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Line 502"/>
              <p:cNvSpPr>
                <a:spLocks noChangeShapeType="1"/>
              </p:cNvSpPr>
              <p:nvPr/>
            </p:nvSpPr>
            <p:spPr bwMode="auto">
              <a:xfrm flipV="1">
                <a:off x="4320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4" name="Freeform 463"/>
            <p:cNvSpPr>
              <a:spLocks/>
            </p:cNvSpPr>
            <p:nvPr/>
          </p:nvSpPr>
          <p:spPr bwMode="auto">
            <a:xfrm>
              <a:off x="16764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465"/>
            <p:cNvSpPr>
              <a:spLocks/>
            </p:cNvSpPr>
            <p:nvPr/>
          </p:nvSpPr>
          <p:spPr bwMode="auto">
            <a:xfrm>
              <a:off x="28956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466"/>
            <p:cNvSpPr>
              <a:spLocks/>
            </p:cNvSpPr>
            <p:nvPr/>
          </p:nvSpPr>
          <p:spPr bwMode="auto">
            <a:xfrm>
              <a:off x="41148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467"/>
            <p:cNvSpPr>
              <a:spLocks/>
            </p:cNvSpPr>
            <p:nvPr/>
          </p:nvSpPr>
          <p:spPr bwMode="auto">
            <a:xfrm>
              <a:off x="53340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132610" y="8779258"/>
            <a:ext cx="3435362" cy="3740727"/>
            <a:chOff x="609600" y="8763000"/>
            <a:chExt cx="3429000" cy="3733800"/>
          </a:xfrm>
        </p:grpSpPr>
        <p:sp>
          <p:nvSpPr>
            <p:cNvPr id="44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83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84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5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6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7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8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9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0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1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2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93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94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95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96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97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98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99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00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01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02" name="Group 101"/>
          <p:cNvGrpSpPr/>
          <p:nvPr/>
        </p:nvGrpSpPr>
        <p:grpSpPr>
          <a:xfrm>
            <a:off x="2285293" y="8931941"/>
            <a:ext cx="3435362" cy="3740727"/>
            <a:chOff x="609600" y="8763000"/>
            <a:chExt cx="3429000" cy="3733800"/>
          </a:xfrm>
        </p:grpSpPr>
        <p:sp>
          <p:nvSpPr>
            <p:cNvPr id="103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04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05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6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7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8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9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0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1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2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3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14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15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16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17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18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19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20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21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22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23" name="Group 122"/>
          <p:cNvGrpSpPr/>
          <p:nvPr/>
        </p:nvGrpSpPr>
        <p:grpSpPr>
          <a:xfrm>
            <a:off x="2437976" y="9084623"/>
            <a:ext cx="3435362" cy="3740727"/>
            <a:chOff x="609600" y="8763000"/>
            <a:chExt cx="3429000" cy="3733800"/>
          </a:xfrm>
        </p:grpSpPr>
        <p:sp>
          <p:nvSpPr>
            <p:cNvPr id="124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25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26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7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8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29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0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1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2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3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4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35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36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37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38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39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40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41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42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43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44" name="Group 143"/>
          <p:cNvGrpSpPr/>
          <p:nvPr/>
        </p:nvGrpSpPr>
        <p:grpSpPr>
          <a:xfrm>
            <a:off x="2590659" y="9237306"/>
            <a:ext cx="3435362" cy="3740727"/>
            <a:chOff x="609600" y="8763000"/>
            <a:chExt cx="3429000" cy="3733800"/>
          </a:xfrm>
        </p:grpSpPr>
        <p:sp>
          <p:nvSpPr>
            <p:cNvPr id="145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46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47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8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49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50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51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52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53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54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55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56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57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158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59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</a:p>
          </p:txBody>
        </p:sp>
        <p:sp>
          <p:nvSpPr>
            <p:cNvPr id="160" name="Text Box 405"/>
            <p:cNvSpPr txBox="1">
              <a:spLocks noChangeArrowheads="1"/>
            </p:cNvSpPr>
            <p:nvPr/>
          </p:nvSpPr>
          <p:spPr bwMode="auto">
            <a:xfrm>
              <a:off x="2207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61" name="Text Box 406"/>
            <p:cNvSpPr txBox="1">
              <a:spLocks noChangeArrowheads="1"/>
            </p:cNvSpPr>
            <p:nvPr/>
          </p:nvSpPr>
          <p:spPr bwMode="auto">
            <a:xfrm>
              <a:off x="3429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grpSp>
          <p:nvGrpSpPr>
            <p:cNvPr id="162" name="Group 459"/>
            <p:cNvGrpSpPr>
              <a:grpSpLocks/>
            </p:cNvGrpSpPr>
            <p:nvPr/>
          </p:nvGrpSpPr>
          <p:grpSpPr bwMode="auto">
            <a:xfrm>
              <a:off x="2209800" y="9128135"/>
              <a:ext cx="1704975" cy="246063"/>
              <a:chOff x="4032" y="2976"/>
              <a:chExt cx="1074" cy="155"/>
            </a:xfrm>
          </p:grpSpPr>
          <p:sp>
            <p:nvSpPr>
              <p:cNvPr id="163" name="Text Box 460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64" name="Text Box 461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228" name="Group 227"/>
          <p:cNvGrpSpPr/>
          <p:nvPr/>
        </p:nvGrpSpPr>
        <p:grpSpPr>
          <a:xfrm>
            <a:off x="2584297" y="2512904"/>
            <a:ext cx="3435362" cy="3740727"/>
            <a:chOff x="609600" y="8763000"/>
            <a:chExt cx="3429000" cy="3733800"/>
          </a:xfrm>
        </p:grpSpPr>
        <p:sp>
          <p:nvSpPr>
            <p:cNvPr id="229" name="AutoShape 390"/>
            <p:cNvSpPr>
              <a:spLocks noChangeArrowheads="1"/>
            </p:cNvSpPr>
            <p:nvPr/>
          </p:nvSpPr>
          <p:spPr bwMode="auto">
            <a:xfrm>
              <a:off x="609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outerShdw dist="508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none" tIns="458048" anchorCtr="1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Combinational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logic</a:t>
              </a:r>
            </a:p>
          </p:txBody>
        </p:sp>
        <p:sp>
          <p:nvSpPr>
            <p:cNvPr id="230" name="AutoShape 391"/>
            <p:cNvSpPr>
              <a:spLocks noChangeArrowheads="1"/>
            </p:cNvSpPr>
            <p:nvPr/>
          </p:nvSpPr>
          <p:spPr bwMode="auto">
            <a:xfrm>
              <a:off x="914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innerShdw dist="635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231" name="Rectangle 392"/>
            <p:cNvSpPr>
              <a:spLocks noChangeArrowheads="1"/>
            </p:cNvSpPr>
            <p:nvPr/>
          </p:nvSpPr>
          <p:spPr bwMode="auto">
            <a:xfrm rot="5400000" flipV="1">
              <a:off x="3656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2" name="AutoShape 393"/>
            <p:cNvSpPr>
              <a:spLocks noChangeArrowheads="1"/>
            </p:cNvSpPr>
            <p:nvPr/>
          </p:nvSpPr>
          <p:spPr bwMode="auto">
            <a:xfrm>
              <a:off x="2209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3" name="AutoShape 394"/>
            <p:cNvSpPr>
              <a:spLocks noChangeArrowheads="1"/>
            </p:cNvSpPr>
            <p:nvPr/>
          </p:nvSpPr>
          <p:spPr bwMode="auto">
            <a:xfrm flipH="1">
              <a:off x="2209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4" name="AutoShape 395"/>
            <p:cNvSpPr>
              <a:spLocks noChangeArrowheads="1"/>
            </p:cNvSpPr>
            <p:nvPr/>
          </p:nvSpPr>
          <p:spPr bwMode="auto">
            <a:xfrm>
              <a:off x="2209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5" name="AutoShape 396"/>
            <p:cNvSpPr>
              <a:spLocks noChangeArrowheads="1"/>
            </p:cNvSpPr>
            <p:nvPr/>
          </p:nvSpPr>
          <p:spPr bwMode="auto">
            <a:xfrm flipH="1">
              <a:off x="2209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6" name="AutoShape 397"/>
            <p:cNvSpPr>
              <a:spLocks noChangeArrowheads="1"/>
            </p:cNvSpPr>
            <p:nvPr/>
          </p:nvSpPr>
          <p:spPr bwMode="auto">
            <a:xfrm rot="5400000" flipH="1">
              <a:off x="1219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7" name="AutoShape 398"/>
            <p:cNvSpPr>
              <a:spLocks noChangeArrowheads="1"/>
            </p:cNvSpPr>
            <p:nvPr/>
          </p:nvSpPr>
          <p:spPr bwMode="auto">
            <a:xfrm rot="5400000" flipH="1">
              <a:off x="1219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8" name="AutoShape 399"/>
            <p:cNvSpPr>
              <a:spLocks noChangeArrowheads="1"/>
            </p:cNvSpPr>
            <p:nvPr/>
          </p:nvSpPr>
          <p:spPr bwMode="auto">
            <a:xfrm rot="5400000" flipH="1">
              <a:off x="1295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9" name="Freeform 400"/>
            <p:cNvSpPr>
              <a:spLocks/>
            </p:cNvSpPr>
            <p:nvPr/>
          </p:nvSpPr>
          <p:spPr bwMode="auto">
            <a:xfrm>
              <a:off x="1828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0" name="Rectangle 401"/>
            <p:cNvSpPr>
              <a:spLocks noChangeArrowheads="1"/>
            </p:cNvSpPr>
            <p:nvPr/>
          </p:nvSpPr>
          <p:spPr bwMode="auto">
            <a:xfrm>
              <a:off x="2514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Data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41" name="Rectangle 402"/>
            <p:cNvSpPr>
              <a:spLocks noChangeArrowheads="1"/>
            </p:cNvSpPr>
            <p:nvPr/>
          </p:nvSpPr>
          <p:spPr bwMode="auto">
            <a:xfrm>
              <a:off x="2514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Register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file</a:t>
              </a:r>
            </a:p>
            <a:p>
              <a:pPr defTabSz="916137">
                <a:defRPr/>
              </a:pP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%</a:t>
              </a:r>
              <a:r>
                <a:rPr lang="en-US" sz="802" kern="0" dirty="0" err="1">
                  <a:solidFill>
                    <a:sysClr val="windowText" lastClr="000000"/>
                  </a:solidFill>
                  <a:latin typeface="Courier New" pitchFamily="49" charset="0"/>
                </a:rPr>
                <a:t>rbx</a:t>
              </a: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 = 0x300</a:t>
              </a:r>
            </a:p>
          </p:txBody>
        </p:sp>
        <p:sp>
          <p:nvSpPr>
            <p:cNvPr id="242" name="Rectangle 403"/>
            <p:cNvSpPr>
              <a:spLocks noChangeArrowheads="1"/>
            </p:cNvSpPr>
            <p:nvPr/>
          </p:nvSpPr>
          <p:spPr bwMode="auto">
            <a:xfrm>
              <a:off x="1066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</a:rPr>
                <a:t>PC</a:t>
              </a: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0x016</a:t>
              </a:r>
              <a:endParaRPr lang="en-US" sz="1052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3" name="Rectangle 404"/>
            <p:cNvSpPr>
              <a:spLocks noChangeArrowheads="1"/>
            </p:cNvSpPr>
            <p:nvPr/>
          </p:nvSpPr>
          <p:spPr bwMode="auto">
            <a:xfrm>
              <a:off x="1066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</a:rPr>
                <a:t>CC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Courier New" pitchFamily="49" charset="0"/>
                </a:rPr>
                <a:t>000</a:t>
              </a:r>
            </a:p>
          </p:txBody>
        </p:sp>
        <p:sp>
          <p:nvSpPr>
            <p:cNvPr id="244" name="Text Box 405"/>
            <p:cNvSpPr txBox="1">
              <a:spLocks noChangeArrowheads="1"/>
            </p:cNvSpPr>
            <p:nvPr/>
          </p:nvSpPr>
          <p:spPr bwMode="auto">
            <a:xfrm>
              <a:off x="2237725" y="10439400"/>
              <a:ext cx="4299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Read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245" name="Text Box 406"/>
            <p:cNvSpPr txBox="1">
              <a:spLocks noChangeArrowheads="1"/>
            </p:cNvSpPr>
            <p:nvPr/>
          </p:nvSpPr>
          <p:spPr bwMode="auto">
            <a:xfrm>
              <a:off x="3457726" y="10439400"/>
              <a:ext cx="4283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Write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grpSp>
          <p:nvGrpSpPr>
            <p:cNvPr id="246" name="Group 459"/>
            <p:cNvGrpSpPr>
              <a:grpSpLocks/>
            </p:cNvGrpSpPr>
            <p:nvPr/>
          </p:nvGrpSpPr>
          <p:grpSpPr bwMode="auto">
            <a:xfrm>
              <a:off x="2238375" y="9128125"/>
              <a:ext cx="1644650" cy="215900"/>
              <a:chOff x="4050" y="2976"/>
              <a:chExt cx="1036" cy="136"/>
            </a:xfrm>
          </p:grpSpPr>
          <p:sp>
            <p:nvSpPr>
              <p:cNvPr id="247" name="Text Box 460"/>
              <p:cNvSpPr txBox="1">
                <a:spLocks noChangeArrowheads="1"/>
              </p:cNvSpPr>
              <p:nvPr/>
            </p:nvSpPr>
            <p:spPr bwMode="auto">
              <a:xfrm>
                <a:off x="4050" y="2976"/>
                <a:ext cx="27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Read</a:t>
                </a:r>
              </a:p>
            </p:txBody>
          </p:sp>
          <p:sp>
            <p:nvSpPr>
              <p:cNvPr id="248" name="Text Box 461"/>
              <p:cNvSpPr txBox="1">
                <a:spLocks noChangeArrowheads="1"/>
              </p:cNvSpPr>
              <p:nvPr/>
            </p:nvSpPr>
            <p:spPr bwMode="auto">
              <a:xfrm>
                <a:off x="4819" y="2976"/>
                <a:ext cx="26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Write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5970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5" name="Rectangle 5"/>
          <p:cNvSpPr>
            <a:spLocks noGrp="1" noChangeArrowheads="1"/>
          </p:cNvSpPr>
          <p:nvPr>
            <p:ph type="title"/>
          </p:nvPr>
        </p:nvSpPr>
        <p:spPr>
          <a:xfrm>
            <a:off x="183793" y="549095"/>
            <a:ext cx="4312351" cy="1384951"/>
          </a:xfrm>
        </p:spPr>
        <p:txBody>
          <a:bodyPr>
            <a:normAutofit/>
          </a:bodyPr>
          <a:lstStyle/>
          <a:p>
            <a:r>
              <a:rPr lang="en-US" dirty="0"/>
              <a:t>SEQ Operation #5</a:t>
            </a:r>
          </a:p>
        </p:txBody>
      </p:sp>
      <p:sp>
        <p:nvSpPr>
          <p:cNvPr id="3788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942117" y="3129996"/>
            <a:ext cx="3180891" cy="3314488"/>
          </a:xfrm>
        </p:spPr>
        <p:txBody>
          <a:bodyPr/>
          <a:lstStyle/>
          <a:p>
            <a:pPr lvl="1"/>
            <a:r>
              <a:rPr lang="en-US" dirty="0"/>
              <a:t>state set according to </a:t>
            </a:r>
            <a:r>
              <a:rPr lang="en-US" dirty="0" err="1">
                <a:latin typeface="Courier New" pitchFamily="49" charset="0"/>
              </a:rPr>
              <a:t>addq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/>
              <a:t>instruction</a:t>
            </a:r>
          </a:p>
          <a:p>
            <a:pPr lvl="1"/>
            <a:r>
              <a:rPr lang="en-US" dirty="0"/>
              <a:t>combinational logic generates results for </a:t>
            </a:r>
            <a:r>
              <a:rPr lang="en-US" dirty="0">
                <a:latin typeface="Courier New" pitchFamily="49" charset="0"/>
              </a:rPr>
              <a:t>je</a:t>
            </a:r>
            <a:r>
              <a:rPr lang="en-US" dirty="0"/>
              <a:t> instruction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340148" y="222663"/>
            <a:ext cx="5954627" cy="2137558"/>
            <a:chOff x="762000" y="928688"/>
            <a:chExt cx="7162800" cy="2881312"/>
          </a:xfrm>
        </p:grpSpPr>
        <p:sp>
          <p:nvSpPr>
            <p:cNvPr id="46" name="Rectangle 429"/>
            <p:cNvSpPr>
              <a:spLocks noChangeArrowheads="1"/>
            </p:cNvSpPr>
            <p:nvPr/>
          </p:nvSpPr>
          <p:spPr bwMode="auto">
            <a:xfrm>
              <a:off x="1676400" y="2667000"/>
              <a:ext cx="6248400" cy="381000"/>
            </a:xfrm>
            <a:prstGeom prst="rect">
              <a:avLst/>
            </a:prstGeom>
            <a:solidFill>
              <a:srgbClr val="99FF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0x014: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addq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,%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&lt;-- 0x300 CC &lt;-- 000</a:t>
              </a:r>
            </a:p>
          </p:txBody>
        </p:sp>
        <p:sp>
          <p:nvSpPr>
            <p:cNvPr id="47" name="Rectangle 430"/>
            <p:cNvSpPr>
              <a:spLocks noChangeArrowheads="1"/>
            </p:cNvSpPr>
            <p:nvPr/>
          </p:nvSpPr>
          <p:spPr bwMode="auto">
            <a:xfrm>
              <a:off x="1676400" y="3048000"/>
              <a:ext cx="6248400" cy="381000"/>
            </a:xfrm>
            <a:prstGeom prst="rect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0x016:   je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dest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            # Not taken</a:t>
              </a:r>
            </a:p>
          </p:txBody>
        </p:sp>
        <p:sp>
          <p:nvSpPr>
            <p:cNvPr id="48" name="Rectangle 431"/>
            <p:cNvSpPr>
              <a:spLocks noChangeArrowheads="1"/>
            </p:cNvSpPr>
            <p:nvPr/>
          </p:nvSpPr>
          <p:spPr bwMode="auto">
            <a:xfrm>
              <a:off x="1676400" y="3429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0x01f: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rmmovq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%rbx,0(%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) # M[0x200] &lt;-- 0x300</a:t>
              </a:r>
            </a:p>
          </p:txBody>
        </p:sp>
        <p:sp>
          <p:nvSpPr>
            <p:cNvPr id="49" name="Text Box 432"/>
            <p:cNvSpPr txBox="1">
              <a:spLocks noChangeArrowheads="1"/>
            </p:cNvSpPr>
            <p:nvPr/>
          </p:nvSpPr>
          <p:spPr bwMode="auto">
            <a:xfrm>
              <a:off x="878124" y="2666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3:</a:t>
              </a:r>
            </a:p>
          </p:txBody>
        </p:sp>
        <p:sp>
          <p:nvSpPr>
            <p:cNvPr id="50" name="Text Box 433"/>
            <p:cNvSpPr txBox="1">
              <a:spLocks noChangeArrowheads="1"/>
            </p:cNvSpPr>
            <p:nvPr/>
          </p:nvSpPr>
          <p:spPr bwMode="auto">
            <a:xfrm>
              <a:off x="878124" y="3047999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4:</a:t>
              </a:r>
            </a:p>
          </p:txBody>
        </p:sp>
        <p:sp>
          <p:nvSpPr>
            <p:cNvPr id="51" name="Text Box 434"/>
            <p:cNvSpPr txBox="1">
              <a:spLocks noChangeArrowheads="1"/>
            </p:cNvSpPr>
            <p:nvPr/>
          </p:nvSpPr>
          <p:spPr bwMode="auto">
            <a:xfrm>
              <a:off x="878124" y="3429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5:</a:t>
              </a:r>
            </a:p>
          </p:txBody>
        </p:sp>
        <p:sp>
          <p:nvSpPr>
            <p:cNvPr id="52" name="Rectangle 440"/>
            <p:cNvSpPr>
              <a:spLocks noChangeArrowheads="1"/>
            </p:cNvSpPr>
            <p:nvPr/>
          </p:nvSpPr>
          <p:spPr bwMode="auto">
            <a:xfrm>
              <a:off x="1676400" y="2286000"/>
              <a:ext cx="6248400" cy="381000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0x00a: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$0x200,%rdx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rdx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&lt;-- 0x200</a:t>
              </a:r>
            </a:p>
          </p:txBody>
        </p:sp>
        <p:sp>
          <p:nvSpPr>
            <p:cNvPr id="53" name="Text Box 441"/>
            <p:cNvSpPr txBox="1">
              <a:spLocks noChangeArrowheads="1"/>
            </p:cNvSpPr>
            <p:nvPr/>
          </p:nvSpPr>
          <p:spPr bwMode="auto">
            <a:xfrm>
              <a:off x="878124" y="2286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>
                  <a:solidFill>
                    <a:srgbClr val="000000"/>
                  </a:solidFill>
                </a:rPr>
                <a:t>Cycle 2:</a:t>
              </a:r>
            </a:p>
          </p:txBody>
        </p:sp>
        <p:sp>
          <p:nvSpPr>
            <p:cNvPr id="54" name="Rectangle 443"/>
            <p:cNvSpPr>
              <a:spLocks noChangeArrowheads="1"/>
            </p:cNvSpPr>
            <p:nvPr/>
          </p:nvSpPr>
          <p:spPr bwMode="auto">
            <a:xfrm>
              <a:off x="1676400" y="1905000"/>
              <a:ext cx="62484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0x000:   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irmovq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$0x100,%rbx  # %</a:t>
              </a:r>
              <a:r>
                <a:rPr lang="en-US" sz="1102" kern="0" dirty="0" err="1">
                  <a:solidFill>
                    <a:sysClr val="windowText" lastClr="000000"/>
                  </a:solidFill>
                  <a:latin typeface="Courier New" charset="0"/>
                </a:rPr>
                <a:t>rbx</a:t>
              </a:r>
              <a:r>
                <a:rPr lang="en-US" sz="1102" kern="0" dirty="0">
                  <a:solidFill>
                    <a:sysClr val="windowText" lastClr="000000"/>
                  </a:solidFill>
                  <a:latin typeface="Courier New" charset="0"/>
                </a:rPr>
                <a:t> &lt;-- 0x100</a:t>
              </a:r>
            </a:p>
          </p:txBody>
        </p:sp>
        <p:sp>
          <p:nvSpPr>
            <p:cNvPr id="55" name="Text Box 444"/>
            <p:cNvSpPr txBox="1">
              <a:spLocks noChangeArrowheads="1"/>
            </p:cNvSpPr>
            <p:nvPr/>
          </p:nvSpPr>
          <p:spPr bwMode="auto">
            <a:xfrm>
              <a:off x="878124" y="1905000"/>
              <a:ext cx="780813" cy="33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defTabSz="916137" eaLnBrk="1" hangingPunct="1">
                <a:defRPr/>
              </a:pPr>
              <a:r>
                <a:rPr lang="en-US" sz="1002" kern="0" dirty="0">
                  <a:solidFill>
                    <a:srgbClr val="000000"/>
                  </a:solidFill>
                </a:rPr>
                <a:t>Cycle 1:</a:t>
              </a:r>
            </a:p>
          </p:txBody>
        </p:sp>
        <p:sp>
          <p:nvSpPr>
            <p:cNvPr id="56" name="Rectangle 464"/>
            <p:cNvSpPr>
              <a:spLocks noChangeArrowheads="1"/>
            </p:cNvSpPr>
            <p:nvPr/>
          </p:nvSpPr>
          <p:spPr bwMode="auto">
            <a:xfrm>
              <a:off x="762000" y="1157288"/>
              <a:ext cx="838200" cy="30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defTabSz="916137">
                <a:defRPr/>
              </a:pPr>
              <a:r>
                <a:rPr lang="en-US" sz="1102" kern="0" dirty="0">
                  <a:solidFill>
                    <a:sysClr val="windowText" lastClr="000000"/>
                  </a:solidFill>
                </a:rPr>
                <a:t>Clock</a:t>
              </a:r>
            </a:p>
          </p:txBody>
        </p:sp>
        <p:sp>
          <p:nvSpPr>
            <p:cNvPr id="57" name="Line 473"/>
            <p:cNvSpPr>
              <a:spLocks noChangeShapeType="1"/>
            </p:cNvSpPr>
            <p:nvPr/>
          </p:nvSpPr>
          <p:spPr bwMode="auto">
            <a:xfrm>
              <a:off x="19812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Text Box 474"/>
            <p:cNvSpPr txBox="1">
              <a:spLocks noChangeArrowheads="1"/>
            </p:cNvSpPr>
            <p:nvPr/>
          </p:nvSpPr>
          <p:spPr bwMode="auto">
            <a:xfrm>
              <a:off x="22098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1</a:t>
              </a:r>
            </a:p>
          </p:txBody>
        </p:sp>
        <p:sp>
          <p:nvSpPr>
            <p:cNvPr id="59" name="Line 477"/>
            <p:cNvSpPr>
              <a:spLocks noChangeShapeType="1"/>
            </p:cNvSpPr>
            <p:nvPr/>
          </p:nvSpPr>
          <p:spPr bwMode="auto">
            <a:xfrm>
              <a:off x="32004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Line 480"/>
            <p:cNvSpPr>
              <a:spLocks noChangeShapeType="1"/>
            </p:cNvSpPr>
            <p:nvPr/>
          </p:nvSpPr>
          <p:spPr bwMode="auto">
            <a:xfrm>
              <a:off x="44196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Line 483"/>
            <p:cNvSpPr>
              <a:spLocks noChangeShapeType="1"/>
            </p:cNvSpPr>
            <p:nvPr/>
          </p:nvSpPr>
          <p:spPr bwMode="auto">
            <a:xfrm>
              <a:off x="5638800" y="1081088"/>
              <a:ext cx="1219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Line 487"/>
            <p:cNvSpPr>
              <a:spLocks noChangeShapeType="1"/>
            </p:cNvSpPr>
            <p:nvPr/>
          </p:nvSpPr>
          <p:spPr bwMode="auto">
            <a:xfrm flipH="1" flipV="1">
              <a:off x="448945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Text Box 488"/>
            <p:cNvSpPr txBox="1">
              <a:spLocks noChangeArrowheads="1"/>
            </p:cNvSpPr>
            <p:nvPr/>
          </p:nvSpPr>
          <p:spPr bwMode="auto">
            <a:xfrm>
              <a:off x="4426218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j</a:t>
              </a:r>
            </a:p>
          </p:txBody>
        </p:sp>
        <p:sp>
          <p:nvSpPr>
            <p:cNvPr id="64" name="Line 489"/>
            <p:cNvSpPr>
              <a:spLocks noChangeShapeType="1"/>
            </p:cNvSpPr>
            <p:nvPr/>
          </p:nvSpPr>
          <p:spPr bwMode="auto">
            <a:xfrm flipH="1" flipV="1">
              <a:off x="57023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Text Box 490"/>
            <p:cNvSpPr txBox="1">
              <a:spLocks noChangeArrowheads="1"/>
            </p:cNvSpPr>
            <p:nvPr/>
          </p:nvSpPr>
          <p:spPr bwMode="auto">
            <a:xfrm>
              <a:off x="563906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 dirty="0">
                  <a:solidFill>
                    <a:srgbClr val="000000"/>
                  </a:solidFill>
                  <a:latin typeface="Wingdings 2" charset="0"/>
                </a:rPr>
                <a:t>l</a:t>
              </a:r>
            </a:p>
          </p:txBody>
        </p:sp>
        <p:sp>
          <p:nvSpPr>
            <p:cNvPr id="66" name="Line 491"/>
            <p:cNvSpPr>
              <a:spLocks noChangeShapeType="1"/>
            </p:cNvSpPr>
            <p:nvPr/>
          </p:nvSpPr>
          <p:spPr bwMode="auto">
            <a:xfrm flipV="1">
              <a:off x="67056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Text Box 492"/>
            <p:cNvSpPr txBox="1">
              <a:spLocks noChangeArrowheads="1"/>
            </p:cNvSpPr>
            <p:nvPr/>
          </p:nvSpPr>
          <p:spPr bwMode="auto">
            <a:xfrm>
              <a:off x="6483616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m</a:t>
              </a:r>
            </a:p>
          </p:txBody>
        </p:sp>
        <p:sp>
          <p:nvSpPr>
            <p:cNvPr id="68" name="Line 493"/>
            <p:cNvSpPr>
              <a:spLocks noChangeShapeType="1"/>
            </p:cNvSpPr>
            <p:nvPr/>
          </p:nvSpPr>
          <p:spPr bwMode="auto">
            <a:xfrm flipV="1">
              <a:off x="5486400" y="1462088"/>
              <a:ext cx="82550" cy="152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Text Box 494"/>
            <p:cNvSpPr txBox="1">
              <a:spLocks noChangeArrowheads="1"/>
            </p:cNvSpPr>
            <p:nvPr/>
          </p:nvSpPr>
          <p:spPr bwMode="auto">
            <a:xfrm>
              <a:off x="5264417" y="1538288"/>
              <a:ext cx="374119" cy="35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1102" kern="0">
                  <a:solidFill>
                    <a:srgbClr val="000000"/>
                  </a:solidFill>
                  <a:latin typeface="Wingdings 2" charset="0"/>
                </a:rPr>
                <a:t>k</a:t>
              </a:r>
            </a:p>
          </p:txBody>
        </p:sp>
        <p:sp>
          <p:nvSpPr>
            <p:cNvPr id="70" name="Text Box 496"/>
            <p:cNvSpPr txBox="1">
              <a:spLocks noChangeArrowheads="1"/>
            </p:cNvSpPr>
            <p:nvPr/>
          </p:nvSpPr>
          <p:spPr bwMode="auto">
            <a:xfrm>
              <a:off x="3429001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2</a:t>
              </a:r>
            </a:p>
          </p:txBody>
        </p:sp>
        <p:sp>
          <p:nvSpPr>
            <p:cNvPr id="71" name="Text Box 497"/>
            <p:cNvSpPr txBox="1">
              <a:spLocks noChangeArrowheads="1"/>
            </p:cNvSpPr>
            <p:nvPr/>
          </p:nvSpPr>
          <p:spPr bwMode="auto">
            <a:xfrm>
              <a:off x="4648200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3</a:t>
              </a:r>
            </a:p>
          </p:txBody>
        </p:sp>
        <p:sp>
          <p:nvSpPr>
            <p:cNvPr id="72" name="Text Box 498"/>
            <p:cNvSpPr txBox="1">
              <a:spLocks noChangeArrowheads="1"/>
            </p:cNvSpPr>
            <p:nvPr/>
          </p:nvSpPr>
          <p:spPr bwMode="auto">
            <a:xfrm>
              <a:off x="5867402" y="928688"/>
              <a:ext cx="761999" cy="3117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902" kern="0" dirty="0">
                  <a:solidFill>
                    <a:srgbClr val="000000"/>
                  </a:solidFill>
                </a:rPr>
                <a:t>Cycle 4</a:t>
              </a:r>
            </a:p>
          </p:txBody>
        </p:sp>
        <p:grpSp>
          <p:nvGrpSpPr>
            <p:cNvPr id="73" name="Group 503"/>
            <p:cNvGrpSpPr>
              <a:grpSpLocks/>
            </p:cNvGrpSpPr>
            <p:nvPr/>
          </p:nvGrpSpPr>
          <p:grpSpPr bwMode="auto">
            <a:xfrm>
              <a:off x="1981200" y="1004888"/>
              <a:ext cx="4876800" cy="595312"/>
              <a:chOff x="1248" y="633"/>
              <a:chExt cx="3072" cy="375"/>
            </a:xfrm>
          </p:grpSpPr>
          <p:sp>
            <p:nvSpPr>
              <p:cNvPr id="78" name="Line 468"/>
              <p:cNvSpPr>
                <a:spLocks noChangeShapeType="1"/>
              </p:cNvSpPr>
              <p:nvPr/>
            </p:nvSpPr>
            <p:spPr bwMode="auto">
              <a:xfrm flipV="1">
                <a:off x="1248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Line 499"/>
              <p:cNvSpPr>
                <a:spLocks noChangeShapeType="1"/>
              </p:cNvSpPr>
              <p:nvPr/>
            </p:nvSpPr>
            <p:spPr bwMode="auto">
              <a:xfrm flipV="1">
                <a:off x="2016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Line 500"/>
              <p:cNvSpPr>
                <a:spLocks noChangeShapeType="1"/>
              </p:cNvSpPr>
              <p:nvPr/>
            </p:nvSpPr>
            <p:spPr bwMode="auto">
              <a:xfrm flipV="1">
                <a:off x="2784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Line 501"/>
              <p:cNvSpPr>
                <a:spLocks noChangeShapeType="1"/>
              </p:cNvSpPr>
              <p:nvPr/>
            </p:nvSpPr>
            <p:spPr bwMode="auto">
              <a:xfrm flipV="1">
                <a:off x="3552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Line 502"/>
              <p:cNvSpPr>
                <a:spLocks noChangeShapeType="1"/>
              </p:cNvSpPr>
              <p:nvPr/>
            </p:nvSpPr>
            <p:spPr bwMode="auto">
              <a:xfrm flipV="1">
                <a:off x="4320" y="633"/>
                <a:ext cx="0" cy="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defTabSz="916137">
                  <a:defRPr/>
                </a:pPr>
                <a:endParaRPr lang="en-US" sz="1102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4" name="Freeform 463"/>
            <p:cNvSpPr>
              <a:spLocks/>
            </p:cNvSpPr>
            <p:nvPr/>
          </p:nvSpPr>
          <p:spPr bwMode="auto">
            <a:xfrm>
              <a:off x="16764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465"/>
            <p:cNvSpPr>
              <a:spLocks/>
            </p:cNvSpPr>
            <p:nvPr/>
          </p:nvSpPr>
          <p:spPr bwMode="auto">
            <a:xfrm>
              <a:off x="28956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466"/>
            <p:cNvSpPr>
              <a:spLocks/>
            </p:cNvSpPr>
            <p:nvPr/>
          </p:nvSpPr>
          <p:spPr bwMode="auto">
            <a:xfrm>
              <a:off x="41148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467"/>
            <p:cNvSpPr>
              <a:spLocks/>
            </p:cNvSpPr>
            <p:nvPr/>
          </p:nvSpPr>
          <p:spPr bwMode="auto">
            <a:xfrm>
              <a:off x="5334000" y="1233488"/>
              <a:ext cx="1828800" cy="228600"/>
            </a:xfrm>
            <a:custGeom>
              <a:avLst/>
              <a:gdLst>
                <a:gd name="T0" fmla="*/ 0 w 576"/>
                <a:gd name="T1" fmla="*/ 144 h 144"/>
                <a:gd name="T2" fmla="*/ 96 w 576"/>
                <a:gd name="T3" fmla="*/ 144 h 144"/>
                <a:gd name="T4" fmla="*/ 96 w 576"/>
                <a:gd name="T5" fmla="*/ 0 h 144"/>
                <a:gd name="T6" fmla="*/ 288 w 576"/>
                <a:gd name="T7" fmla="*/ 0 h 144"/>
                <a:gd name="T8" fmla="*/ 288 w 576"/>
                <a:gd name="T9" fmla="*/ 144 h 144"/>
                <a:gd name="T10" fmla="*/ 480 w 576"/>
                <a:gd name="T11" fmla="*/ 144 h 144"/>
                <a:gd name="T12" fmla="*/ 480 w 576"/>
                <a:gd name="T13" fmla="*/ 0 h 144"/>
                <a:gd name="T14" fmla="*/ 576 w 576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144"/>
                <a:gd name="T26" fmla="*/ 576 w 576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144">
                  <a:moveTo>
                    <a:pt x="0" y="144"/>
                  </a:moveTo>
                  <a:lnTo>
                    <a:pt x="96" y="144"/>
                  </a:lnTo>
                  <a:lnTo>
                    <a:pt x="96" y="0"/>
                  </a:lnTo>
                  <a:lnTo>
                    <a:pt x="288" y="0"/>
                  </a:lnTo>
                  <a:lnTo>
                    <a:pt x="288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57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6137">
                <a:defRPr/>
              </a:pPr>
              <a:endParaRPr lang="en-US" sz="110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8884" name="Line 4"/>
          <p:cNvSpPr>
            <a:spLocks noChangeShapeType="1"/>
          </p:cNvSpPr>
          <p:nvPr/>
        </p:nvSpPr>
        <p:spPr bwMode="auto">
          <a:xfrm>
            <a:off x="9302338" y="0"/>
            <a:ext cx="0" cy="83975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none" w="sm" len="sm"/>
          </a:ln>
          <a:effectLst/>
        </p:spPr>
        <p:txBody>
          <a:bodyPr lIns="45805" rIns="45805" anchor="ctr">
            <a:spAutoFit/>
          </a:bodyPr>
          <a:lstStyle/>
          <a:p>
            <a:endParaRPr lang="en-US" sz="1803"/>
          </a:p>
        </p:txBody>
      </p:sp>
      <p:grpSp>
        <p:nvGrpSpPr>
          <p:cNvPr id="83" name="Group 82"/>
          <p:cNvGrpSpPr/>
          <p:nvPr/>
        </p:nvGrpSpPr>
        <p:grpSpPr>
          <a:xfrm>
            <a:off x="6331386" y="8779258"/>
            <a:ext cx="3435362" cy="3740727"/>
            <a:chOff x="4800600" y="8763000"/>
            <a:chExt cx="3429000" cy="3733800"/>
          </a:xfrm>
        </p:grpSpPr>
        <p:sp>
          <p:nvSpPr>
            <p:cNvPr id="84" name="AutoShape 408"/>
            <p:cNvSpPr>
              <a:spLocks noChangeArrowheads="1"/>
            </p:cNvSpPr>
            <p:nvPr/>
          </p:nvSpPr>
          <p:spPr bwMode="auto">
            <a:xfrm>
              <a:off x="4800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blurRad="63500" dist="50800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85" name="AutoShape 409"/>
            <p:cNvSpPr>
              <a:spLocks noChangeArrowheads="1"/>
            </p:cNvSpPr>
            <p:nvPr/>
          </p:nvSpPr>
          <p:spPr bwMode="auto">
            <a:xfrm>
              <a:off x="5105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508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86" name="Rectangle 410"/>
            <p:cNvSpPr>
              <a:spLocks noChangeArrowheads="1"/>
            </p:cNvSpPr>
            <p:nvPr/>
          </p:nvSpPr>
          <p:spPr bwMode="auto">
            <a:xfrm rot="5400000" flipV="1">
              <a:off x="7847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7" name="AutoShape 411"/>
            <p:cNvSpPr>
              <a:spLocks noChangeArrowheads="1"/>
            </p:cNvSpPr>
            <p:nvPr/>
          </p:nvSpPr>
          <p:spPr bwMode="auto">
            <a:xfrm>
              <a:off x="6400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8" name="AutoShape 412"/>
            <p:cNvSpPr>
              <a:spLocks noChangeArrowheads="1"/>
            </p:cNvSpPr>
            <p:nvPr/>
          </p:nvSpPr>
          <p:spPr bwMode="auto">
            <a:xfrm flipH="1">
              <a:off x="6400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89" name="AutoShape 413"/>
            <p:cNvSpPr>
              <a:spLocks noChangeArrowheads="1"/>
            </p:cNvSpPr>
            <p:nvPr/>
          </p:nvSpPr>
          <p:spPr bwMode="auto">
            <a:xfrm>
              <a:off x="6400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0" name="AutoShape 414"/>
            <p:cNvSpPr>
              <a:spLocks noChangeArrowheads="1"/>
            </p:cNvSpPr>
            <p:nvPr/>
          </p:nvSpPr>
          <p:spPr bwMode="auto">
            <a:xfrm flipH="1">
              <a:off x="6400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1" name="AutoShape 415"/>
            <p:cNvSpPr>
              <a:spLocks noChangeArrowheads="1"/>
            </p:cNvSpPr>
            <p:nvPr/>
          </p:nvSpPr>
          <p:spPr bwMode="auto">
            <a:xfrm rot="5400000" flipH="1">
              <a:off x="5410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2" name="AutoShape 416"/>
            <p:cNvSpPr>
              <a:spLocks noChangeArrowheads="1"/>
            </p:cNvSpPr>
            <p:nvPr/>
          </p:nvSpPr>
          <p:spPr bwMode="auto">
            <a:xfrm rot="5400000" flipH="1">
              <a:off x="5410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3" name="AutoShape 417"/>
            <p:cNvSpPr>
              <a:spLocks noChangeArrowheads="1"/>
            </p:cNvSpPr>
            <p:nvPr/>
          </p:nvSpPr>
          <p:spPr bwMode="auto">
            <a:xfrm rot="5400000" flipH="1">
              <a:off x="5486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94" name="Freeform 418"/>
            <p:cNvSpPr>
              <a:spLocks/>
            </p:cNvSpPr>
            <p:nvPr/>
          </p:nvSpPr>
          <p:spPr bwMode="auto">
            <a:xfrm>
              <a:off x="6019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777777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95" name="Rectangle 419"/>
            <p:cNvSpPr>
              <a:spLocks noChangeArrowheads="1"/>
            </p:cNvSpPr>
            <p:nvPr/>
          </p:nvSpPr>
          <p:spPr bwMode="auto">
            <a:xfrm>
              <a:off x="6705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96" name="Rectangle 420"/>
            <p:cNvSpPr>
              <a:spLocks noChangeArrowheads="1"/>
            </p:cNvSpPr>
            <p:nvPr/>
          </p:nvSpPr>
          <p:spPr bwMode="auto">
            <a:xfrm>
              <a:off x="6705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  <a:endParaRPr lang="en-US" sz="1803" dirty="0">
                <a:latin typeface="Helvetica" pitchFamily="34" charset="0"/>
              </a:endParaRPr>
            </a:p>
          </p:txBody>
        </p:sp>
        <p:sp>
          <p:nvSpPr>
            <p:cNvPr id="97" name="Rectangle 421"/>
            <p:cNvSpPr>
              <a:spLocks noChangeArrowheads="1"/>
            </p:cNvSpPr>
            <p:nvPr/>
          </p:nvSpPr>
          <p:spPr bwMode="auto">
            <a:xfrm>
              <a:off x="5257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98" name="Rectangle 422"/>
            <p:cNvSpPr>
              <a:spLocks noChangeArrowheads="1"/>
            </p:cNvSpPr>
            <p:nvPr/>
          </p:nvSpPr>
          <p:spPr bwMode="auto">
            <a:xfrm>
              <a:off x="5257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99" name="Text Box 423"/>
            <p:cNvSpPr txBox="1">
              <a:spLocks noChangeArrowheads="1"/>
            </p:cNvSpPr>
            <p:nvPr/>
          </p:nvSpPr>
          <p:spPr bwMode="auto">
            <a:xfrm>
              <a:off x="6398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00" name="Text Box 424"/>
            <p:cNvSpPr txBox="1">
              <a:spLocks noChangeArrowheads="1"/>
            </p:cNvSpPr>
            <p:nvPr/>
          </p:nvSpPr>
          <p:spPr bwMode="auto">
            <a:xfrm>
              <a:off x="7620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/>
                <a:t>ports</a:t>
              </a:r>
            </a:p>
          </p:txBody>
        </p:sp>
        <p:sp>
          <p:nvSpPr>
            <p:cNvPr id="101" name="Rectangle 438"/>
            <p:cNvSpPr>
              <a:spLocks noChangeArrowheads="1"/>
            </p:cNvSpPr>
            <p:nvPr/>
          </p:nvSpPr>
          <p:spPr bwMode="auto">
            <a:xfrm>
              <a:off x="6018859" y="11917363"/>
              <a:ext cx="64640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2" dirty="0">
                  <a:latin typeface="Courier New" charset="0"/>
                </a:rPr>
                <a:t>0x01f</a:t>
              </a:r>
            </a:p>
          </p:txBody>
        </p:sp>
        <p:grpSp>
          <p:nvGrpSpPr>
            <p:cNvPr id="102" name="Group 456"/>
            <p:cNvGrpSpPr>
              <a:grpSpLocks/>
            </p:cNvGrpSpPr>
            <p:nvPr/>
          </p:nvGrpSpPr>
          <p:grpSpPr bwMode="auto">
            <a:xfrm>
              <a:off x="6400800" y="9128135"/>
              <a:ext cx="1704975" cy="246063"/>
              <a:chOff x="4032" y="2976"/>
              <a:chExt cx="1074" cy="155"/>
            </a:xfrm>
          </p:grpSpPr>
          <p:sp>
            <p:nvSpPr>
              <p:cNvPr id="103" name="Text Box 457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04" name="Text Box 458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05" name="Group 104"/>
          <p:cNvGrpSpPr/>
          <p:nvPr/>
        </p:nvGrpSpPr>
        <p:grpSpPr>
          <a:xfrm>
            <a:off x="6484069" y="8931941"/>
            <a:ext cx="3435362" cy="3740727"/>
            <a:chOff x="4800600" y="8763000"/>
            <a:chExt cx="3429000" cy="3733800"/>
          </a:xfrm>
        </p:grpSpPr>
        <p:sp>
          <p:nvSpPr>
            <p:cNvPr id="106" name="AutoShape 408"/>
            <p:cNvSpPr>
              <a:spLocks noChangeArrowheads="1"/>
            </p:cNvSpPr>
            <p:nvPr/>
          </p:nvSpPr>
          <p:spPr bwMode="auto">
            <a:xfrm>
              <a:off x="4800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blurRad="63500" dist="50800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07" name="AutoShape 409"/>
            <p:cNvSpPr>
              <a:spLocks noChangeArrowheads="1"/>
            </p:cNvSpPr>
            <p:nvPr/>
          </p:nvSpPr>
          <p:spPr bwMode="auto">
            <a:xfrm>
              <a:off x="5105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508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08" name="Rectangle 410"/>
            <p:cNvSpPr>
              <a:spLocks noChangeArrowheads="1"/>
            </p:cNvSpPr>
            <p:nvPr/>
          </p:nvSpPr>
          <p:spPr bwMode="auto">
            <a:xfrm rot="5400000" flipV="1">
              <a:off x="7847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09" name="AutoShape 411"/>
            <p:cNvSpPr>
              <a:spLocks noChangeArrowheads="1"/>
            </p:cNvSpPr>
            <p:nvPr/>
          </p:nvSpPr>
          <p:spPr bwMode="auto">
            <a:xfrm>
              <a:off x="6400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0" name="AutoShape 412"/>
            <p:cNvSpPr>
              <a:spLocks noChangeArrowheads="1"/>
            </p:cNvSpPr>
            <p:nvPr/>
          </p:nvSpPr>
          <p:spPr bwMode="auto">
            <a:xfrm flipH="1">
              <a:off x="6400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1" name="AutoShape 413"/>
            <p:cNvSpPr>
              <a:spLocks noChangeArrowheads="1"/>
            </p:cNvSpPr>
            <p:nvPr/>
          </p:nvSpPr>
          <p:spPr bwMode="auto">
            <a:xfrm>
              <a:off x="6400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2" name="AutoShape 414"/>
            <p:cNvSpPr>
              <a:spLocks noChangeArrowheads="1"/>
            </p:cNvSpPr>
            <p:nvPr/>
          </p:nvSpPr>
          <p:spPr bwMode="auto">
            <a:xfrm flipH="1">
              <a:off x="6400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3" name="AutoShape 415"/>
            <p:cNvSpPr>
              <a:spLocks noChangeArrowheads="1"/>
            </p:cNvSpPr>
            <p:nvPr/>
          </p:nvSpPr>
          <p:spPr bwMode="auto">
            <a:xfrm rot="5400000" flipH="1">
              <a:off x="5410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4" name="AutoShape 416"/>
            <p:cNvSpPr>
              <a:spLocks noChangeArrowheads="1"/>
            </p:cNvSpPr>
            <p:nvPr/>
          </p:nvSpPr>
          <p:spPr bwMode="auto">
            <a:xfrm rot="5400000" flipH="1">
              <a:off x="5410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5" name="AutoShape 417"/>
            <p:cNvSpPr>
              <a:spLocks noChangeArrowheads="1"/>
            </p:cNvSpPr>
            <p:nvPr/>
          </p:nvSpPr>
          <p:spPr bwMode="auto">
            <a:xfrm rot="5400000" flipH="1">
              <a:off x="5486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16" name="Freeform 418"/>
            <p:cNvSpPr>
              <a:spLocks/>
            </p:cNvSpPr>
            <p:nvPr/>
          </p:nvSpPr>
          <p:spPr bwMode="auto">
            <a:xfrm>
              <a:off x="6019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777777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17" name="Rectangle 419"/>
            <p:cNvSpPr>
              <a:spLocks noChangeArrowheads="1"/>
            </p:cNvSpPr>
            <p:nvPr/>
          </p:nvSpPr>
          <p:spPr bwMode="auto">
            <a:xfrm>
              <a:off x="6705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18" name="Rectangle 420"/>
            <p:cNvSpPr>
              <a:spLocks noChangeArrowheads="1"/>
            </p:cNvSpPr>
            <p:nvPr/>
          </p:nvSpPr>
          <p:spPr bwMode="auto">
            <a:xfrm>
              <a:off x="6705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  <a:endParaRPr lang="en-US" sz="1803" dirty="0">
                <a:latin typeface="Helvetica" pitchFamily="34" charset="0"/>
              </a:endParaRPr>
            </a:p>
          </p:txBody>
        </p:sp>
        <p:sp>
          <p:nvSpPr>
            <p:cNvPr id="119" name="Rectangle 421"/>
            <p:cNvSpPr>
              <a:spLocks noChangeArrowheads="1"/>
            </p:cNvSpPr>
            <p:nvPr/>
          </p:nvSpPr>
          <p:spPr bwMode="auto">
            <a:xfrm>
              <a:off x="5257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20" name="Rectangle 422"/>
            <p:cNvSpPr>
              <a:spLocks noChangeArrowheads="1"/>
            </p:cNvSpPr>
            <p:nvPr/>
          </p:nvSpPr>
          <p:spPr bwMode="auto">
            <a:xfrm>
              <a:off x="5257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21" name="Text Box 423"/>
            <p:cNvSpPr txBox="1">
              <a:spLocks noChangeArrowheads="1"/>
            </p:cNvSpPr>
            <p:nvPr/>
          </p:nvSpPr>
          <p:spPr bwMode="auto">
            <a:xfrm>
              <a:off x="6398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22" name="Text Box 424"/>
            <p:cNvSpPr txBox="1">
              <a:spLocks noChangeArrowheads="1"/>
            </p:cNvSpPr>
            <p:nvPr/>
          </p:nvSpPr>
          <p:spPr bwMode="auto">
            <a:xfrm>
              <a:off x="7620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/>
                <a:t>ports</a:t>
              </a:r>
            </a:p>
          </p:txBody>
        </p:sp>
        <p:sp>
          <p:nvSpPr>
            <p:cNvPr id="123" name="Rectangle 438"/>
            <p:cNvSpPr>
              <a:spLocks noChangeArrowheads="1"/>
            </p:cNvSpPr>
            <p:nvPr/>
          </p:nvSpPr>
          <p:spPr bwMode="auto">
            <a:xfrm>
              <a:off x="6018859" y="11917363"/>
              <a:ext cx="64640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2" dirty="0">
                  <a:latin typeface="Courier New" charset="0"/>
                </a:rPr>
                <a:t>0x01f</a:t>
              </a:r>
            </a:p>
          </p:txBody>
        </p:sp>
        <p:grpSp>
          <p:nvGrpSpPr>
            <p:cNvPr id="124" name="Group 456"/>
            <p:cNvGrpSpPr>
              <a:grpSpLocks/>
            </p:cNvGrpSpPr>
            <p:nvPr/>
          </p:nvGrpSpPr>
          <p:grpSpPr bwMode="auto">
            <a:xfrm>
              <a:off x="6400800" y="9128135"/>
              <a:ext cx="1704975" cy="246063"/>
              <a:chOff x="4032" y="2976"/>
              <a:chExt cx="1074" cy="155"/>
            </a:xfrm>
          </p:grpSpPr>
          <p:sp>
            <p:nvSpPr>
              <p:cNvPr id="125" name="Text Box 457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26" name="Text Box 458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6636751" y="9084623"/>
            <a:ext cx="3435362" cy="3740727"/>
            <a:chOff x="4800600" y="8763000"/>
            <a:chExt cx="3429000" cy="3733800"/>
          </a:xfrm>
        </p:grpSpPr>
        <p:sp>
          <p:nvSpPr>
            <p:cNvPr id="128" name="AutoShape 408"/>
            <p:cNvSpPr>
              <a:spLocks noChangeArrowheads="1"/>
            </p:cNvSpPr>
            <p:nvPr/>
          </p:nvSpPr>
          <p:spPr bwMode="auto">
            <a:xfrm>
              <a:off x="4800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blurRad="63500" dist="50800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tIns="458048" anchorCtr="1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Combinational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logic</a:t>
              </a:r>
            </a:p>
          </p:txBody>
        </p:sp>
        <p:sp>
          <p:nvSpPr>
            <p:cNvPr id="129" name="AutoShape 409"/>
            <p:cNvSpPr>
              <a:spLocks noChangeArrowheads="1"/>
            </p:cNvSpPr>
            <p:nvPr/>
          </p:nvSpPr>
          <p:spPr bwMode="auto">
            <a:xfrm>
              <a:off x="5105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innerShdw dist="508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30" name="Rectangle 410"/>
            <p:cNvSpPr>
              <a:spLocks noChangeArrowheads="1"/>
            </p:cNvSpPr>
            <p:nvPr/>
          </p:nvSpPr>
          <p:spPr bwMode="auto">
            <a:xfrm rot="5400000" flipV="1">
              <a:off x="7847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1" name="AutoShape 411"/>
            <p:cNvSpPr>
              <a:spLocks noChangeArrowheads="1"/>
            </p:cNvSpPr>
            <p:nvPr/>
          </p:nvSpPr>
          <p:spPr bwMode="auto">
            <a:xfrm>
              <a:off x="6400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2" name="AutoShape 412"/>
            <p:cNvSpPr>
              <a:spLocks noChangeArrowheads="1"/>
            </p:cNvSpPr>
            <p:nvPr/>
          </p:nvSpPr>
          <p:spPr bwMode="auto">
            <a:xfrm flipH="1">
              <a:off x="6400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3" name="AutoShape 413"/>
            <p:cNvSpPr>
              <a:spLocks noChangeArrowheads="1"/>
            </p:cNvSpPr>
            <p:nvPr/>
          </p:nvSpPr>
          <p:spPr bwMode="auto">
            <a:xfrm>
              <a:off x="6400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4" name="AutoShape 414"/>
            <p:cNvSpPr>
              <a:spLocks noChangeArrowheads="1"/>
            </p:cNvSpPr>
            <p:nvPr/>
          </p:nvSpPr>
          <p:spPr bwMode="auto">
            <a:xfrm flipH="1">
              <a:off x="6400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5" name="AutoShape 415"/>
            <p:cNvSpPr>
              <a:spLocks noChangeArrowheads="1"/>
            </p:cNvSpPr>
            <p:nvPr/>
          </p:nvSpPr>
          <p:spPr bwMode="auto">
            <a:xfrm rot="5400000" flipH="1">
              <a:off x="5410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6" name="AutoShape 416"/>
            <p:cNvSpPr>
              <a:spLocks noChangeArrowheads="1"/>
            </p:cNvSpPr>
            <p:nvPr/>
          </p:nvSpPr>
          <p:spPr bwMode="auto">
            <a:xfrm rot="5400000" flipH="1">
              <a:off x="5410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7" name="AutoShape 417"/>
            <p:cNvSpPr>
              <a:spLocks noChangeArrowheads="1"/>
            </p:cNvSpPr>
            <p:nvPr/>
          </p:nvSpPr>
          <p:spPr bwMode="auto">
            <a:xfrm rot="5400000" flipH="1">
              <a:off x="5486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803"/>
            </a:p>
          </p:txBody>
        </p:sp>
        <p:sp>
          <p:nvSpPr>
            <p:cNvPr id="138" name="Freeform 418"/>
            <p:cNvSpPr>
              <a:spLocks/>
            </p:cNvSpPr>
            <p:nvPr/>
          </p:nvSpPr>
          <p:spPr bwMode="auto">
            <a:xfrm>
              <a:off x="6019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777777"/>
            </a:solidFill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39" name="Rectangle 419"/>
            <p:cNvSpPr>
              <a:spLocks noChangeArrowheads="1"/>
            </p:cNvSpPr>
            <p:nvPr/>
          </p:nvSpPr>
          <p:spPr bwMode="auto">
            <a:xfrm>
              <a:off x="6705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Data</a:t>
              </a:r>
            </a:p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40" name="Rectangle 420"/>
            <p:cNvSpPr>
              <a:spLocks noChangeArrowheads="1"/>
            </p:cNvSpPr>
            <p:nvPr/>
          </p:nvSpPr>
          <p:spPr bwMode="auto">
            <a:xfrm>
              <a:off x="6705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Register</a:t>
              </a:r>
            </a:p>
            <a:p>
              <a:pPr>
                <a:defRPr/>
              </a:pPr>
              <a:r>
                <a:rPr lang="en-US" sz="1803" dirty="0">
                  <a:latin typeface="Helvetica" pitchFamily="34" charset="0"/>
                </a:rPr>
                <a:t>file</a:t>
              </a:r>
            </a:p>
            <a:p>
              <a:pPr>
                <a:defRPr/>
              </a:pPr>
              <a:r>
                <a:rPr lang="en-US" sz="1002" dirty="0">
                  <a:latin typeface="Courier New" pitchFamily="49" charset="0"/>
                </a:rPr>
                <a:t>%</a:t>
              </a:r>
              <a:r>
                <a:rPr lang="en-US" sz="1002" dirty="0" err="1">
                  <a:latin typeface="Courier New" pitchFamily="49" charset="0"/>
                </a:rPr>
                <a:t>rbx</a:t>
              </a:r>
              <a:r>
                <a:rPr lang="en-US" sz="1002" dirty="0">
                  <a:latin typeface="Courier New" pitchFamily="49" charset="0"/>
                </a:rPr>
                <a:t> = 0x300</a:t>
              </a:r>
              <a:endParaRPr lang="en-US" sz="1803" dirty="0">
                <a:latin typeface="Helvetica" pitchFamily="34" charset="0"/>
              </a:endParaRPr>
            </a:p>
          </p:txBody>
        </p:sp>
        <p:sp>
          <p:nvSpPr>
            <p:cNvPr id="141" name="Rectangle 421"/>
            <p:cNvSpPr>
              <a:spLocks noChangeArrowheads="1"/>
            </p:cNvSpPr>
            <p:nvPr/>
          </p:nvSpPr>
          <p:spPr bwMode="auto">
            <a:xfrm>
              <a:off x="5257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202" dirty="0">
                  <a:latin typeface="Helvetica" pitchFamily="34" charset="0"/>
                </a:rPr>
                <a:t>PC</a:t>
              </a:r>
            </a:p>
            <a:p>
              <a:pPr>
                <a:defRPr/>
              </a:pPr>
              <a:r>
                <a:rPr lang="en-US" sz="1202" dirty="0">
                  <a:latin typeface="Courier New" pitchFamily="49" charset="0"/>
                </a:rPr>
                <a:t>0x016</a:t>
              </a:r>
              <a:endParaRPr lang="en-US" sz="1202" dirty="0">
                <a:latin typeface="Helvetica" pitchFamily="34" charset="0"/>
              </a:endParaRPr>
            </a:p>
          </p:txBody>
        </p:sp>
        <p:sp>
          <p:nvSpPr>
            <p:cNvPr id="142" name="Rectangle 422"/>
            <p:cNvSpPr>
              <a:spLocks noChangeArrowheads="1"/>
            </p:cNvSpPr>
            <p:nvPr/>
          </p:nvSpPr>
          <p:spPr bwMode="auto">
            <a:xfrm>
              <a:off x="5257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>
                  <a:latin typeface="Helvetica" pitchFamily="34" charset="0"/>
                </a:rPr>
                <a:t>CC</a:t>
              </a:r>
            </a:p>
            <a:p>
              <a:pPr>
                <a:defRPr/>
              </a:pPr>
              <a:r>
                <a:rPr lang="en-US" sz="1803">
                  <a:latin typeface="Courier New" pitchFamily="49" charset="0"/>
                </a:rPr>
                <a:t>000</a:t>
              </a:r>
              <a:endParaRPr lang="en-US" sz="1803">
                <a:latin typeface="Helvetica" pitchFamily="34" charset="0"/>
              </a:endParaRPr>
            </a:p>
          </p:txBody>
        </p:sp>
        <p:sp>
          <p:nvSpPr>
            <p:cNvPr id="143" name="Text Box 423"/>
            <p:cNvSpPr txBox="1">
              <a:spLocks noChangeArrowheads="1"/>
            </p:cNvSpPr>
            <p:nvPr/>
          </p:nvSpPr>
          <p:spPr bwMode="auto">
            <a:xfrm>
              <a:off x="6398068" y="10439400"/>
              <a:ext cx="491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Read</a:t>
              </a:r>
            </a:p>
            <a:p>
              <a:pPr eaLnBrk="1" hangingPunct="1"/>
              <a:r>
                <a:rPr lang="en-US" sz="1002" dirty="0"/>
                <a:t>ports</a:t>
              </a:r>
            </a:p>
          </p:txBody>
        </p:sp>
        <p:sp>
          <p:nvSpPr>
            <p:cNvPr id="144" name="Text Box 424"/>
            <p:cNvSpPr txBox="1">
              <a:spLocks noChangeArrowheads="1"/>
            </p:cNvSpPr>
            <p:nvPr/>
          </p:nvSpPr>
          <p:spPr bwMode="auto">
            <a:xfrm>
              <a:off x="7620000" y="10439400"/>
              <a:ext cx="4857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2" dirty="0"/>
                <a:t>Write</a:t>
              </a:r>
            </a:p>
            <a:p>
              <a:pPr eaLnBrk="1" hangingPunct="1"/>
              <a:r>
                <a:rPr lang="en-US" sz="1002"/>
                <a:t>ports</a:t>
              </a:r>
            </a:p>
          </p:txBody>
        </p:sp>
        <p:sp>
          <p:nvSpPr>
            <p:cNvPr id="145" name="Rectangle 438"/>
            <p:cNvSpPr>
              <a:spLocks noChangeArrowheads="1"/>
            </p:cNvSpPr>
            <p:nvPr/>
          </p:nvSpPr>
          <p:spPr bwMode="auto">
            <a:xfrm>
              <a:off x="6018859" y="11917363"/>
              <a:ext cx="64640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2" dirty="0">
                  <a:latin typeface="Courier New" charset="0"/>
                </a:rPr>
                <a:t>0x01f</a:t>
              </a:r>
            </a:p>
          </p:txBody>
        </p:sp>
        <p:grpSp>
          <p:nvGrpSpPr>
            <p:cNvPr id="146" name="Group 456"/>
            <p:cNvGrpSpPr>
              <a:grpSpLocks/>
            </p:cNvGrpSpPr>
            <p:nvPr/>
          </p:nvGrpSpPr>
          <p:grpSpPr bwMode="auto">
            <a:xfrm>
              <a:off x="6400800" y="9128135"/>
              <a:ext cx="1704975" cy="246063"/>
              <a:chOff x="4032" y="2976"/>
              <a:chExt cx="1074" cy="155"/>
            </a:xfrm>
          </p:grpSpPr>
          <p:sp>
            <p:nvSpPr>
              <p:cNvPr id="147" name="Text Box 457"/>
              <p:cNvSpPr txBox="1">
                <a:spLocks noChangeArrowheads="1"/>
              </p:cNvSpPr>
              <p:nvPr/>
            </p:nvSpPr>
            <p:spPr bwMode="auto">
              <a:xfrm>
                <a:off x="4032" y="2976"/>
                <a:ext cx="31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Read</a:t>
                </a:r>
              </a:p>
            </p:txBody>
          </p:sp>
          <p:sp>
            <p:nvSpPr>
              <p:cNvPr id="148" name="Text Box 458"/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0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2"/>
                  <a:t>Write</a:t>
                </a:r>
              </a:p>
            </p:txBody>
          </p:sp>
        </p:grpSp>
      </p:grpSp>
      <p:grpSp>
        <p:nvGrpSpPr>
          <p:cNvPr id="149" name="Group 148"/>
          <p:cNvGrpSpPr/>
          <p:nvPr/>
        </p:nvGrpSpPr>
        <p:grpSpPr>
          <a:xfrm>
            <a:off x="2584297" y="2512904"/>
            <a:ext cx="3435362" cy="3740727"/>
            <a:chOff x="4800600" y="8763000"/>
            <a:chExt cx="3429000" cy="3733800"/>
          </a:xfrm>
        </p:grpSpPr>
        <p:sp>
          <p:nvSpPr>
            <p:cNvPr id="150" name="AutoShape 408"/>
            <p:cNvSpPr>
              <a:spLocks noChangeArrowheads="1"/>
            </p:cNvSpPr>
            <p:nvPr/>
          </p:nvSpPr>
          <p:spPr bwMode="auto">
            <a:xfrm>
              <a:off x="4800600" y="8763000"/>
              <a:ext cx="1600200" cy="30480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outerShdw blurRad="63500" dist="50800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tIns="458048" anchorCtr="1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Combinational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logic</a:t>
              </a:r>
            </a:p>
          </p:txBody>
        </p:sp>
        <p:sp>
          <p:nvSpPr>
            <p:cNvPr id="151" name="AutoShape 409"/>
            <p:cNvSpPr>
              <a:spLocks noChangeArrowheads="1"/>
            </p:cNvSpPr>
            <p:nvPr/>
          </p:nvSpPr>
          <p:spPr bwMode="auto">
            <a:xfrm>
              <a:off x="5105400" y="9829800"/>
              <a:ext cx="990600" cy="990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>
              <a:innerShdw dist="50800" dir="13500000">
                <a:prstClr val="black">
                  <a:alpha val="50000"/>
                </a:prstClr>
              </a:innerShdw>
            </a:effec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152" name="Rectangle 410"/>
            <p:cNvSpPr>
              <a:spLocks noChangeArrowheads="1"/>
            </p:cNvSpPr>
            <p:nvPr/>
          </p:nvSpPr>
          <p:spPr bwMode="auto">
            <a:xfrm rot="5400000" flipV="1">
              <a:off x="7847013" y="10742613"/>
              <a:ext cx="609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AutoShape 411"/>
            <p:cNvSpPr>
              <a:spLocks noChangeArrowheads="1"/>
            </p:cNvSpPr>
            <p:nvPr/>
          </p:nvSpPr>
          <p:spPr bwMode="auto">
            <a:xfrm>
              <a:off x="6400800" y="11201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AutoShape 412"/>
            <p:cNvSpPr>
              <a:spLocks noChangeArrowheads="1"/>
            </p:cNvSpPr>
            <p:nvPr/>
          </p:nvSpPr>
          <p:spPr bwMode="auto">
            <a:xfrm flipH="1">
              <a:off x="6400800" y="108204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AutoShape 413"/>
            <p:cNvSpPr>
              <a:spLocks noChangeArrowheads="1"/>
            </p:cNvSpPr>
            <p:nvPr/>
          </p:nvSpPr>
          <p:spPr bwMode="auto">
            <a:xfrm>
              <a:off x="6400800" y="9753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6" name="AutoShape 414"/>
            <p:cNvSpPr>
              <a:spLocks noChangeArrowheads="1"/>
            </p:cNvSpPr>
            <p:nvPr/>
          </p:nvSpPr>
          <p:spPr bwMode="auto">
            <a:xfrm flipH="1">
              <a:off x="6400800" y="9372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7" name="AutoShape 415"/>
            <p:cNvSpPr>
              <a:spLocks noChangeArrowheads="1"/>
            </p:cNvSpPr>
            <p:nvPr/>
          </p:nvSpPr>
          <p:spPr bwMode="auto">
            <a:xfrm rot="5400000" flipH="1">
              <a:off x="5410200" y="105156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AutoShape 416"/>
            <p:cNvSpPr>
              <a:spLocks noChangeArrowheads="1"/>
            </p:cNvSpPr>
            <p:nvPr/>
          </p:nvSpPr>
          <p:spPr bwMode="auto">
            <a:xfrm rot="5400000" flipH="1">
              <a:off x="5410200" y="98298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AutoShape 417"/>
            <p:cNvSpPr>
              <a:spLocks noChangeArrowheads="1"/>
            </p:cNvSpPr>
            <p:nvPr/>
          </p:nvSpPr>
          <p:spPr bwMode="auto">
            <a:xfrm rot="5400000" flipH="1">
              <a:off x="5486400" y="11811000"/>
              <a:ext cx="304800" cy="304800"/>
            </a:xfrm>
            <a:prstGeom prst="rightArrow">
              <a:avLst>
                <a:gd name="adj1" fmla="val 37500"/>
                <a:gd name="adj2" fmla="val 58333"/>
              </a:avLst>
            </a:prstGeom>
            <a:solidFill>
              <a:srgbClr val="777777"/>
            </a:solidFill>
            <a:ln w="1905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0" name="Freeform 418"/>
            <p:cNvSpPr>
              <a:spLocks/>
            </p:cNvSpPr>
            <p:nvPr/>
          </p:nvSpPr>
          <p:spPr bwMode="auto">
            <a:xfrm>
              <a:off x="6019800" y="8991600"/>
              <a:ext cx="2209800" cy="3505200"/>
            </a:xfrm>
            <a:custGeom>
              <a:avLst/>
              <a:gdLst>
                <a:gd name="T0" fmla="*/ 240 w 1392"/>
                <a:gd name="T1" fmla="*/ 0 h 2208"/>
                <a:gd name="T2" fmla="*/ 1392 w 1392"/>
                <a:gd name="T3" fmla="*/ 0 h 2208"/>
                <a:gd name="T4" fmla="*/ 1392 w 1392"/>
                <a:gd name="T5" fmla="*/ 2160 h 2208"/>
                <a:gd name="T6" fmla="*/ 144 w 1392"/>
                <a:gd name="T7" fmla="*/ 2160 h 2208"/>
                <a:gd name="T8" fmla="*/ 144 w 1392"/>
                <a:gd name="T9" fmla="*/ 2208 h 2208"/>
                <a:gd name="T10" fmla="*/ 0 w 1392"/>
                <a:gd name="T11" fmla="*/ 2112 h 2208"/>
                <a:gd name="T12" fmla="*/ 144 w 1392"/>
                <a:gd name="T13" fmla="*/ 2016 h 2208"/>
                <a:gd name="T14" fmla="*/ 144 w 1392"/>
                <a:gd name="T15" fmla="*/ 2064 h 2208"/>
                <a:gd name="T16" fmla="*/ 1296 w 1392"/>
                <a:gd name="T17" fmla="*/ 2064 h 2208"/>
                <a:gd name="T18" fmla="*/ 1296 w 1392"/>
                <a:gd name="T19" fmla="*/ 1440 h 2208"/>
                <a:gd name="T20" fmla="*/ 1200 w 1392"/>
                <a:gd name="T21" fmla="*/ 1440 h 2208"/>
                <a:gd name="T22" fmla="*/ 1200 w 1392"/>
                <a:gd name="T23" fmla="*/ 1488 h 2208"/>
                <a:gd name="T24" fmla="*/ 1056 w 1392"/>
                <a:gd name="T25" fmla="*/ 1392 h 2208"/>
                <a:gd name="T26" fmla="*/ 1200 w 1392"/>
                <a:gd name="T27" fmla="*/ 1296 h 2208"/>
                <a:gd name="T28" fmla="*/ 1200 w 1392"/>
                <a:gd name="T29" fmla="*/ 1344 h 2208"/>
                <a:gd name="T30" fmla="*/ 1296 w 1392"/>
                <a:gd name="T31" fmla="*/ 1344 h 2208"/>
                <a:gd name="T32" fmla="*/ 1296 w 1392"/>
                <a:gd name="T33" fmla="*/ 480 h 2208"/>
                <a:gd name="T34" fmla="*/ 1248 w 1392"/>
                <a:gd name="T35" fmla="*/ 480 h 2208"/>
                <a:gd name="T36" fmla="*/ 1248 w 1392"/>
                <a:gd name="T37" fmla="*/ 528 h 2208"/>
                <a:gd name="T38" fmla="*/ 1104 w 1392"/>
                <a:gd name="T39" fmla="*/ 432 h 2208"/>
                <a:gd name="T40" fmla="*/ 1248 w 1392"/>
                <a:gd name="T41" fmla="*/ 336 h 2208"/>
                <a:gd name="T42" fmla="*/ 1248 w 1392"/>
                <a:gd name="T43" fmla="*/ 384 h 2208"/>
                <a:gd name="T44" fmla="*/ 1296 w 1392"/>
                <a:gd name="T45" fmla="*/ 384 h 2208"/>
                <a:gd name="T46" fmla="*/ 1296 w 1392"/>
                <a:gd name="T47" fmla="*/ 96 h 2208"/>
                <a:gd name="T48" fmla="*/ 240 w 1392"/>
                <a:gd name="T49" fmla="*/ 96 h 2208"/>
                <a:gd name="T50" fmla="*/ 240 w 1392"/>
                <a:gd name="T51" fmla="*/ 0 h 2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92"/>
                <a:gd name="T79" fmla="*/ 0 h 2208"/>
                <a:gd name="T80" fmla="*/ 1392 w 1392"/>
                <a:gd name="T81" fmla="*/ 2208 h 2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92" h="2208">
                  <a:moveTo>
                    <a:pt x="240" y="0"/>
                  </a:moveTo>
                  <a:lnTo>
                    <a:pt x="1392" y="0"/>
                  </a:lnTo>
                  <a:lnTo>
                    <a:pt x="1392" y="2160"/>
                  </a:lnTo>
                  <a:lnTo>
                    <a:pt x="144" y="2160"/>
                  </a:lnTo>
                  <a:lnTo>
                    <a:pt x="144" y="2208"/>
                  </a:lnTo>
                  <a:lnTo>
                    <a:pt x="0" y="2112"/>
                  </a:lnTo>
                  <a:lnTo>
                    <a:pt x="144" y="2016"/>
                  </a:lnTo>
                  <a:lnTo>
                    <a:pt x="144" y="2064"/>
                  </a:lnTo>
                  <a:lnTo>
                    <a:pt x="1296" y="2064"/>
                  </a:lnTo>
                  <a:lnTo>
                    <a:pt x="1296" y="1440"/>
                  </a:lnTo>
                  <a:lnTo>
                    <a:pt x="1200" y="1440"/>
                  </a:lnTo>
                  <a:lnTo>
                    <a:pt x="1200" y="1488"/>
                  </a:lnTo>
                  <a:lnTo>
                    <a:pt x="1056" y="1392"/>
                  </a:lnTo>
                  <a:lnTo>
                    <a:pt x="1200" y="1296"/>
                  </a:lnTo>
                  <a:lnTo>
                    <a:pt x="1200" y="1344"/>
                  </a:lnTo>
                  <a:lnTo>
                    <a:pt x="1296" y="1344"/>
                  </a:lnTo>
                  <a:lnTo>
                    <a:pt x="1296" y="480"/>
                  </a:lnTo>
                  <a:lnTo>
                    <a:pt x="1248" y="480"/>
                  </a:lnTo>
                  <a:lnTo>
                    <a:pt x="1248" y="528"/>
                  </a:lnTo>
                  <a:lnTo>
                    <a:pt x="1104" y="432"/>
                  </a:lnTo>
                  <a:lnTo>
                    <a:pt x="1248" y="336"/>
                  </a:lnTo>
                  <a:lnTo>
                    <a:pt x="1248" y="384"/>
                  </a:lnTo>
                  <a:lnTo>
                    <a:pt x="1296" y="384"/>
                  </a:lnTo>
                  <a:lnTo>
                    <a:pt x="1296" y="96"/>
                  </a:lnTo>
                  <a:lnTo>
                    <a:pt x="240" y="96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777777"/>
            </a:solidFill>
            <a:ln w="1905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1" name="Rectangle 419"/>
            <p:cNvSpPr>
              <a:spLocks noChangeArrowheads="1"/>
            </p:cNvSpPr>
            <p:nvPr/>
          </p:nvSpPr>
          <p:spPr bwMode="auto">
            <a:xfrm>
              <a:off x="6705600" y="9372600"/>
              <a:ext cx="10668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Data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Helvetica" pitchFamily="34" charset="0"/>
                </a:rPr>
                <a:t>memory</a:t>
              </a:r>
            </a:p>
          </p:txBody>
        </p:sp>
        <p:sp>
          <p:nvSpPr>
            <p:cNvPr id="162" name="Rectangle 420"/>
            <p:cNvSpPr>
              <a:spLocks noChangeArrowheads="1"/>
            </p:cNvSpPr>
            <p:nvPr/>
          </p:nvSpPr>
          <p:spPr bwMode="auto">
            <a:xfrm>
              <a:off x="6705600" y="10836275"/>
              <a:ext cx="990600" cy="6858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Register</a:t>
              </a:r>
            </a:p>
            <a:p>
              <a:pPr defTabSz="916137">
                <a:defRPr/>
              </a:pPr>
              <a:r>
                <a:rPr lang="en-US" sz="1403" kern="0" dirty="0">
                  <a:solidFill>
                    <a:sysClr val="windowText" lastClr="000000"/>
                  </a:solidFill>
                  <a:latin typeface="Helvetica" pitchFamily="34" charset="0"/>
                </a:rPr>
                <a:t>file</a:t>
              </a:r>
            </a:p>
            <a:p>
              <a:pPr defTabSz="916137">
                <a:defRPr/>
              </a:pP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%</a:t>
              </a:r>
              <a:r>
                <a:rPr lang="en-US" sz="802" kern="0" dirty="0" err="1">
                  <a:solidFill>
                    <a:sysClr val="windowText" lastClr="000000"/>
                  </a:solidFill>
                  <a:latin typeface="Courier New" pitchFamily="49" charset="0"/>
                </a:rPr>
                <a:t>rbx</a:t>
              </a:r>
              <a:r>
                <a:rPr lang="en-US" sz="80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 = 0x300</a:t>
              </a:r>
              <a:endParaRPr lang="en-US" sz="1403" kern="0" dirty="0">
                <a:solidFill>
                  <a:sysClr val="windowText" lastClr="000000"/>
                </a:solidFill>
                <a:latin typeface="Helvetica" pitchFamily="34" charset="0"/>
              </a:endParaRPr>
            </a:p>
          </p:txBody>
        </p:sp>
        <p:sp>
          <p:nvSpPr>
            <p:cNvPr id="163" name="Rectangle 421"/>
            <p:cNvSpPr>
              <a:spLocks noChangeArrowheads="1"/>
            </p:cNvSpPr>
            <p:nvPr/>
          </p:nvSpPr>
          <p:spPr bwMode="auto">
            <a:xfrm>
              <a:off x="5257800" y="12115800"/>
              <a:ext cx="7620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25401" dir="2700000" algn="tl" rotWithShape="0">
                <a:srgbClr val="000000">
                  <a:alpha val="39999"/>
                </a:srgbClr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</a:rPr>
                <a:t>PC</a:t>
              </a:r>
            </a:p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pitchFamily="49" charset="0"/>
                </a:rPr>
                <a:t>0x016</a:t>
              </a:r>
              <a:endParaRPr lang="en-US" sz="1052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" name="Rectangle 422"/>
            <p:cNvSpPr>
              <a:spLocks noChangeArrowheads="1"/>
            </p:cNvSpPr>
            <p:nvPr/>
          </p:nvSpPr>
          <p:spPr bwMode="auto">
            <a:xfrm>
              <a:off x="5257800" y="10134600"/>
              <a:ext cx="609600" cy="381000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</a:rPr>
                <a:t>CC</a:t>
              </a:r>
            </a:p>
            <a:p>
              <a:pPr defTabSz="916137">
                <a:defRPr/>
              </a:pPr>
              <a:r>
                <a:rPr lang="en-US" sz="1403" kern="0">
                  <a:solidFill>
                    <a:sysClr val="windowText" lastClr="000000"/>
                  </a:solidFill>
                  <a:latin typeface="Courier New" pitchFamily="49" charset="0"/>
                </a:rPr>
                <a:t>000</a:t>
              </a:r>
              <a:endParaRPr lang="en-US" sz="14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" name="Text Box 423"/>
            <p:cNvSpPr txBox="1">
              <a:spLocks noChangeArrowheads="1"/>
            </p:cNvSpPr>
            <p:nvPr/>
          </p:nvSpPr>
          <p:spPr bwMode="auto">
            <a:xfrm>
              <a:off x="6428725" y="10439400"/>
              <a:ext cx="4299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Read</a:t>
              </a:r>
            </a:p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166" name="Text Box 424"/>
            <p:cNvSpPr txBox="1">
              <a:spLocks noChangeArrowheads="1"/>
            </p:cNvSpPr>
            <p:nvPr/>
          </p:nvSpPr>
          <p:spPr bwMode="auto">
            <a:xfrm>
              <a:off x="7648726" y="10439400"/>
              <a:ext cx="4283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defTabSz="916137" eaLnBrk="1" hangingPunct="1">
                <a:defRPr/>
              </a:pPr>
              <a:r>
                <a:rPr lang="en-US" sz="802" kern="0" dirty="0">
                  <a:solidFill>
                    <a:srgbClr val="000000"/>
                  </a:solidFill>
                </a:rPr>
                <a:t>Write</a:t>
              </a:r>
            </a:p>
            <a:p>
              <a:pPr defTabSz="916137" eaLnBrk="1" hangingPunct="1">
                <a:defRPr/>
              </a:pPr>
              <a:r>
                <a:rPr lang="en-US" sz="802" kern="0">
                  <a:solidFill>
                    <a:srgbClr val="000000"/>
                  </a:solidFill>
                </a:rPr>
                <a:t>ports</a:t>
              </a:r>
            </a:p>
          </p:txBody>
        </p:sp>
        <p:sp>
          <p:nvSpPr>
            <p:cNvPr id="167" name="Rectangle 438"/>
            <p:cNvSpPr>
              <a:spLocks noChangeArrowheads="1"/>
            </p:cNvSpPr>
            <p:nvPr/>
          </p:nvSpPr>
          <p:spPr bwMode="auto">
            <a:xfrm>
              <a:off x="6038098" y="11917363"/>
              <a:ext cx="6079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916137">
                <a:defRPr/>
              </a:pPr>
              <a:r>
                <a:rPr lang="en-US" sz="1052" kern="0" dirty="0">
                  <a:solidFill>
                    <a:sysClr val="windowText" lastClr="000000"/>
                  </a:solidFill>
                  <a:latin typeface="Courier New" charset="0"/>
                </a:rPr>
                <a:t>0x01f</a:t>
              </a:r>
            </a:p>
          </p:txBody>
        </p:sp>
        <p:grpSp>
          <p:nvGrpSpPr>
            <p:cNvPr id="168" name="Group 456"/>
            <p:cNvGrpSpPr>
              <a:grpSpLocks/>
            </p:cNvGrpSpPr>
            <p:nvPr/>
          </p:nvGrpSpPr>
          <p:grpSpPr bwMode="auto">
            <a:xfrm>
              <a:off x="6429375" y="9128125"/>
              <a:ext cx="1644650" cy="215900"/>
              <a:chOff x="4050" y="2976"/>
              <a:chExt cx="1036" cy="136"/>
            </a:xfrm>
          </p:grpSpPr>
          <p:sp>
            <p:nvSpPr>
              <p:cNvPr id="169" name="Text Box 457"/>
              <p:cNvSpPr txBox="1">
                <a:spLocks noChangeArrowheads="1"/>
              </p:cNvSpPr>
              <p:nvPr/>
            </p:nvSpPr>
            <p:spPr bwMode="auto">
              <a:xfrm>
                <a:off x="4050" y="2976"/>
                <a:ext cx="27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Read</a:t>
                </a:r>
              </a:p>
            </p:txBody>
          </p:sp>
          <p:sp>
            <p:nvSpPr>
              <p:cNvPr id="170" name="Text Box 458"/>
              <p:cNvSpPr txBox="1">
                <a:spLocks noChangeArrowheads="1"/>
              </p:cNvSpPr>
              <p:nvPr/>
            </p:nvSpPr>
            <p:spPr bwMode="auto">
              <a:xfrm>
                <a:off x="4819" y="2976"/>
                <a:ext cx="26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857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defTabSz="916137" eaLnBrk="1" hangingPunct="1">
                  <a:defRPr/>
                </a:pPr>
                <a:r>
                  <a:rPr lang="en-US" sz="802" kern="0">
                    <a:solidFill>
                      <a:srgbClr val="000000"/>
                    </a:solidFill>
                  </a:rPr>
                  <a:t>Write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5055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 Summary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Implementation</a:t>
            </a:r>
          </a:p>
          <a:p>
            <a:pPr lvl="1"/>
            <a:r>
              <a:rPr lang="en-US" dirty="0"/>
              <a:t>Express every instruction as series of simple steps</a:t>
            </a:r>
          </a:p>
          <a:p>
            <a:pPr lvl="1"/>
            <a:r>
              <a:rPr lang="en-US" dirty="0"/>
              <a:t>Follow same general flow for each instruction type</a:t>
            </a:r>
          </a:p>
          <a:p>
            <a:pPr lvl="1"/>
            <a:r>
              <a:rPr lang="en-US" dirty="0"/>
              <a:t>Assemble registers, memories, predesigned combinational blocks</a:t>
            </a:r>
          </a:p>
          <a:p>
            <a:pPr lvl="1"/>
            <a:r>
              <a:rPr lang="en-US" dirty="0"/>
              <a:t>Connect with control logic</a:t>
            </a:r>
          </a:p>
          <a:p>
            <a:r>
              <a:rPr lang="en-US" dirty="0"/>
              <a:t>Limitations</a:t>
            </a:r>
          </a:p>
          <a:p>
            <a:pPr lvl="1"/>
            <a:r>
              <a:rPr lang="en-US" dirty="0"/>
              <a:t>Too slow to be practical</a:t>
            </a:r>
          </a:p>
          <a:p>
            <a:pPr lvl="1"/>
            <a:r>
              <a:rPr lang="en-US" dirty="0"/>
              <a:t>In one cycle, must propagate through instruction memory, register file, ALU, and data memory</a:t>
            </a:r>
          </a:p>
          <a:p>
            <a:pPr lvl="1"/>
            <a:r>
              <a:rPr lang="en-US" dirty="0"/>
              <a:t>Would need to run clock very slowly</a:t>
            </a:r>
          </a:p>
          <a:p>
            <a:pPr lvl="1"/>
            <a:r>
              <a:rPr lang="en-US" dirty="0"/>
              <a:t>Hardware units only active for fraction of clock cycle</a:t>
            </a:r>
          </a:p>
        </p:txBody>
      </p:sp>
    </p:spTree>
    <p:extLst>
      <p:ext uri="{BB962C8B-B14F-4D97-AF65-F5344CB8AC3E}">
        <p14:creationId xmlns:p14="http://schemas.microsoft.com/office/powerpoint/2010/main" val="125924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Fetch Logic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0277" y="1667456"/>
            <a:ext cx="5610336" cy="3946568"/>
          </a:xfrm>
        </p:spPr>
        <p:txBody>
          <a:bodyPr>
            <a:noAutofit/>
          </a:bodyPr>
          <a:lstStyle/>
          <a:p>
            <a:r>
              <a:rPr lang="en-US" sz="2400" dirty="0"/>
              <a:t>Control Logic</a:t>
            </a:r>
          </a:p>
          <a:p>
            <a:pPr lvl="1"/>
            <a:r>
              <a:rPr lang="en-US" dirty="0"/>
              <a:t>Instr. Valid: Is this instruction valid?</a:t>
            </a:r>
          </a:p>
          <a:p>
            <a:pPr lvl="1"/>
            <a:r>
              <a:rPr lang="en-US" dirty="0" err="1"/>
              <a:t>icode</a:t>
            </a:r>
            <a:r>
              <a:rPr lang="en-US" dirty="0"/>
              <a:t>, </a:t>
            </a:r>
            <a:r>
              <a:rPr lang="en-US" dirty="0" err="1"/>
              <a:t>ifun</a:t>
            </a:r>
            <a:r>
              <a:rPr lang="en-US" dirty="0"/>
              <a:t>: Generate no-op if invalid address</a:t>
            </a:r>
          </a:p>
          <a:p>
            <a:pPr lvl="1"/>
            <a:r>
              <a:rPr lang="en-US" dirty="0"/>
              <a:t>Need </a:t>
            </a:r>
            <a:r>
              <a:rPr lang="en-US" dirty="0" err="1"/>
              <a:t>regids</a:t>
            </a:r>
            <a:r>
              <a:rPr lang="en-US" dirty="0"/>
              <a:t>: Does this instruction have a register byte?</a:t>
            </a:r>
          </a:p>
          <a:p>
            <a:pPr lvl="1"/>
            <a:r>
              <a:rPr lang="en-US" dirty="0"/>
              <a:t>Need </a:t>
            </a:r>
            <a:r>
              <a:rPr lang="en-US" dirty="0" err="1"/>
              <a:t>valC</a:t>
            </a:r>
            <a:r>
              <a:rPr lang="en-US" dirty="0"/>
              <a:t>: Does this instruction have a constant word?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815004" y="1070447"/>
            <a:ext cx="6146336" cy="5422428"/>
            <a:chOff x="457200" y="11658600"/>
            <a:chExt cx="5334000" cy="4495800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676400" y="14554200"/>
              <a:ext cx="2057400" cy="6096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603" kern="0">
                  <a:solidFill>
                    <a:sysClr val="windowText" lastClr="000000"/>
                  </a:solidFill>
                </a:rPr>
                <a:t>Instruction</a:t>
              </a:r>
            </a:p>
            <a:p>
              <a:pPr defTabSz="916137">
                <a:defRPr/>
              </a:pPr>
              <a:r>
                <a:rPr lang="en-US" sz="1603" kern="0">
                  <a:solidFill>
                    <a:sysClr val="windowText" lastClr="000000"/>
                  </a:solidFill>
                </a:rPr>
                <a:t>memory</a:t>
              </a:r>
            </a:p>
          </p:txBody>
        </p:sp>
        <p:sp>
          <p:nvSpPr>
            <p:cNvPr id="7" name="Rectangle 17"/>
            <p:cNvSpPr>
              <a:spLocks noChangeArrowheads="1"/>
            </p:cNvSpPr>
            <p:nvPr/>
          </p:nvSpPr>
          <p:spPr bwMode="auto">
            <a:xfrm>
              <a:off x="4876800" y="12420600"/>
              <a:ext cx="914400" cy="9144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603" kern="0">
                  <a:solidFill>
                    <a:sysClr val="windowText" lastClr="000000"/>
                  </a:solidFill>
                </a:rPr>
                <a:t>PC</a:t>
              </a:r>
            </a:p>
            <a:p>
              <a:pPr defTabSz="916137">
                <a:defRPr/>
              </a:pPr>
              <a:r>
                <a:rPr lang="en-US" sz="1603" kern="0">
                  <a:solidFill>
                    <a:sysClr val="windowText" lastClr="000000"/>
                  </a:solidFill>
                </a:rPr>
                <a:t>increment</a:t>
              </a:r>
            </a:p>
          </p:txBody>
        </p:sp>
        <p:sp>
          <p:nvSpPr>
            <p:cNvPr id="8" name="Line 19"/>
            <p:cNvSpPr>
              <a:spLocks noChangeShapeType="1"/>
            </p:cNvSpPr>
            <p:nvPr/>
          </p:nvSpPr>
          <p:spPr bwMode="auto">
            <a:xfrm flipV="1">
              <a:off x="5410200" y="12039600"/>
              <a:ext cx="0" cy="381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val 31"/>
            <p:cNvSpPr>
              <a:spLocks noChangeArrowheads="1"/>
            </p:cNvSpPr>
            <p:nvPr/>
          </p:nvSpPr>
          <p:spPr bwMode="auto">
            <a:xfrm>
              <a:off x="2971800" y="116586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rB</a:t>
              </a:r>
            </a:p>
          </p:txBody>
        </p:sp>
        <p:sp>
          <p:nvSpPr>
            <p:cNvPr id="10" name="Oval 6"/>
            <p:cNvSpPr>
              <a:spLocks noChangeArrowheads="1"/>
            </p:cNvSpPr>
            <p:nvPr/>
          </p:nvSpPr>
          <p:spPr bwMode="auto">
            <a:xfrm>
              <a:off x="1600200" y="116586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icode</a:t>
              </a: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2057400" y="116586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ifun</a:t>
              </a:r>
            </a:p>
          </p:txBody>
        </p:sp>
        <p:sp>
          <p:nvSpPr>
            <p:cNvPr id="12" name="Oval 30"/>
            <p:cNvSpPr>
              <a:spLocks noChangeArrowheads="1"/>
            </p:cNvSpPr>
            <p:nvPr/>
          </p:nvSpPr>
          <p:spPr bwMode="auto">
            <a:xfrm>
              <a:off x="2514600" y="116586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rA</a:t>
              </a:r>
            </a:p>
          </p:txBody>
        </p:sp>
        <p:sp>
          <p:nvSpPr>
            <p:cNvPr id="13" name="Line 221"/>
            <p:cNvSpPr>
              <a:spLocks noChangeShapeType="1"/>
            </p:cNvSpPr>
            <p:nvPr/>
          </p:nvSpPr>
          <p:spPr bwMode="auto">
            <a:xfrm flipV="1">
              <a:off x="2743200" y="15163800"/>
              <a:ext cx="0" cy="6096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222"/>
            <p:cNvSpPr>
              <a:spLocks/>
            </p:cNvSpPr>
            <p:nvPr/>
          </p:nvSpPr>
          <p:spPr bwMode="auto">
            <a:xfrm>
              <a:off x="2743200" y="13335000"/>
              <a:ext cx="2667000" cy="2133600"/>
            </a:xfrm>
            <a:custGeom>
              <a:avLst/>
              <a:gdLst>
                <a:gd name="T0" fmla="*/ 0 w 1200"/>
                <a:gd name="T1" fmla="*/ 2133600 h 96"/>
                <a:gd name="T2" fmla="*/ 2667000 w 1200"/>
                <a:gd name="T3" fmla="*/ 2133600 h 96"/>
                <a:gd name="T4" fmla="*/ 2667000 w 1200"/>
                <a:gd name="T5" fmla="*/ 0 h 96"/>
                <a:gd name="T6" fmla="*/ 0 60000 65536"/>
                <a:gd name="T7" fmla="*/ 0 60000 65536"/>
                <a:gd name="T8" fmla="*/ 0 60000 65536"/>
                <a:gd name="T9" fmla="*/ 0 w 1200"/>
                <a:gd name="T10" fmla="*/ 0 h 96"/>
                <a:gd name="T11" fmla="*/ 1200 w 1200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96">
                  <a:moveTo>
                    <a:pt x="0" y="96"/>
                  </a:moveTo>
                  <a:lnTo>
                    <a:pt x="1200" y="96"/>
                  </a:lnTo>
                  <a:lnTo>
                    <a:pt x="120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5" name="Group 223"/>
            <p:cNvGrpSpPr>
              <a:grpSpLocks/>
            </p:cNvGrpSpPr>
            <p:nvPr/>
          </p:nvGrpSpPr>
          <p:grpSpPr bwMode="auto">
            <a:xfrm>
              <a:off x="1752600" y="13106400"/>
              <a:ext cx="152400" cy="152400"/>
              <a:chOff x="240" y="4176"/>
              <a:chExt cx="192" cy="192"/>
            </a:xfrm>
          </p:grpSpPr>
          <p:sp>
            <p:nvSpPr>
              <p:cNvPr id="61" name="Oval 224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2" name="Rectangle 225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6" name="Rectangle 231"/>
            <p:cNvSpPr>
              <a:spLocks noChangeArrowheads="1"/>
            </p:cNvSpPr>
            <p:nvPr/>
          </p:nvSpPr>
          <p:spPr bwMode="auto">
            <a:xfrm>
              <a:off x="2362200" y="15773400"/>
              <a:ext cx="762000" cy="381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PC</a:t>
              </a:r>
            </a:p>
          </p:txBody>
        </p:sp>
        <p:sp>
          <p:nvSpPr>
            <p:cNvPr id="17" name="Oval 232"/>
            <p:cNvSpPr>
              <a:spLocks noChangeArrowheads="1"/>
            </p:cNvSpPr>
            <p:nvPr/>
          </p:nvSpPr>
          <p:spPr bwMode="auto">
            <a:xfrm>
              <a:off x="3429000" y="116586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valC</a:t>
              </a:r>
            </a:p>
          </p:txBody>
        </p:sp>
        <p:sp>
          <p:nvSpPr>
            <p:cNvPr id="18" name="Oval 233"/>
            <p:cNvSpPr>
              <a:spLocks noChangeArrowheads="1"/>
            </p:cNvSpPr>
            <p:nvPr/>
          </p:nvSpPr>
          <p:spPr bwMode="auto">
            <a:xfrm>
              <a:off x="5181600" y="116586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valP</a:t>
              </a:r>
            </a:p>
          </p:txBody>
        </p:sp>
        <p:sp>
          <p:nvSpPr>
            <p:cNvPr id="19" name="Line 293"/>
            <p:cNvSpPr>
              <a:spLocks noChangeShapeType="1"/>
            </p:cNvSpPr>
            <p:nvPr/>
          </p:nvSpPr>
          <p:spPr bwMode="auto">
            <a:xfrm flipH="1" flipV="1">
              <a:off x="3657600" y="12039600"/>
              <a:ext cx="0" cy="1828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Line 298"/>
            <p:cNvSpPr>
              <a:spLocks noChangeShapeType="1"/>
            </p:cNvSpPr>
            <p:nvPr/>
          </p:nvSpPr>
          <p:spPr bwMode="auto">
            <a:xfrm flipH="1" flipV="1">
              <a:off x="1828800" y="12039600"/>
              <a:ext cx="0" cy="1828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AutoShape 300"/>
            <p:cNvSpPr>
              <a:spLocks noChangeArrowheads="1"/>
            </p:cNvSpPr>
            <p:nvPr/>
          </p:nvSpPr>
          <p:spPr bwMode="auto">
            <a:xfrm>
              <a:off x="3886200" y="12877800"/>
              <a:ext cx="685800" cy="5334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Need</a:t>
              </a:r>
            </a:p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regids</a:t>
              </a:r>
            </a:p>
          </p:txBody>
        </p:sp>
        <p:sp>
          <p:nvSpPr>
            <p:cNvPr id="22" name="AutoShape 301"/>
            <p:cNvSpPr>
              <a:spLocks noChangeArrowheads="1"/>
            </p:cNvSpPr>
            <p:nvPr/>
          </p:nvSpPr>
          <p:spPr bwMode="auto">
            <a:xfrm>
              <a:off x="3886200" y="12268200"/>
              <a:ext cx="685800" cy="5334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Need</a:t>
              </a:r>
            </a:p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valC</a:t>
              </a:r>
            </a:p>
          </p:txBody>
        </p:sp>
        <p:sp>
          <p:nvSpPr>
            <p:cNvPr id="23" name="Line 302"/>
            <p:cNvSpPr>
              <a:spLocks noChangeShapeType="1"/>
            </p:cNvSpPr>
            <p:nvPr/>
          </p:nvSpPr>
          <p:spPr bwMode="auto">
            <a:xfrm rot="5400000" flipV="1">
              <a:off x="2857500" y="12153900"/>
              <a:ext cx="0" cy="2057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4" name="Group 303"/>
            <p:cNvGrpSpPr>
              <a:grpSpLocks/>
            </p:cNvGrpSpPr>
            <p:nvPr/>
          </p:nvGrpSpPr>
          <p:grpSpPr bwMode="auto">
            <a:xfrm>
              <a:off x="1752600" y="12496800"/>
              <a:ext cx="152400" cy="152400"/>
              <a:chOff x="240" y="4176"/>
              <a:chExt cx="192" cy="192"/>
            </a:xfrm>
          </p:grpSpPr>
          <p:sp>
            <p:nvSpPr>
              <p:cNvPr id="59" name="Oval 304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" name="Rectangle 305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5" name="Line 306"/>
            <p:cNvSpPr>
              <a:spLocks noChangeShapeType="1"/>
            </p:cNvSpPr>
            <p:nvPr/>
          </p:nvSpPr>
          <p:spPr bwMode="auto">
            <a:xfrm rot="5400000" flipV="1">
              <a:off x="2857500" y="11544300"/>
              <a:ext cx="0" cy="2057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Line 307"/>
            <p:cNvSpPr>
              <a:spLocks noChangeShapeType="1"/>
            </p:cNvSpPr>
            <p:nvPr/>
          </p:nvSpPr>
          <p:spPr bwMode="auto">
            <a:xfrm rot="5400000" flipV="1">
              <a:off x="4724400" y="12420600"/>
              <a:ext cx="0" cy="304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308"/>
            <p:cNvSpPr>
              <a:spLocks noChangeShapeType="1"/>
            </p:cNvSpPr>
            <p:nvPr/>
          </p:nvSpPr>
          <p:spPr bwMode="auto">
            <a:xfrm rot="5400000" flipV="1">
              <a:off x="4724400" y="13030200"/>
              <a:ext cx="0" cy="304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8" name="Group 310"/>
            <p:cNvGrpSpPr>
              <a:grpSpLocks/>
            </p:cNvGrpSpPr>
            <p:nvPr/>
          </p:nvGrpSpPr>
          <p:grpSpPr bwMode="auto">
            <a:xfrm>
              <a:off x="2667000" y="15392400"/>
              <a:ext cx="152400" cy="152400"/>
              <a:chOff x="240" y="4176"/>
              <a:chExt cx="192" cy="192"/>
            </a:xfrm>
          </p:grpSpPr>
          <p:sp>
            <p:nvSpPr>
              <p:cNvPr id="57" name="Oval 311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" name="Rectangle 312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9" name="AutoShape 313"/>
            <p:cNvSpPr>
              <a:spLocks noChangeArrowheads="1"/>
            </p:cNvSpPr>
            <p:nvPr/>
          </p:nvSpPr>
          <p:spPr bwMode="auto">
            <a:xfrm>
              <a:off x="762000" y="12573000"/>
              <a:ext cx="685800" cy="5334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Instr</a:t>
              </a:r>
            </a:p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valid</a:t>
              </a:r>
            </a:p>
          </p:txBody>
        </p:sp>
        <p:sp>
          <p:nvSpPr>
            <p:cNvPr id="30" name="Line 314"/>
            <p:cNvSpPr>
              <a:spLocks noChangeShapeType="1"/>
            </p:cNvSpPr>
            <p:nvPr/>
          </p:nvSpPr>
          <p:spPr bwMode="auto">
            <a:xfrm rot="16200000" flipH="1" flipV="1">
              <a:off x="1638300" y="12687300"/>
              <a:ext cx="0" cy="3810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1" name="Group 316"/>
            <p:cNvGrpSpPr>
              <a:grpSpLocks/>
            </p:cNvGrpSpPr>
            <p:nvPr/>
          </p:nvGrpSpPr>
          <p:grpSpPr bwMode="auto">
            <a:xfrm>
              <a:off x="1752600" y="12801600"/>
              <a:ext cx="152400" cy="152400"/>
              <a:chOff x="240" y="4176"/>
              <a:chExt cx="192" cy="192"/>
            </a:xfrm>
          </p:grpSpPr>
          <p:sp>
            <p:nvSpPr>
              <p:cNvPr id="55" name="Oval 317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" name="Rectangle 318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" name="Line 319"/>
            <p:cNvSpPr>
              <a:spLocks noChangeShapeType="1"/>
            </p:cNvSpPr>
            <p:nvPr/>
          </p:nvSpPr>
          <p:spPr bwMode="auto">
            <a:xfrm rot="16200000" flipH="1" flipV="1">
              <a:off x="609600" y="12725400"/>
              <a:ext cx="0" cy="304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Rectangle 320"/>
            <p:cNvSpPr>
              <a:spLocks noChangeArrowheads="1"/>
            </p:cNvSpPr>
            <p:nvPr/>
          </p:nvSpPr>
          <p:spPr bwMode="auto">
            <a:xfrm>
              <a:off x="2667000" y="13868400"/>
              <a:ext cx="1066800" cy="3810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603" kern="0">
                  <a:solidFill>
                    <a:sysClr val="windowText" lastClr="000000"/>
                  </a:solidFill>
                </a:rPr>
                <a:t>Align</a:t>
              </a:r>
            </a:p>
          </p:txBody>
        </p:sp>
        <p:sp>
          <p:nvSpPr>
            <p:cNvPr id="34" name="Freeform 321"/>
            <p:cNvSpPr>
              <a:spLocks/>
            </p:cNvSpPr>
            <p:nvPr/>
          </p:nvSpPr>
          <p:spPr bwMode="auto">
            <a:xfrm>
              <a:off x="3733800" y="13182600"/>
              <a:ext cx="990600" cy="914400"/>
            </a:xfrm>
            <a:custGeom>
              <a:avLst/>
              <a:gdLst>
                <a:gd name="T0" fmla="*/ 990600 w 720"/>
                <a:gd name="T1" fmla="*/ 0 h 240"/>
                <a:gd name="T2" fmla="*/ 990600 w 720"/>
                <a:gd name="T3" fmla="*/ 914400 h 240"/>
                <a:gd name="T4" fmla="*/ 0 w 720"/>
                <a:gd name="T5" fmla="*/ 914400 h 240"/>
                <a:gd name="T6" fmla="*/ 0 60000 65536"/>
                <a:gd name="T7" fmla="*/ 0 60000 65536"/>
                <a:gd name="T8" fmla="*/ 0 60000 65536"/>
                <a:gd name="T9" fmla="*/ 0 w 720"/>
                <a:gd name="T10" fmla="*/ 0 h 240"/>
                <a:gd name="T11" fmla="*/ 720 w 720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240">
                  <a:moveTo>
                    <a:pt x="720" y="0"/>
                  </a:moveTo>
                  <a:lnTo>
                    <a:pt x="720" y="240"/>
                  </a:lnTo>
                  <a:lnTo>
                    <a:pt x="0" y="24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ysDot"/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" name="Group 322"/>
            <p:cNvGrpSpPr>
              <a:grpSpLocks/>
            </p:cNvGrpSpPr>
            <p:nvPr/>
          </p:nvGrpSpPr>
          <p:grpSpPr bwMode="auto">
            <a:xfrm>
              <a:off x="4648200" y="13106400"/>
              <a:ext cx="152400" cy="152400"/>
              <a:chOff x="240" y="4176"/>
              <a:chExt cx="192" cy="192"/>
            </a:xfrm>
          </p:grpSpPr>
          <p:sp>
            <p:nvSpPr>
              <p:cNvPr id="53" name="Oval 323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" name="Rectangle 324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6" name="Line 326"/>
            <p:cNvSpPr>
              <a:spLocks noChangeShapeType="1"/>
            </p:cNvSpPr>
            <p:nvPr/>
          </p:nvSpPr>
          <p:spPr bwMode="auto">
            <a:xfrm flipV="1">
              <a:off x="3200400" y="142494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Rectangle 327"/>
            <p:cNvSpPr>
              <a:spLocks noChangeArrowheads="1"/>
            </p:cNvSpPr>
            <p:nvPr/>
          </p:nvSpPr>
          <p:spPr bwMode="auto">
            <a:xfrm>
              <a:off x="1752600" y="13868400"/>
              <a:ext cx="609600" cy="3810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603" kern="0">
                  <a:solidFill>
                    <a:sysClr val="windowText" lastClr="000000"/>
                  </a:solidFill>
                </a:rPr>
                <a:t>Split</a:t>
              </a:r>
            </a:p>
          </p:txBody>
        </p:sp>
        <p:sp>
          <p:nvSpPr>
            <p:cNvPr id="38" name="Line 328"/>
            <p:cNvSpPr>
              <a:spLocks noChangeShapeType="1"/>
            </p:cNvSpPr>
            <p:nvPr/>
          </p:nvSpPr>
          <p:spPr bwMode="auto">
            <a:xfrm flipV="1">
              <a:off x="2057400" y="14249400"/>
              <a:ext cx="0" cy="304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Rectangle 329"/>
            <p:cNvSpPr>
              <a:spLocks noChangeArrowheads="1"/>
            </p:cNvSpPr>
            <p:nvPr/>
          </p:nvSpPr>
          <p:spPr bwMode="auto">
            <a:xfrm>
              <a:off x="3200400" y="14279563"/>
              <a:ext cx="620683" cy="231154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defTabSz="916137">
                <a:defRPr/>
              </a:pPr>
              <a:r>
                <a:rPr lang="en-US" sz="902" kern="0" dirty="0">
                  <a:solidFill>
                    <a:sysClr val="windowText" lastClr="000000"/>
                  </a:solidFill>
                </a:rPr>
                <a:t>Bytes 1-9</a:t>
              </a:r>
            </a:p>
          </p:txBody>
        </p:sp>
        <p:sp>
          <p:nvSpPr>
            <p:cNvPr id="40" name="Rectangle 330"/>
            <p:cNvSpPr>
              <a:spLocks noChangeArrowheads="1"/>
            </p:cNvSpPr>
            <p:nvPr/>
          </p:nvSpPr>
          <p:spPr bwMode="auto">
            <a:xfrm>
              <a:off x="2070100" y="14279563"/>
              <a:ext cx="481222" cy="231154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defTabSz="916137">
                <a:defRPr/>
              </a:pPr>
              <a:r>
                <a:rPr lang="en-US" sz="902" kern="0">
                  <a:solidFill>
                    <a:sysClr val="windowText" lastClr="000000"/>
                  </a:solidFill>
                </a:rPr>
                <a:t>Byte 0</a:t>
              </a:r>
            </a:p>
          </p:txBody>
        </p:sp>
        <p:cxnSp>
          <p:nvCxnSpPr>
            <p:cNvPr id="41" name="Straight Arrow Connector 53"/>
            <p:cNvCxnSpPr>
              <a:cxnSpLocks noChangeShapeType="1"/>
              <a:stCxn id="6" idx="1"/>
            </p:cNvCxnSpPr>
            <p:nvPr/>
          </p:nvCxnSpPr>
          <p:spPr bwMode="auto">
            <a:xfrm rot="10800000">
              <a:off x="838200" y="14859000"/>
              <a:ext cx="838200" cy="1588"/>
            </a:xfrm>
            <a:prstGeom prst="straightConnector1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none" w="sm" len="sm"/>
              <a:tailEnd type="triangle" w="med" len="med"/>
            </a:ln>
          </p:spPr>
        </p:cxn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685800" y="14859000"/>
              <a:ext cx="9144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902" kern="0">
                  <a:solidFill>
                    <a:sysClr val="windowText" lastClr="000000"/>
                  </a:solidFill>
                </a:rPr>
                <a:t>imem_error</a:t>
              </a:r>
            </a:p>
          </p:txBody>
        </p:sp>
        <p:sp>
          <p:nvSpPr>
            <p:cNvPr id="43" name="AutoShape 301"/>
            <p:cNvSpPr>
              <a:spLocks noChangeArrowheads="1"/>
            </p:cNvSpPr>
            <p:nvPr/>
          </p:nvSpPr>
          <p:spPr bwMode="auto">
            <a:xfrm>
              <a:off x="1600200" y="13411200"/>
              <a:ext cx="457200" cy="3048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icode</a:t>
              </a:r>
            </a:p>
          </p:txBody>
        </p:sp>
        <p:cxnSp>
          <p:nvCxnSpPr>
            <p:cNvPr id="44" name="Straight Arrow Connector 53"/>
            <p:cNvCxnSpPr>
              <a:cxnSpLocks noChangeShapeType="1"/>
            </p:cNvCxnSpPr>
            <p:nvPr/>
          </p:nvCxnSpPr>
          <p:spPr bwMode="auto">
            <a:xfrm rot="5400000" flipH="1" flipV="1">
              <a:off x="723107" y="14212094"/>
              <a:ext cx="1296987" cy="3175"/>
            </a:xfrm>
            <a:prstGeom prst="straightConnector1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none" w="sm" len="sm"/>
              <a:tailEnd/>
            </a:ln>
          </p:spPr>
        </p:cxnSp>
        <p:cxnSp>
          <p:nvCxnSpPr>
            <p:cNvPr id="45" name="Straight Arrow Connector 56"/>
            <p:cNvCxnSpPr>
              <a:cxnSpLocks noChangeShapeType="1"/>
              <a:endCxn id="43" idx="1"/>
            </p:cNvCxnSpPr>
            <p:nvPr/>
          </p:nvCxnSpPr>
          <p:spPr bwMode="auto">
            <a:xfrm>
              <a:off x="1371600" y="13563600"/>
              <a:ext cx="228600" cy="1588"/>
            </a:xfrm>
            <a:prstGeom prst="straightConnector1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none" w="sm" len="sm"/>
              <a:tailEnd type="triangle" w="med" len="med"/>
            </a:ln>
          </p:spPr>
        </p:cxnSp>
        <p:grpSp>
          <p:nvGrpSpPr>
            <p:cNvPr id="46" name="Group 316"/>
            <p:cNvGrpSpPr>
              <a:grpSpLocks/>
            </p:cNvGrpSpPr>
            <p:nvPr/>
          </p:nvGrpSpPr>
          <p:grpSpPr bwMode="auto">
            <a:xfrm>
              <a:off x="1295400" y="14782800"/>
              <a:ext cx="152400" cy="152400"/>
              <a:chOff x="240" y="4176"/>
              <a:chExt cx="192" cy="192"/>
            </a:xfrm>
          </p:grpSpPr>
          <p:sp>
            <p:nvSpPr>
              <p:cNvPr id="51" name="Oval 317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" name="Rectangle 318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6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7" name="Line 298"/>
            <p:cNvSpPr>
              <a:spLocks noChangeShapeType="1"/>
            </p:cNvSpPr>
            <p:nvPr/>
          </p:nvSpPr>
          <p:spPr bwMode="auto">
            <a:xfrm flipH="1" flipV="1">
              <a:off x="2286000" y="12039600"/>
              <a:ext cx="0" cy="1828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Line 298"/>
            <p:cNvSpPr>
              <a:spLocks noChangeShapeType="1"/>
            </p:cNvSpPr>
            <p:nvPr/>
          </p:nvSpPr>
          <p:spPr bwMode="auto">
            <a:xfrm flipH="1" flipV="1">
              <a:off x="2743200" y="12039600"/>
              <a:ext cx="0" cy="1828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Line 298"/>
            <p:cNvSpPr>
              <a:spLocks noChangeShapeType="1"/>
            </p:cNvSpPr>
            <p:nvPr/>
          </p:nvSpPr>
          <p:spPr bwMode="auto">
            <a:xfrm flipH="1" flipV="1">
              <a:off x="3200400" y="12039600"/>
              <a:ext cx="0" cy="1828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6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AutoShape 301"/>
            <p:cNvSpPr>
              <a:spLocks noChangeArrowheads="1"/>
            </p:cNvSpPr>
            <p:nvPr/>
          </p:nvSpPr>
          <p:spPr bwMode="auto">
            <a:xfrm>
              <a:off x="2057400" y="13411200"/>
              <a:ext cx="457200" cy="3048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102" kern="0">
                  <a:solidFill>
                    <a:sysClr val="windowText" lastClr="000000"/>
                  </a:solidFill>
                </a:rPr>
                <a:t>ifun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407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29329" y="104682"/>
            <a:ext cx="10515600" cy="1325563"/>
          </a:xfrm>
        </p:spPr>
        <p:txBody>
          <a:bodyPr/>
          <a:lstStyle/>
          <a:p>
            <a:r>
              <a:rPr lang="en-US" dirty="0"/>
              <a:t>Decode Logic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245" y="1215100"/>
            <a:ext cx="5108643" cy="2595607"/>
          </a:xfrm>
        </p:spPr>
        <p:txBody>
          <a:bodyPr/>
          <a:lstStyle/>
          <a:p>
            <a:r>
              <a:rPr lang="en-US" dirty="0"/>
              <a:t>Register File</a:t>
            </a:r>
          </a:p>
          <a:p>
            <a:pPr lvl="1"/>
            <a:r>
              <a:rPr lang="en-US" dirty="0"/>
              <a:t>Read ports A, B</a:t>
            </a:r>
          </a:p>
          <a:p>
            <a:pPr lvl="1"/>
            <a:r>
              <a:rPr lang="en-US" dirty="0"/>
              <a:t>Write ports E, M</a:t>
            </a:r>
          </a:p>
          <a:p>
            <a:pPr lvl="1"/>
            <a:r>
              <a:rPr lang="en-US" dirty="0"/>
              <a:t>Addresses are register IDs or 15 (0xF) (no access)</a:t>
            </a:r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>
            <a:off x="673379" y="3279498"/>
            <a:ext cx="4885051" cy="182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511" tIns="44461" rIns="90511" bIns="44461"/>
          <a:lstStyle/>
          <a:p>
            <a:pPr marL="386496" indent="-386496" defTabSz="914547">
              <a:lnSpc>
                <a:spcPct val="95000"/>
              </a:lnSpc>
              <a:spcBef>
                <a:spcPct val="50000"/>
              </a:spcBef>
              <a:buClr>
                <a:schemeClr val="hlink"/>
              </a:buClr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Logic</a:t>
            </a:r>
          </a:p>
          <a:p>
            <a:pPr marL="744362" lvl="1" indent="-244940" defTabSz="914547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/>
              <a:t>srcA</a:t>
            </a:r>
            <a:r>
              <a:rPr lang="en-US" sz="2400" dirty="0"/>
              <a:t>, </a:t>
            </a:r>
            <a:r>
              <a:rPr lang="en-US" sz="2400" dirty="0" err="1"/>
              <a:t>srcB</a:t>
            </a:r>
            <a:r>
              <a:rPr lang="en-US" sz="2400" dirty="0"/>
              <a:t>: read port addresses</a:t>
            </a:r>
          </a:p>
          <a:p>
            <a:pPr marL="744362" lvl="1" indent="-244940" defTabSz="914547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/>
              <a:t>dstE</a:t>
            </a:r>
            <a:r>
              <a:rPr lang="en-US" sz="2400" dirty="0"/>
              <a:t>, </a:t>
            </a:r>
            <a:r>
              <a:rPr lang="en-US" sz="2400" dirty="0" err="1"/>
              <a:t>dstM</a:t>
            </a:r>
            <a:r>
              <a:rPr lang="en-US" sz="2400" dirty="0"/>
              <a:t>: write port addresses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6169675" y="1215100"/>
            <a:ext cx="6022325" cy="4744993"/>
            <a:chOff x="4794250" y="1517650"/>
            <a:chExt cx="3962400" cy="3429000"/>
          </a:xfrm>
        </p:grpSpPr>
        <p:sp>
          <p:nvSpPr>
            <p:cNvPr id="6" name="Oval 31"/>
            <p:cNvSpPr>
              <a:spLocks noChangeArrowheads="1"/>
            </p:cNvSpPr>
            <p:nvPr/>
          </p:nvSpPr>
          <p:spPr bwMode="auto">
            <a:xfrm>
              <a:off x="6927850" y="4565650"/>
              <a:ext cx="457200" cy="38100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rB</a:t>
              </a:r>
            </a:p>
          </p:txBody>
        </p:sp>
        <p:sp>
          <p:nvSpPr>
            <p:cNvPr id="7" name="Line 39"/>
            <p:cNvSpPr>
              <a:spLocks noChangeShapeType="1"/>
            </p:cNvSpPr>
            <p:nvPr/>
          </p:nvSpPr>
          <p:spPr bwMode="auto">
            <a:xfrm flipV="1">
              <a:off x="5784850" y="3113088"/>
              <a:ext cx="0" cy="5302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8" name="AutoShape 44"/>
            <p:cNvSpPr>
              <a:spLocks noChangeArrowheads="1"/>
            </p:cNvSpPr>
            <p:nvPr/>
          </p:nvSpPr>
          <p:spPr bwMode="auto">
            <a:xfrm>
              <a:off x="5556250" y="3651250"/>
              <a:ext cx="457200" cy="3048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dstE</a:t>
              </a:r>
            </a:p>
          </p:txBody>
        </p:sp>
        <p:sp>
          <p:nvSpPr>
            <p:cNvPr id="9" name="AutoShape 45"/>
            <p:cNvSpPr>
              <a:spLocks noChangeArrowheads="1"/>
            </p:cNvSpPr>
            <p:nvPr/>
          </p:nvSpPr>
          <p:spPr bwMode="auto">
            <a:xfrm>
              <a:off x="6013450" y="3651250"/>
              <a:ext cx="457200" cy="3048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dstM</a:t>
              </a:r>
            </a:p>
          </p:txBody>
        </p:sp>
        <p:sp>
          <p:nvSpPr>
            <p:cNvPr id="10" name="Line 47"/>
            <p:cNvSpPr>
              <a:spLocks noChangeShapeType="1"/>
            </p:cNvSpPr>
            <p:nvPr/>
          </p:nvSpPr>
          <p:spPr bwMode="auto">
            <a:xfrm flipV="1">
              <a:off x="7080250" y="1898650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11" name="AutoShape 42"/>
            <p:cNvSpPr>
              <a:spLocks noChangeArrowheads="1"/>
            </p:cNvSpPr>
            <p:nvPr/>
          </p:nvSpPr>
          <p:spPr bwMode="auto">
            <a:xfrm>
              <a:off x="6470650" y="3651250"/>
              <a:ext cx="457200" cy="3048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srcA</a:t>
              </a:r>
            </a:p>
          </p:txBody>
        </p:sp>
        <p:sp>
          <p:nvSpPr>
            <p:cNvPr id="12" name="AutoShape 43"/>
            <p:cNvSpPr>
              <a:spLocks noChangeArrowheads="1"/>
            </p:cNvSpPr>
            <p:nvPr/>
          </p:nvSpPr>
          <p:spPr bwMode="auto">
            <a:xfrm>
              <a:off x="6927850" y="3651250"/>
              <a:ext cx="457200" cy="3048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srcB</a:t>
              </a:r>
            </a:p>
          </p:txBody>
        </p:sp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>
              <a:off x="5556250" y="2279650"/>
              <a:ext cx="1828800" cy="8382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600" tIns="45800" rIns="91600" bIns="45800" anchor="ctr"/>
            <a:lstStyle/>
            <a:p>
              <a:pPr>
                <a:defRPr/>
              </a:pPr>
              <a:r>
                <a:rPr lang="en-US" sz="1803"/>
                <a:t>Register</a:t>
              </a:r>
            </a:p>
            <a:p>
              <a:pPr>
                <a:defRPr/>
              </a:pPr>
              <a:r>
                <a:rPr lang="en-US" sz="1803"/>
                <a:t>file</a:t>
              </a:r>
            </a:p>
          </p:txBody>
        </p:sp>
        <p:sp>
          <p:nvSpPr>
            <p:cNvPr id="14" name="Text Box 181"/>
            <p:cNvSpPr txBox="1">
              <a:spLocks noChangeArrowheads="1"/>
            </p:cNvSpPr>
            <p:nvPr/>
          </p:nvSpPr>
          <p:spPr bwMode="auto">
            <a:xfrm>
              <a:off x="5708650" y="2263775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2"/>
                <a:t>A</a:t>
              </a:r>
            </a:p>
          </p:txBody>
        </p:sp>
        <p:sp>
          <p:nvSpPr>
            <p:cNvPr id="15" name="Text Box 182"/>
            <p:cNvSpPr txBox="1">
              <a:spLocks noChangeArrowheads="1"/>
            </p:cNvSpPr>
            <p:nvPr/>
          </p:nvSpPr>
          <p:spPr bwMode="auto">
            <a:xfrm>
              <a:off x="6927850" y="2263775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2"/>
                <a:t>B</a:t>
              </a:r>
            </a:p>
          </p:txBody>
        </p:sp>
        <p:sp>
          <p:nvSpPr>
            <p:cNvPr id="16" name="Text Box 183"/>
            <p:cNvSpPr txBox="1">
              <a:spLocks noChangeArrowheads="1"/>
            </p:cNvSpPr>
            <p:nvPr/>
          </p:nvSpPr>
          <p:spPr bwMode="auto">
            <a:xfrm>
              <a:off x="7156450" y="2355850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2"/>
                <a:t>M</a:t>
              </a:r>
            </a:p>
          </p:txBody>
        </p:sp>
        <p:sp>
          <p:nvSpPr>
            <p:cNvPr id="17" name="Text Box 184"/>
            <p:cNvSpPr txBox="1">
              <a:spLocks noChangeArrowheads="1"/>
            </p:cNvSpPr>
            <p:nvPr/>
          </p:nvSpPr>
          <p:spPr bwMode="auto">
            <a:xfrm>
              <a:off x="7156450" y="2736850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2"/>
                <a:t>E</a:t>
              </a:r>
            </a:p>
          </p:txBody>
        </p:sp>
        <p:sp>
          <p:nvSpPr>
            <p:cNvPr id="18" name="Oval 36"/>
            <p:cNvSpPr>
              <a:spLocks noChangeArrowheads="1"/>
            </p:cNvSpPr>
            <p:nvPr/>
          </p:nvSpPr>
          <p:spPr bwMode="auto">
            <a:xfrm>
              <a:off x="5556250" y="28130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algn="r"/>
              <a:r>
                <a:rPr lang="en-US" sz="902"/>
                <a:t>dstE</a:t>
              </a:r>
            </a:p>
          </p:txBody>
        </p:sp>
        <p:sp>
          <p:nvSpPr>
            <p:cNvPr id="19" name="Oval 37"/>
            <p:cNvSpPr>
              <a:spLocks noChangeArrowheads="1"/>
            </p:cNvSpPr>
            <p:nvPr/>
          </p:nvSpPr>
          <p:spPr bwMode="auto">
            <a:xfrm>
              <a:off x="6013450" y="28130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algn="r"/>
              <a:r>
                <a:rPr lang="en-US" sz="902"/>
                <a:t>dstM</a:t>
              </a:r>
            </a:p>
          </p:txBody>
        </p:sp>
        <p:sp>
          <p:nvSpPr>
            <p:cNvPr id="20" name="Oval 34"/>
            <p:cNvSpPr>
              <a:spLocks noChangeArrowheads="1"/>
            </p:cNvSpPr>
            <p:nvPr/>
          </p:nvSpPr>
          <p:spPr bwMode="auto">
            <a:xfrm>
              <a:off x="6470650" y="28130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algn="r"/>
              <a:r>
                <a:rPr lang="en-US" sz="902" dirty="0" err="1"/>
                <a:t>srcA</a:t>
              </a:r>
              <a:endParaRPr lang="en-US" sz="902" dirty="0"/>
            </a:p>
          </p:txBody>
        </p:sp>
        <p:sp>
          <p:nvSpPr>
            <p:cNvPr id="21" name="Oval 35"/>
            <p:cNvSpPr>
              <a:spLocks noChangeArrowheads="1"/>
            </p:cNvSpPr>
            <p:nvPr/>
          </p:nvSpPr>
          <p:spPr bwMode="auto">
            <a:xfrm>
              <a:off x="6927850" y="28130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algn="r"/>
              <a:r>
                <a:rPr lang="en-US" sz="902"/>
                <a:t>srcB</a:t>
              </a:r>
            </a:p>
          </p:txBody>
        </p:sp>
        <p:sp>
          <p:nvSpPr>
            <p:cNvPr id="22" name="Oval 6"/>
            <p:cNvSpPr>
              <a:spLocks noChangeArrowheads="1"/>
            </p:cNvSpPr>
            <p:nvPr/>
          </p:nvSpPr>
          <p:spPr bwMode="auto">
            <a:xfrm>
              <a:off x="4870450" y="4565650"/>
              <a:ext cx="457200" cy="38100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icode</a:t>
              </a:r>
            </a:p>
          </p:txBody>
        </p:sp>
        <p:sp>
          <p:nvSpPr>
            <p:cNvPr id="23" name="Oval 30"/>
            <p:cNvSpPr>
              <a:spLocks noChangeArrowheads="1"/>
            </p:cNvSpPr>
            <p:nvPr/>
          </p:nvSpPr>
          <p:spPr bwMode="auto">
            <a:xfrm>
              <a:off x="6470650" y="45656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rA</a:t>
              </a:r>
            </a:p>
          </p:txBody>
        </p:sp>
        <p:sp>
          <p:nvSpPr>
            <p:cNvPr id="24" name="Oval 235"/>
            <p:cNvSpPr>
              <a:spLocks noChangeArrowheads="1"/>
            </p:cNvSpPr>
            <p:nvPr/>
          </p:nvSpPr>
          <p:spPr bwMode="auto">
            <a:xfrm>
              <a:off x="6851650" y="15176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valB</a:t>
              </a:r>
            </a:p>
          </p:txBody>
        </p:sp>
        <p:sp>
          <p:nvSpPr>
            <p:cNvPr id="25" name="Line 236"/>
            <p:cNvSpPr>
              <a:spLocks noChangeShapeType="1"/>
            </p:cNvSpPr>
            <p:nvPr/>
          </p:nvSpPr>
          <p:spPr bwMode="auto">
            <a:xfrm flipV="1">
              <a:off x="5861050" y="1898650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6" name="Oval 238"/>
            <p:cNvSpPr>
              <a:spLocks noChangeArrowheads="1"/>
            </p:cNvSpPr>
            <p:nvPr/>
          </p:nvSpPr>
          <p:spPr bwMode="auto">
            <a:xfrm>
              <a:off x="5632450" y="15176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valA</a:t>
              </a:r>
            </a:p>
          </p:txBody>
        </p:sp>
        <p:sp>
          <p:nvSpPr>
            <p:cNvPr id="27" name="Freeform 247"/>
            <p:cNvSpPr>
              <a:spLocks/>
            </p:cNvSpPr>
            <p:nvPr/>
          </p:nvSpPr>
          <p:spPr bwMode="auto">
            <a:xfrm>
              <a:off x="7385050" y="1898650"/>
              <a:ext cx="1143000" cy="914400"/>
            </a:xfrm>
            <a:custGeom>
              <a:avLst/>
              <a:gdLst>
                <a:gd name="T0" fmla="*/ 1143000 w 1152"/>
                <a:gd name="T1" fmla="*/ 0 h 2736"/>
                <a:gd name="T2" fmla="*/ 1143000 w 1152"/>
                <a:gd name="T3" fmla="*/ 914400 h 2736"/>
                <a:gd name="T4" fmla="*/ 0 w 1152"/>
                <a:gd name="T5" fmla="*/ 914400 h 2736"/>
                <a:gd name="T6" fmla="*/ 0 60000 65536"/>
                <a:gd name="T7" fmla="*/ 0 60000 65536"/>
                <a:gd name="T8" fmla="*/ 0 60000 65536"/>
                <a:gd name="T9" fmla="*/ 0 w 1152"/>
                <a:gd name="T10" fmla="*/ 0 h 2736"/>
                <a:gd name="T11" fmla="*/ 1152 w 1152"/>
                <a:gd name="T12" fmla="*/ 2736 h 27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2" h="2736">
                  <a:moveTo>
                    <a:pt x="1152" y="0"/>
                  </a:moveTo>
                  <a:lnTo>
                    <a:pt x="1152" y="2736"/>
                  </a:lnTo>
                  <a:lnTo>
                    <a:pt x="0" y="2736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8" name="Freeform 270"/>
            <p:cNvSpPr>
              <a:spLocks/>
            </p:cNvSpPr>
            <p:nvPr/>
          </p:nvSpPr>
          <p:spPr bwMode="auto">
            <a:xfrm>
              <a:off x="7385050" y="1898650"/>
              <a:ext cx="685800" cy="533400"/>
            </a:xfrm>
            <a:custGeom>
              <a:avLst/>
              <a:gdLst>
                <a:gd name="T0" fmla="*/ 685800 w 1248"/>
                <a:gd name="T1" fmla="*/ 0 h 3936"/>
                <a:gd name="T2" fmla="*/ 685800 w 1248"/>
                <a:gd name="T3" fmla="*/ 533400 h 3936"/>
                <a:gd name="T4" fmla="*/ 0 w 1248"/>
                <a:gd name="T5" fmla="*/ 533400 h 3936"/>
                <a:gd name="T6" fmla="*/ 0 60000 65536"/>
                <a:gd name="T7" fmla="*/ 0 60000 65536"/>
                <a:gd name="T8" fmla="*/ 0 60000 65536"/>
                <a:gd name="T9" fmla="*/ 0 w 1248"/>
                <a:gd name="T10" fmla="*/ 0 h 3936"/>
                <a:gd name="T11" fmla="*/ 1248 w 1248"/>
                <a:gd name="T12" fmla="*/ 3936 h 3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8" h="3936">
                  <a:moveTo>
                    <a:pt x="1248" y="0"/>
                  </a:moveTo>
                  <a:lnTo>
                    <a:pt x="1248" y="3936"/>
                  </a:lnTo>
                  <a:lnTo>
                    <a:pt x="0" y="3936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29" name="Line 293"/>
            <p:cNvSpPr>
              <a:spLocks noChangeShapeType="1"/>
            </p:cNvSpPr>
            <p:nvPr/>
          </p:nvSpPr>
          <p:spPr bwMode="auto">
            <a:xfrm flipV="1">
              <a:off x="6242050" y="3113088"/>
              <a:ext cx="0" cy="5302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30" name="Line 294"/>
            <p:cNvSpPr>
              <a:spLocks noChangeShapeType="1"/>
            </p:cNvSpPr>
            <p:nvPr/>
          </p:nvSpPr>
          <p:spPr bwMode="auto">
            <a:xfrm flipV="1">
              <a:off x="6699250" y="3113088"/>
              <a:ext cx="0" cy="5302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31" name="Line 295"/>
            <p:cNvSpPr>
              <a:spLocks noChangeShapeType="1"/>
            </p:cNvSpPr>
            <p:nvPr/>
          </p:nvSpPr>
          <p:spPr bwMode="auto">
            <a:xfrm flipV="1">
              <a:off x="7156450" y="3113088"/>
              <a:ext cx="0" cy="5302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32" name="Line 300"/>
            <p:cNvSpPr>
              <a:spLocks noChangeShapeType="1"/>
            </p:cNvSpPr>
            <p:nvPr/>
          </p:nvSpPr>
          <p:spPr bwMode="auto">
            <a:xfrm flipV="1">
              <a:off x="6699250" y="3956050"/>
              <a:ext cx="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33" name="Line 301"/>
            <p:cNvSpPr>
              <a:spLocks noChangeShapeType="1"/>
            </p:cNvSpPr>
            <p:nvPr/>
          </p:nvSpPr>
          <p:spPr bwMode="auto">
            <a:xfrm flipV="1">
              <a:off x="7156450" y="3956050"/>
              <a:ext cx="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34" name="Freeform 303"/>
            <p:cNvSpPr>
              <a:spLocks/>
            </p:cNvSpPr>
            <p:nvPr/>
          </p:nvSpPr>
          <p:spPr bwMode="auto">
            <a:xfrm>
              <a:off x="6242050" y="3956050"/>
              <a:ext cx="457200" cy="381000"/>
            </a:xfrm>
            <a:custGeom>
              <a:avLst/>
              <a:gdLst>
                <a:gd name="T0" fmla="*/ 457200 w 288"/>
                <a:gd name="T1" fmla="*/ 381000 h 240"/>
                <a:gd name="T2" fmla="*/ 0 w 288"/>
                <a:gd name="T3" fmla="*/ 381000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lnTo>
                    <a:pt x="0" y="24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35" name="Freeform 305"/>
            <p:cNvSpPr>
              <a:spLocks/>
            </p:cNvSpPr>
            <p:nvPr/>
          </p:nvSpPr>
          <p:spPr bwMode="auto">
            <a:xfrm>
              <a:off x="5784850" y="3956050"/>
              <a:ext cx="1371600" cy="533400"/>
            </a:xfrm>
            <a:custGeom>
              <a:avLst/>
              <a:gdLst>
                <a:gd name="T0" fmla="*/ 1371600 w 864"/>
                <a:gd name="T1" fmla="*/ 533400 h 192"/>
                <a:gd name="T2" fmla="*/ 0 w 864"/>
                <a:gd name="T3" fmla="*/ 533400 h 192"/>
                <a:gd name="T4" fmla="*/ 0 w 864"/>
                <a:gd name="T5" fmla="*/ 0 h 192"/>
                <a:gd name="T6" fmla="*/ 0 60000 65536"/>
                <a:gd name="T7" fmla="*/ 0 60000 65536"/>
                <a:gd name="T8" fmla="*/ 0 60000 65536"/>
                <a:gd name="T9" fmla="*/ 0 w 864"/>
                <a:gd name="T10" fmla="*/ 0 h 192"/>
                <a:gd name="T11" fmla="*/ 864 w 864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64" h="192">
                  <a:moveTo>
                    <a:pt x="864" y="192"/>
                  </a:move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grpSp>
          <p:nvGrpSpPr>
            <p:cNvPr id="36" name="Group 306"/>
            <p:cNvGrpSpPr>
              <a:grpSpLocks/>
            </p:cNvGrpSpPr>
            <p:nvPr/>
          </p:nvGrpSpPr>
          <p:grpSpPr bwMode="auto">
            <a:xfrm>
              <a:off x="6623050" y="4260850"/>
              <a:ext cx="152400" cy="152400"/>
              <a:chOff x="240" y="4176"/>
              <a:chExt cx="192" cy="192"/>
            </a:xfrm>
          </p:grpSpPr>
          <p:sp>
            <p:nvSpPr>
              <p:cNvPr id="37" name="Oval 307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  <p:sp>
            <p:nvSpPr>
              <p:cNvPr id="38" name="Rectangle 308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</p:grpSp>
        <p:grpSp>
          <p:nvGrpSpPr>
            <p:cNvPr id="39" name="Group 309"/>
            <p:cNvGrpSpPr>
              <a:grpSpLocks/>
            </p:cNvGrpSpPr>
            <p:nvPr/>
          </p:nvGrpSpPr>
          <p:grpSpPr bwMode="auto">
            <a:xfrm>
              <a:off x="7080250" y="4413250"/>
              <a:ext cx="152400" cy="152400"/>
              <a:chOff x="240" y="4176"/>
              <a:chExt cx="192" cy="192"/>
            </a:xfrm>
          </p:grpSpPr>
          <p:sp>
            <p:nvSpPr>
              <p:cNvPr id="40" name="Oval 310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  <p:sp>
            <p:nvSpPr>
              <p:cNvPr id="41" name="Rectangle 311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</p:grpSp>
        <p:sp>
          <p:nvSpPr>
            <p:cNvPr id="42" name="Freeform 312"/>
            <p:cNvSpPr>
              <a:spLocks/>
            </p:cNvSpPr>
            <p:nvPr/>
          </p:nvSpPr>
          <p:spPr bwMode="auto">
            <a:xfrm>
              <a:off x="5099050" y="3956050"/>
              <a:ext cx="1905000" cy="685800"/>
            </a:xfrm>
            <a:custGeom>
              <a:avLst/>
              <a:gdLst>
                <a:gd name="T0" fmla="*/ 0 w 1200"/>
                <a:gd name="T1" fmla="*/ 685800 h 432"/>
                <a:gd name="T2" fmla="*/ 0 w 1200"/>
                <a:gd name="T3" fmla="*/ 228600 h 432"/>
                <a:gd name="T4" fmla="*/ 1905000 w 1200"/>
                <a:gd name="T5" fmla="*/ 228600 h 432"/>
                <a:gd name="T6" fmla="*/ 1905000 w 1200"/>
                <a:gd name="T7" fmla="*/ 0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0"/>
                <a:gd name="T13" fmla="*/ 0 h 432"/>
                <a:gd name="T14" fmla="*/ 1200 w 1200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0" h="432">
                  <a:moveTo>
                    <a:pt x="0" y="432"/>
                  </a:moveTo>
                  <a:lnTo>
                    <a:pt x="0" y="144"/>
                  </a:lnTo>
                  <a:lnTo>
                    <a:pt x="1200" y="144"/>
                  </a:lnTo>
                  <a:lnTo>
                    <a:pt x="120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sp>
          <p:nvSpPr>
            <p:cNvPr id="43" name="Line 314"/>
            <p:cNvSpPr>
              <a:spLocks noChangeShapeType="1"/>
            </p:cNvSpPr>
            <p:nvPr/>
          </p:nvSpPr>
          <p:spPr bwMode="auto">
            <a:xfrm flipV="1">
              <a:off x="6546850" y="395605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grpSp>
          <p:nvGrpSpPr>
            <p:cNvPr id="44" name="Group 315"/>
            <p:cNvGrpSpPr>
              <a:grpSpLocks/>
            </p:cNvGrpSpPr>
            <p:nvPr/>
          </p:nvGrpSpPr>
          <p:grpSpPr bwMode="auto">
            <a:xfrm>
              <a:off x="6470650" y="4108450"/>
              <a:ext cx="152400" cy="152400"/>
              <a:chOff x="240" y="4176"/>
              <a:chExt cx="192" cy="192"/>
            </a:xfrm>
          </p:grpSpPr>
          <p:sp>
            <p:nvSpPr>
              <p:cNvPr id="45" name="Oval 316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  <p:sp>
            <p:nvSpPr>
              <p:cNvPr id="46" name="Rectangle 317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</p:grpSp>
        <p:sp>
          <p:nvSpPr>
            <p:cNvPr id="47" name="Line 318"/>
            <p:cNvSpPr>
              <a:spLocks noChangeShapeType="1"/>
            </p:cNvSpPr>
            <p:nvPr/>
          </p:nvSpPr>
          <p:spPr bwMode="auto">
            <a:xfrm flipV="1">
              <a:off x="6089650" y="395605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grpSp>
          <p:nvGrpSpPr>
            <p:cNvPr id="48" name="Group 319"/>
            <p:cNvGrpSpPr>
              <a:grpSpLocks/>
            </p:cNvGrpSpPr>
            <p:nvPr/>
          </p:nvGrpSpPr>
          <p:grpSpPr bwMode="auto">
            <a:xfrm>
              <a:off x="6013450" y="4108450"/>
              <a:ext cx="152400" cy="152400"/>
              <a:chOff x="240" y="4176"/>
              <a:chExt cx="192" cy="192"/>
            </a:xfrm>
          </p:grpSpPr>
          <p:sp>
            <p:nvSpPr>
              <p:cNvPr id="49" name="Oval 320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  <p:sp>
            <p:nvSpPr>
              <p:cNvPr id="50" name="Rectangle 321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</p:grpSp>
        <p:sp>
          <p:nvSpPr>
            <p:cNvPr id="51" name="Line 322"/>
            <p:cNvSpPr>
              <a:spLocks noChangeShapeType="1"/>
            </p:cNvSpPr>
            <p:nvPr/>
          </p:nvSpPr>
          <p:spPr bwMode="auto">
            <a:xfrm flipV="1">
              <a:off x="5632450" y="395605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1803"/>
            </a:p>
          </p:txBody>
        </p:sp>
        <p:grpSp>
          <p:nvGrpSpPr>
            <p:cNvPr id="52" name="Group 323"/>
            <p:cNvGrpSpPr>
              <a:grpSpLocks/>
            </p:cNvGrpSpPr>
            <p:nvPr/>
          </p:nvGrpSpPr>
          <p:grpSpPr bwMode="auto">
            <a:xfrm>
              <a:off x="5556250" y="4108450"/>
              <a:ext cx="152400" cy="152400"/>
              <a:chOff x="240" y="4176"/>
              <a:chExt cx="192" cy="192"/>
            </a:xfrm>
          </p:grpSpPr>
          <p:sp>
            <p:nvSpPr>
              <p:cNvPr id="53" name="Oval 324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  <p:sp>
            <p:nvSpPr>
              <p:cNvPr id="54" name="Rectangle 325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3"/>
              </a:p>
            </p:txBody>
          </p:sp>
        </p:grpSp>
        <p:sp>
          <p:nvSpPr>
            <p:cNvPr id="55" name="Oval 326"/>
            <p:cNvSpPr>
              <a:spLocks noChangeArrowheads="1"/>
            </p:cNvSpPr>
            <p:nvPr/>
          </p:nvSpPr>
          <p:spPr bwMode="auto">
            <a:xfrm>
              <a:off x="8299450" y="15176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valE</a:t>
              </a:r>
            </a:p>
          </p:txBody>
        </p:sp>
        <p:sp>
          <p:nvSpPr>
            <p:cNvPr id="56" name="Oval 327"/>
            <p:cNvSpPr>
              <a:spLocks noChangeArrowheads="1"/>
            </p:cNvSpPr>
            <p:nvPr/>
          </p:nvSpPr>
          <p:spPr bwMode="auto">
            <a:xfrm>
              <a:off x="7842250" y="15176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valM</a:t>
              </a:r>
            </a:p>
          </p:txBody>
        </p:sp>
        <p:cxnSp>
          <p:nvCxnSpPr>
            <p:cNvPr id="57" name="Straight Arrow Connector 121"/>
            <p:cNvCxnSpPr>
              <a:cxnSpLocks noChangeShapeType="1"/>
            </p:cNvCxnSpPr>
            <p:nvPr/>
          </p:nvCxnSpPr>
          <p:spPr bwMode="auto">
            <a:xfrm>
              <a:off x="5022850" y="3803650"/>
              <a:ext cx="533400" cy="0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prstDash val="sysDot"/>
              <a:round/>
              <a:headEnd type="none" w="sm" len="sm"/>
              <a:tailEnd type="triangle" w="med" len="sm"/>
            </a:ln>
          </p:spPr>
        </p:cxnSp>
        <p:cxnSp>
          <p:nvCxnSpPr>
            <p:cNvPr id="58" name="Straight Arrow Connector 121"/>
            <p:cNvCxnSpPr>
              <a:cxnSpLocks noChangeShapeType="1"/>
            </p:cNvCxnSpPr>
            <p:nvPr/>
          </p:nvCxnSpPr>
          <p:spPr bwMode="auto">
            <a:xfrm rot="5400000" flipH="1" flipV="1">
              <a:off x="4070351" y="2851150"/>
              <a:ext cx="1905000" cy="3175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prstDash val="sysDot"/>
              <a:round/>
              <a:headEnd type="none" w="sm" len="sm"/>
              <a:tailEnd type="none" w="med" len="sm"/>
            </a:ln>
          </p:spPr>
        </p:cxnSp>
        <p:sp>
          <p:nvSpPr>
            <p:cNvPr id="59" name="Oval 238"/>
            <p:cNvSpPr>
              <a:spLocks noChangeArrowheads="1"/>
            </p:cNvSpPr>
            <p:nvPr/>
          </p:nvSpPr>
          <p:spPr bwMode="auto">
            <a:xfrm>
              <a:off x="4794250" y="151765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r>
                <a:rPr lang="en-US" sz="1202"/>
                <a:t>Cnd</a:t>
              </a:r>
            </a:p>
          </p:txBody>
        </p:sp>
      </p:grpSp>
      <p:sp>
        <p:nvSpPr>
          <p:cNvPr id="62" name="Rectangle 5"/>
          <p:cNvSpPr>
            <a:spLocks noChangeArrowheads="1"/>
          </p:cNvSpPr>
          <p:nvPr/>
        </p:nvSpPr>
        <p:spPr bwMode="auto">
          <a:xfrm>
            <a:off x="692547" y="4921125"/>
            <a:ext cx="5027341" cy="182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511" tIns="44461" rIns="90511" bIns="44461"/>
          <a:lstStyle/>
          <a:p>
            <a:pPr marL="386496" indent="-386496" defTabSz="914547">
              <a:lnSpc>
                <a:spcPct val="95000"/>
              </a:lnSpc>
              <a:spcBef>
                <a:spcPct val="50000"/>
              </a:spcBef>
              <a:buClr>
                <a:schemeClr val="hlink"/>
              </a:buClr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Signals</a:t>
            </a:r>
          </a:p>
          <a:p>
            <a:pPr marL="744362" lvl="1" indent="-244940" defTabSz="914547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r>
              <a:rPr lang="en-US" sz="2400" dirty="0" err="1"/>
              <a:t>Cnd</a:t>
            </a:r>
            <a:r>
              <a:rPr lang="en-US" sz="2400" dirty="0"/>
              <a:t>: Indicate whether or not to perform conditional move</a:t>
            </a:r>
          </a:p>
          <a:p>
            <a:pPr marL="1202430" lvl="2" indent="-244940" defTabSz="914547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r>
              <a:rPr lang="en-US" sz="2400" dirty="0"/>
              <a:t>Computed in Execute stage</a:t>
            </a:r>
          </a:p>
        </p:txBody>
      </p:sp>
      <p:pic>
        <p:nvPicPr>
          <p:cNvPr id="63" name="Picture 5" descr="reg4">
            <a:extLst>
              <a:ext uri="{FF2B5EF4-FFF2-40B4-BE49-F238E27FC236}">
                <a16:creationId xmlns:a16="http://schemas.microsoft.com/office/drawing/2014/main" id="{4B00C704-1B03-8340-811A-D82966CFF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265" y="534272"/>
            <a:ext cx="2739018" cy="188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96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Source</a:t>
            </a:r>
          </a:p>
        </p:txBody>
      </p:sp>
      <p:sp>
        <p:nvSpPr>
          <p:cNvPr id="389200" name="Text Box 80"/>
          <p:cNvSpPr txBox="1">
            <a:spLocks noChangeArrowheads="1"/>
          </p:cNvSpPr>
          <p:nvPr/>
        </p:nvSpPr>
        <p:spPr bwMode="auto">
          <a:xfrm>
            <a:off x="363618" y="2363401"/>
            <a:ext cx="5040805" cy="2308324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</a:rPr>
              <a:t> </a:t>
            </a:r>
            <a:r>
              <a:rPr lang="en-US" sz="1600" b="1" dirty="0" err="1">
                <a:latin typeface="Courier New" pitchFamily="49" charset="0"/>
              </a:rPr>
              <a:t>srcA</a:t>
            </a:r>
            <a:r>
              <a:rPr lang="en-US" sz="1600" b="1" dirty="0">
                <a:latin typeface="Courier New" pitchFamily="49" charset="0"/>
              </a:rPr>
              <a:t> = [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{IOPQ, IRRMOVQ, IRMMOVQ, IPUSHQ}: </a:t>
            </a:r>
            <a:r>
              <a:rPr lang="en-US" sz="1600" b="1" dirty="0" err="1">
                <a:latin typeface="Courier New" pitchFamily="49" charset="0"/>
              </a:rPr>
              <a:t>rA</a:t>
            </a:r>
            <a:r>
              <a:rPr lang="en-US" sz="1600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{IPOPQ, IRET}: RRSP;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1 : RNONE; # Don't need register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];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651558" y="830212"/>
            <a:ext cx="5432452" cy="5197575"/>
            <a:chOff x="2279650" y="-82550"/>
            <a:chExt cx="7016750" cy="5187950"/>
          </a:xfrm>
        </p:grpSpPr>
        <p:sp>
          <p:nvSpPr>
            <p:cNvPr id="389124" name="Text Box 4"/>
            <p:cNvSpPr txBox="1">
              <a:spLocks noChangeArrowheads="1"/>
            </p:cNvSpPr>
            <p:nvPr/>
          </p:nvSpPr>
          <p:spPr bwMode="auto">
            <a:xfrm>
              <a:off x="3505200" y="685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cmovXX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89137" name="Text Box 17"/>
            <p:cNvSpPr txBox="1">
              <a:spLocks noChangeArrowheads="1"/>
            </p:cNvSpPr>
            <p:nvPr/>
          </p:nvSpPr>
          <p:spPr bwMode="auto">
            <a:xfrm>
              <a:off x="3505200" y="990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valA </a:t>
              </a:r>
              <a:r>
                <a:rPr lang="en-US" sz="1603">
                  <a:sym typeface="Symbol" pitchFamily="18" charset="2"/>
                </a:rPr>
                <a:t> R[rA]</a:t>
              </a:r>
            </a:p>
          </p:txBody>
        </p:sp>
        <p:sp>
          <p:nvSpPr>
            <p:cNvPr id="389139" name="Text Box 19"/>
            <p:cNvSpPr txBox="1">
              <a:spLocks noChangeArrowheads="1"/>
            </p:cNvSpPr>
            <p:nvPr/>
          </p:nvSpPr>
          <p:spPr bwMode="auto">
            <a:xfrm>
              <a:off x="3505200" y="990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9140" name="Text Box 20"/>
            <p:cNvSpPr txBox="1">
              <a:spLocks noChangeArrowheads="1"/>
            </p:cNvSpPr>
            <p:nvPr/>
          </p:nvSpPr>
          <p:spPr bwMode="auto">
            <a:xfrm>
              <a:off x="2286000" y="990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89141" name="Text Box 21"/>
            <p:cNvSpPr txBox="1">
              <a:spLocks noChangeArrowheads="1"/>
            </p:cNvSpPr>
            <p:nvPr/>
          </p:nvSpPr>
          <p:spPr bwMode="auto">
            <a:xfrm>
              <a:off x="6477000" y="990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Read operand A</a:t>
              </a:r>
            </a:p>
          </p:txBody>
        </p:sp>
        <p:sp>
          <p:nvSpPr>
            <p:cNvPr id="389165" name="Text Box 45"/>
            <p:cNvSpPr txBox="1">
              <a:spLocks noChangeArrowheads="1"/>
            </p:cNvSpPr>
            <p:nvPr/>
          </p:nvSpPr>
          <p:spPr bwMode="auto">
            <a:xfrm>
              <a:off x="3505200" y="1447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rmmovq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D(</a:t>
              </a:r>
              <a:r>
                <a:rPr lang="en-US" sz="1603" dirty="0" err="1"/>
                <a:t>rB</a:t>
              </a:r>
              <a:r>
                <a:rPr lang="en-US" sz="1603" dirty="0"/>
                <a:t>)</a:t>
              </a:r>
            </a:p>
          </p:txBody>
        </p:sp>
        <p:sp>
          <p:nvSpPr>
            <p:cNvPr id="389167" name="Text Box 47"/>
            <p:cNvSpPr txBox="1">
              <a:spLocks noChangeArrowheads="1"/>
            </p:cNvSpPr>
            <p:nvPr/>
          </p:nvSpPr>
          <p:spPr bwMode="auto">
            <a:xfrm>
              <a:off x="3505200" y="1752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valA </a:t>
              </a:r>
              <a:r>
                <a:rPr lang="en-US" sz="1603">
                  <a:sym typeface="Symbol" pitchFamily="18" charset="2"/>
                </a:rPr>
                <a:t> R[rA]</a:t>
              </a:r>
            </a:p>
          </p:txBody>
        </p:sp>
        <p:sp>
          <p:nvSpPr>
            <p:cNvPr id="389169" name="Text Box 49"/>
            <p:cNvSpPr txBox="1">
              <a:spLocks noChangeArrowheads="1"/>
            </p:cNvSpPr>
            <p:nvPr/>
          </p:nvSpPr>
          <p:spPr bwMode="auto">
            <a:xfrm>
              <a:off x="3505200" y="1752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9170" name="Text Box 50"/>
            <p:cNvSpPr txBox="1">
              <a:spLocks noChangeArrowheads="1"/>
            </p:cNvSpPr>
            <p:nvPr/>
          </p:nvSpPr>
          <p:spPr bwMode="auto">
            <a:xfrm>
              <a:off x="2286000" y="1752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89171" name="Text Box 51"/>
            <p:cNvSpPr txBox="1">
              <a:spLocks noChangeArrowheads="1"/>
            </p:cNvSpPr>
            <p:nvPr/>
          </p:nvSpPr>
          <p:spPr bwMode="auto">
            <a:xfrm>
              <a:off x="6477000" y="1752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Read operand A</a:t>
              </a:r>
            </a:p>
          </p:txBody>
        </p:sp>
        <p:sp>
          <p:nvSpPr>
            <p:cNvPr id="389173" name="Text Box 53"/>
            <p:cNvSpPr txBox="1">
              <a:spLocks noChangeArrowheads="1"/>
            </p:cNvSpPr>
            <p:nvPr/>
          </p:nvSpPr>
          <p:spPr bwMode="auto">
            <a:xfrm>
              <a:off x="3505200" y="2209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popq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endParaRPr lang="en-US" sz="1603" dirty="0"/>
            </a:p>
          </p:txBody>
        </p:sp>
        <p:sp>
          <p:nvSpPr>
            <p:cNvPr id="389175" name="Text Box 55"/>
            <p:cNvSpPr txBox="1">
              <a:spLocks noChangeArrowheads="1"/>
            </p:cNvSpPr>
            <p:nvPr/>
          </p:nvSpPr>
          <p:spPr bwMode="auto">
            <a:xfrm>
              <a:off x="3505200" y="2514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valA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 R[</a:t>
              </a:r>
              <a:r>
                <a:rPr lang="en-US" sz="1603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3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3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89177" name="Text Box 57"/>
            <p:cNvSpPr txBox="1">
              <a:spLocks noChangeArrowheads="1"/>
            </p:cNvSpPr>
            <p:nvPr/>
          </p:nvSpPr>
          <p:spPr bwMode="auto">
            <a:xfrm>
              <a:off x="3505200" y="2514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9178" name="Text Box 58"/>
            <p:cNvSpPr txBox="1">
              <a:spLocks noChangeArrowheads="1"/>
            </p:cNvSpPr>
            <p:nvPr/>
          </p:nvSpPr>
          <p:spPr bwMode="auto">
            <a:xfrm>
              <a:off x="2286000" y="2514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89179" name="Text Box 59"/>
            <p:cNvSpPr txBox="1">
              <a:spLocks noChangeArrowheads="1"/>
            </p:cNvSpPr>
            <p:nvPr/>
          </p:nvSpPr>
          <p:spPr bwMode="auto">
            <a:xfrm>
              <a:off x="6477000" y="2514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Read stack pointer</a:t>
              </a:r>
            </a:p>
          </p:txBody>
        </p:sp>
        <p:sp>
          <p:nvSpPr>
            <p:cNvPr id="389181" name="Text Box 61"/>
            <p:cNvSpPr txBox="1">
              <a:spLocks noChangeArrowheads="1"/>
            </p:cNvSpPr>
            <p:nvPr/>
          </p:nvSpPr>
          <p:spPr bwMode="auto">
            <a:xfrm>
              <a:off x="3505200" y="2971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jXX Dest</a:t>
              </a:r>
            </a:p>
          </p:txBody>
        </p:sp>
        <p:sp>
          <p:nvSpPr>
            <p:cNvPr id="389182" name="Text Box 62"/>
            <p:cNvSpPr txBox="1">
              <a:spLocks noChangeArrowheads="1"/>
            </p:cNvSpPr>
            <p:nvPr/>
          </p:nvSpPr>
          <p:spPr bwMode="auto">
            <a:xfrm>
              <a:off x="3505200" y="3276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>
                <a:sym typeface="Symbol" pitchFamily="18" charset="2"/>
              </a:endParaRPr>
            </a:p>
          </p:txBody>
        </p:sp>
        <p:sp>
          <p:nvSpPr>
            <p:cNvPr id="389183" name="Text Box 63"/>
            <p:cNvSpPr txBox="1">
              <a:spLocks noChangeArrowheads="1"/>
            </p:cNvSpPr>
            <p:nvPr/>
          </p:nvSpPr>
          <p:spPr bwMode="auto">
            <a:xfrm>
              <a:off x="3505200" y="3276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9184" name="Text Box 64"/>
            <p:cNvSpPr txBox="1">
              <a:spLocks noChangeArrowheads="1"/>
            </p:cNvSpPr>
            <p:nvPr/>
          </p:nvSpPr>
          <p:spPr bwMode="auto">
            <a:xfrm>
              <a:off x="2286000" y="3276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89185" name="Text Box 65"/>
            <p:cNvSpPr txBox="1">
              <a:spLocks noChangeArrowheads="1"/>
            </p:cNvSpPr>
            <p:nvPr/>
          </p:nvSpPr>
          <p:spPr bwMode="auto">
            <a:xfrm>
              <a:off x="6477000" y="3276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 operand</a:t>
              </a:r>
            </a:p>
          </p:txBody>
        </p:sp>
        <p:sp>
          <p:nvSpPr>
            <p:cNvPr id="389186" name="Text Box 66"/>
            <p:cNvSpPr txBox="1">
              <a:spLocks noChangeArrowheads="1"/>
            </p:cNvSpPr>
            <p:nvPr/>
          </p:nvSpPr>
          <p:spPr bwMode="auto">
            <a:xfrm>
              <a:off x="3505200" y="3733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call</a:t>
              </a:r>
              <a:r>
                <a:rPr lang="en-US" sz="1603"/>
                <a:t> Dest</a:t>
              </a:r>
            </a:p>
          </p:txBody>
        </p:sp>
        <p:sp>
          <p:nvSpPr>
            <p:cNvPr id="389190" name="Text Box 70"/>
            <p:cNvSpPr txBox="1">
              <a:spLocks noChangeArrowheads="1"/>
            </p:cNvSpPr>
            <p:nvPr/>
          </p:nvSpPr>
          <p:spPr bwMode="auto">
            <a:xfrm>
              <a:off x="3505200" y="4800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valA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 R[</a:t>
              </a:r>
              <a:r>
                <a:rPr lang="en-US" sz="1603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3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3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89191" name="Text Box 71"/>
            <p:cNvSpPr txBox="1">
              <a:spLocks noChangeArrowheads="1"/>
            </p:cNvSpPr>
            <p:nvPr/>
          </p:nvSpPr>
          <p:spPr bwMode="auto">
            <a:xfrm>
              <a:off x="3505200" y="4800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9192" name="Text Box 72"/>
            <p:cNvSpPr txBox="1">
              <a:spLocks noChangeArrowheads="1"/>
            </p:cNvSpPr>
            <p:nvPr/>
          </p:nvSpPr>
          <p:spPr bwMode="auto">
            <a:xfrm>
              <a:off x="2286000" y="4800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89193" name="Text Box 73"/>
            <p:cNvSpPr txBox="1">
              <a:spLocks noChangeArrowheads="1"/>
            </p:cNvSpPr>
            <p:nvPr/>
          </p:nvSpPr>
          <p:spPr bwMode="auto">
            <a:xfrm>
              <a:off x="6477000" y="4800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Read stack pointer</a:t>
              </a:r>
            </a:p>
          </p:txBody>
        </p:sp>
        <p:sp>
          <p:nvSpPr>
            <p:cNvPr id="389194" name="Text Box 74"/>
            <p:cNvSpPr txBox="1">
              <a:spLocks noChangeArrowheads="1"/>
            </p:cNvSpPr>
            <p:nvPr/>
          </p:nvSpPr>
          <p:spPr bwMode="auto">
            <a:xfrm>
              <a:off x="3505200" y="4495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ret</a:t>
              </a:r>
            </a:p>
          </p:txBody>
        </p:sp>
        <p:sp>
          <p:nvSpPr>
            <p:cNvPr id="389195" name="Text Box 75"/>
            <p:cNvSpPr txBox="1">
              <a:spLocks noChangeArrowheads="1"/>
            </p:cNvSpPr>
            <p:nvPr/>
          </p:nvSpPr>
          <p:spPr bwMode="auto">
            <a:xfrm>
              <a:off x="3505200" y="4038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>
                <a:sym typeface="Symbol" pitchFamily="18" charset="2"/>
              </a:endParaRPr>
            </a:p>
          </p:txBody>
        </p:sp>
        <p:sp>
          <p:nvSpPr>
            <p:cNvPr id="389196" name="Text Box 76"/>
            <p:cNvSpPr txBox="1">
              <a:spLocks noChangeArrowheads="1"/>
            </p:cNvSpPr>
            <p:nvPr/>
          </p:nvSpPr>
          <p:spPr bwMode="auto">
            <a:xfrm>
              <a:off x="3505200" y="4038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9197" name="Text Box 77"/>
            <p:cNvSpPr txBox="1">
              <a:spLocks noChangeArrowheads="1"/>
            </p:cNvSpPr>
            <p:nvPr/>
          </p:nvSpPr>
          <p:spPr bwMode="auto">
            <a:xfrm>
              <a:off x="2286000" y="4038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89198" name="Text Box 78"/>
            <p:cNvSpPr txBox="1">
              <a:spLocks noChangeArrowheads="1"/>
            </p:cNvSpPr>
            <p:nvPr/>
          </p:nvSpPr>
          <p:spPr bwMode="auto">
            <a:xfrm>
              <a:off x="6477000" y="4038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 operand</a:t>
              </a:r>
            </a:p>
          </p:txBody>
        </p:sp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3498850" y="-825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6" name="Text Box 17"/>
            <p:cNvSpPr txBox="1">
              <a:spLocks noChangeArrowheads="1"/>
            </p:cNvSpPr>
            <p:nvPr/>
          </p:nvSpPr>
          <p:spPr bwMode="auto">
            <a:xfrm>
              <a:off x="3498850" y="22225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valA </a:t>
              </a:r>
              <a:r>
                <a:rPr lang="en-US" sz="1603">
                  <a:sym typeface="Symbol" pitchFamily="18" charset="2"/>
                </a:rPr>
                <a:t> R[rA]</a:t>
              </a:r>
            </a:p>
          </p:txBody>
        </p:sp>
        <p:sp>
          <p:nvSpPr>
            <p:cNvPr id="37" name="Text Box 19"/>
            <p:cNvSpPr txBox="1">
              <a:spLocks noChangeArrowheads="1"/>
            </p:cNvSpPr>
            <p:nvPr/>
          </p:nvSpPr>
          <p:spPr bwMode="auto">
            <a:xfrm>
              <a:off x="3498850" y="2222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8" name="Text Box 20"/>
            <p:cNvSpPr txBox="1">
              <a:spLocks noChangeArrowheads="1"/>
            </p:cNvSpPr>
            <p:nvPr/>
          </p:nvSpPr>
          <p:spPr bwMode="auto">
            <a:xfrm>
              <a:off x="2279650" y="22225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Decode</a:t>
              </a:r>
            </a:p>
          </p:txBody>
        </p:sp>
        <p:sp>
          <p:nvSpPr>
            <p:cNvPr id="39" name="Text Box 21"/>
            <p:cNvSpPr txBox="1">
              <a:spLocks noChangeArrowheads="1"/>
            </p:cNvSpPr>
            <p:nvPr/>
          </p:nvSpPr>
          <p:spPr bwMode="auto">
            <a:xfrm>
              <a:off x="6470650" y="22225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Read operand 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8311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 Destination</a:t>
            </a:r>
          </a:p>
        </p:txBody>
      </p:sp>
      <p:sp>
        <p:nvSpPr>
          <p:cNvPr id="392269" name="Text Box 77"/>
          <p:cNvSpPr txBox="1">
            <a:spLocks noChangeArrowheads="1"/>
          </p:cNvSpPr>
          <p:nvPr/>
        </p:nvSpPr>
        <p:spPr bwMode="auto">
          <a:xfrm>
            <a:off x="520385" y="2417603"/>
            <a:ext cx="4817733" cy="2800767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int </a:t>
            </a:r>
            <a:r>
              <a:rPr lang="en-US" sz="1600" b="1" dirty="0" err="1">
                <a:latin typeface="Courier New" pitchFamily="49" charset="0"/>
              </a:rPr>
              <a:t>dstE</a:t>
            </a:r>
            <a:r>
              <a:rPr lang="en-US" sz="1600" b="1" dirty="0">
                <a:latin typeface="Courier New" pitchFamily="49" charset="0"/>
              </a:rPr>
              <a:t> = [</a:t>
            </a:r>
          </a:p>
          <a:p>
            <a:pPr algn="l">
              <a:lnSpc>
                <a:spcPct val="100000"/>
              </a:lnSpc>
            </a:pPr>
            <a:endParaRPr lang="en-US" sz="1600" b="1" dirty="0">
              <a:latin typeface="Courier New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{IRRMOVQ} &amp;&amp; </a:t>
            </a:r>
            <a:r>
              <a:rPr lang="en-US" sz="1600" b="1" dirty="0" err="1">
                <a:latin typeface="Courier New" pitchFamily="49" charset="0"/>
              </a:rPr>
              <a:t>Cnd</a:t>
            </a:r>
            <a:r>
              <a:rPr lang="en-US" sz="1600" b="1" dirty="0">
                <a:latin typeface="Courier New" pitchFamily="49" charset="0"/>
              </a:rPr>
              <a:t>: </a:t>
            </a:r>
            <a:r>
              <a:rPr lang="en-US" sz="1600" b="1" dirty="0" err="1">
                <a:latin typeface="Courier New" pitchFamily="49" charset="0"/>
              </a:rPr>
              <a:t>rB</a:t>
            </a:r>
            <a:r>
              <a:rPr lang="en-US" sz="1600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endParaRPr lang="en-US" sz="1600" b="1" dirty="0">
              <a:latin typeface="Courier New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{IIRMOVQ, IOPQ} : </a:t>
            </a:r>
            <a:r>
              <a:rPr lang="en-US" sz="1600" b="1" dirty="0" err="1">
                <a:latin typeface="Courier New" pitchFamily="49" charset="0"/>
              </a:rPr>
              <a:t>rB</a:t>
            </a:r>
            <a:r>
              <a:rPr lang="en-US" sz="1600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{IPUSHQ, IPOPQ, ICALL, IRET}: RRSP;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1 : RNONE;  # Don't write any register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];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575573" y="929066"/>
            <a:ext cx="5953282" cy="5197575"/>
            <a:chOff x="2508250" y="-82550"/>
            <a:chExt cx="7016750" cy="5187950"/>
          </a:xfrm>
        </p:grpSpPr>
        <p:sp>
          <p:nvSpPr>
            <p:cNvPr id="392254" name="Text Box 62"/>
            <p:cNvSpPr txBox="1">
              <a:spLocks noChangeArrowheads="1"/>
            </p:cNvSpPr>
            <p:nvPr/>
          </p:nvSpPr>
          <p:spPr bwMode="auto">
            <a:xfrm>
              <a:off x="3733800" y="327660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>
                <a:sym typeface="Symbol" pitchFamily="18" charset="2"/>
              </a:endParaRPr>
            </a:p>
          </p:txBody>
        </p:sp>
        <p:sp>
          <p:nvSpPr>
            <p:cNvPr id="392255" name="Text Box 63"/>
            <p:cNvSpPr txBox="1">
              <a:spLocks noChangeArrowheads="1"/>
            </p:cNvSpPr>
            <p:nvPr/>
          </p:nvSpPr>
          <p:spPr bwMode="auto">
            <a:xfrm>
              <a:off x="6705600" y="3276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None</a:t>
              </a:r>
            </a:p>
          </p:txBody>
        </p:sp>
        <p:sp>
          <p:nvSpPr>
            <p:cNvPr id="392248" name="Text Box 56"/>
            <p:cNvSpPr txBox="1">
              <a:spLocks noChangeArrowheads="1"/>
            </p:cNvSpPr>
            <p:nvPr/>
          </p:nvSpPr>
          <p:spPr bwMode="auto">
            <a:xfrm>
              <a:off x="3733800" y="251460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R</a:t>
              </a:r>
              <a:r>
                <a:rPr lang="en-US" sz="1603" dirty="0">
                  <a:sym typeface="Symbol" pitchFamily="18" charset="2"/>
                </a:rPr>
                <a:t>[</a:t>
              </a:r>
              <a:r>
                <a:rPr lang="en-US" sz="1603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3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3" dirty="0"/>
                <a:t>] </a:t>
              </a:r>
              <a:r>
                <a:rPr lang="en-US" sz="1603" dirty="0">
                  <a:sym typeface="Symbol" pitchFamily="18" charset="2"/>
                </a:rPr>
                <a:t> </a:t>
              </a:r>
              <a:r>
                <a:rPr lang="en-US" sz="1603" dirty="0" err="1">
                  <a:sym typeface="Symbol" pitchFamily="18" charset="2"/>
                </a:rPr>
                <a:t>valE</a:t>
              </a:r>
              <a:endParaRPr lang="en-US" sz="1603" dirty="0">
                <a:sym typeface="Symbol" pitchFamily="18" charset="2"/>
              </a:endParaRPr>
            </a:p>
          </p:txBody>
        </p:sp>
        <p:sp>
          <p:nvSpPr>
            <p:cNvPr id="392252" name="Text Box 60"/>
            <p:cNvSpPr txBox="1">
              <a:spLocks noChangeArrowheads="1"/>
            </p:cNvSpPr>
            <p:nvPr/>
          </p:nvSpPr>
          <p:spPr bwMode="auto">
            <a:xfrm>
              <a:off x="6705600" y="2514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Update stack pointer</a:t>
              </a:r>
            </a:p>
          </p:txBody>
        </p:sp>
        <p:sp>
          <p:nvSpPr>
            <p:cNvPr id="392245" name="Text Box 53"/>
            <p:cNvSpPr txBox="1">
              <a:spLocks noChangeArrowheads="1"/>
            </p:cNvSpPr>
            <p:nvPr/>
          </p:nvSpPr>
          <p:spPr bwMode="auto">
            <a:xfrm>
              <a:off x="3733800" y="175260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>
                <a:sym typeface="Symbol" pitchFamily="18" charset="2"/>
              </a:endParaRPr>
            </a:p>
          </p:txBody>
        </p:sp>
        <p:sp>
          <p:nvSpPr>
            <p:cNvPr id="392246" name="Text Box 54"/>
            <p:cNvSpPr txBox="1">
              <a:spLocks noChangeArrowheads="1"/>
            </p:cNvSpPr>
            <p:nvPr/>
          </p:nvSpPr>
          <p:spPr bwMode="auto">
            <a:xfrm>
              <a:off x="6705600" y="1752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None</a:t>
              </a:r>
            </a:p>
          </p:txBody>
        </p:sp>
        <p:sp>
          <p:nvSpPr>
            <p:cNvPr id="392238" name="Text Box 46"/>
            <p:cNvSpPr txBox="1">
              <a:spLocks noChangeArrowheads="1"/>
            </p:cNvSpPr>
            <p:nvPr/>
          </p:nvSpPr>
          <p:spPr bwMode="auto">
            <a:xfrm>
              <a:off x="3733800" y="99060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R[rB] </a:t>
              </a:r>
              <a:r>
                <a:rPr lang="en-US" sz="1603">
                  <a:sym typeface="Symbol" pitchFamily="18" charset="2"/>
                </a:rPr>
                <a:t> valE</a:t>
              </a:r>
            </a:p>
          </p:txBody>
        </p:sp>
        <p:sp>
          <p:nvSpPr>
            <p:cNvPr id="392196" name="Text Box 4"/>
            <p:cNvSpPr txBox="1">
              <a:spLocks noChangeArrowheads="1"/>
            </p:cNvSpPr>
            <p:nvPr/>
          </p:nvSpPr>
          <p:spPr bwMode="auto">
            <a:xfrm>
              <a:off x="3733800" y="685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cmovXX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92199" name="Text Box 7"/>
            <p:cNvSpPr txBox="1">
              <a:spLocks noChangeArrowheads="1"/>
            </p:cNvSpPr>
            <p:nvPr/>
          </p:nvSpPr>
          <p:spPr bwMode="auto">
            <a:xfrm>
              <a:off x="2514600" y="990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Write-back</a:t>
              </a:r>
            </a:p>
          </p:txBody>
        </p:sp>
        <p:sp>
          <p:nvSpPr>
            <p:cNvPr id="392201" name="Text Box 9"/>
            <p:cNvSpPr txBox="1">
              <a:spLocks noChangeArrowheads="1"/>
            </p:cNvSpPr>
            <p:nvPr/>
          </p:nvSpPr>
          <p:spPr bwMode="auto">
            <a:xfrm>
              <a:off x="3733800" y="1447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rmmovq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D(</a:t>
              </a:r>
              <a:r>
                <a:rPr lang="en-US" sz="1603" dirty="0" err="1"/>
                <a:t>rB</a:t>
              </a:r>
              <a:r>
                <a:rPr lang="en-US" sz="1603" dirty="0"/>
                <a:t>)</a:t>
              </a:r>
            </a:p>
          </p:txBody>
        </p:sp>
        <p:sp>
          <p:nvSpPr>
            <p:cNvPr id="392203" name="Text Box 11"/>
            <p:cNvSpPr txBox="1">
              <a:spLocks noChangeArrowheads="1"/>
            </p:cNvSpPr>
            <p:nvPr/>
          </p:nvSpPr>
          <p:spPr bwMode="auto">
            <a:xfrm>
              <a:off x="3733800" y="1752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2206" name="Text Box 14"/>
            <p:cNvSpPr txBox="1">
              <a:spLocks noChangeArrowheads="1"/>
            </p:cNvSpPr>
            <p:nvPr/>
          </p:nvSpPr>
          <p:spPr bwMode="auto">
            <a:xfrm>
              <a:off x="3733800" y="2209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popq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endParaRPr lang="en-US" sz="1603" dirty="0"/>
            </a:p>
          </p:txBody>
        </p:sp>
        <p:sp>
          <p:nvSpPr>
            <p:cNvPr id="392208" name="Text Box 16"/>
            <p:cNvSpPr txBox="1">
              <a:spLocks noChangeArrowheads="1"/>
            </p:cNvSpPr>
            <p:nvPr/>
          </p:nvSpPr>
          <p:spPr bwMode="auto">
            <a:xfrm>
              <a:off x="3733800" y="2514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2211" name="Text Box 19"/>
            <p:cNvSpPr txBox="1">
              <a:spLocks noChangeArrowheads="1"/>
            </p:cNvSpPr>
            <p:nvPr/>
          </p:nvSpPr>
          <p:spPr bwMode="auto">
            <a:xfrm>
              <a:off x="3733800" y="2971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jXX Dest</a:t>
              </a:r>
            </a:p>
          </p:txBody>
        </p:sp>
        <p:sp>
          <p:nvSpPr>
            <p:cNvPr id="392213" name="Text Box 21"/>
            <p:cNvSpPr txBox="1">
              <a:spLocks noChangeArrowheads="1"/>
            </p:cNvSpPr>
            <p:nvPr/>
          </p:nvSpPr>
          <p:spPr bwMode="auto">
            <a:xfrm>
              <a:off x="3733800" y="3276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2216" name="Text Box 24"/>
            <p:cNvSpPr txBox="1">
              <a:spLocks noChangeArrowheads="1"/>
            </p:cNvSpPr>
            <p:nvPr/>
          </p:nvSpPr>
          <p:spPr bwMode="auto">
            <a:xfrm>
              <a:off x="3733800" y="3733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call</a:t>
              </a:r>
              <a:r>
                <a:rPr lang="en-US" sz="1603"/>
                <a:t> Dest</a:t>
              </a:r>
            </a:p>
          </p:txBody>
        </p:sp>
        <p:sp>
          <p:nvSpPr>
            <p:cNvPr id="392221" name="Text Box 29"/>
            <p:cNvSpPr txBox="1">
              <a:spLocks noChangeArrowheads="1"/>
            </p:cNvSpPr>
            <p:nvPr/>
          </p:nvSpPr>
          <p:spPr bwMode="auto">
            <a:xfrm>
              <a:off x="3733800" y="44958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ret</a:t>
              </a:r>
            </a:p>
          </p:txBody>
        </p:sp>
        <p:sp>
          <p:nvSpPr>
            <p:cNvPr id="392232" name="Text Box 40"/>
            <p:cNvSpPr txBox="1">
              <a:spLocks noChangeArrowheads="1"/>
            </p:cNvSpPr>
            <p:nvPr/>
          </p:nvSpPr>
          <p:spPr bwMode="auto">
            <a:xfrm>
              <a:off x="2514600" y="1752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Write-back</a:t>
              </a:r>
            </a:p>
          </p:txBody>
        </p:sp>
        <p:sp>
          <p:nvSpPr>
            <p:cNvPr id="392233" name="Text Box 41"/>
            <p:cNvSpPr txBox="1">
              <a:spLocks noChangeArrowheads="1"/>
            </p:cNvSpPr>
            <p:nvPr/>
          </p:nvSpPr>
          <p:spPr bwMode="auto">
            <a:xfrm>
              <a:off x="2514600" y="2514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Write-back</a:t>
              </a:r>
            </a:p>
          </p:txBody>
        </p:sp>
        <p:sp>
          <p:nvSpPr>
            <p:cNvPr id="392234" name="Text Box 42"/>
            <p:cNvSpPr txBox="1">
              <a:spLocks noChangeArrowheads="1"/>
            </p:cNvSpPr>
            <p:nvPr/>
          </p:nvSpPr>
          <p:spPr bwMode="auto">
            <a:xfrm>
              <a:off x="2514600" y="3276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Write-back</a:t>
              </a:r>
            </a:p>
          </p:txBody>
        </p:sp>
        <p:sp>
          <p:nvSpPr>
            <p:cNvPr id="392235" name="Text Box 43"/>
            <p:cNvSpPr txBox="1">
              <a:spLocks noChangeArrowheads="1"/>
            </p:cNvSpPr>
            <p:nvPr/>
          </p:nvSpPr>
          <p:spPr bwMode="auto">
            <a:xfrm>
              <a:off x="2514600" y="4038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Write-back</a:t>
              </a:r>
            </a:p>
          </p:txBody>
        </p:sp>
        <p:sp>
          <p:nvSpPr>
            <p:cNvPr id="392236" name="Text Box 44"/>
            <p:cNvSpPr txBox="1">
              <a:spLocks noChangeArrowheads="1"/>
            </p:cNvSpPr>
            <p:nvPr/>
          </p:nvSpPr>
          <p:spPr bwMode="auto">
            <a:xfrm>
              <a:off x="2514600" y="48006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Write-back</a:t>
              </a:r>
            </a:p>
          </p:txBody>
        </p:sp>
        <p:sp>
          <p:nvSpPr>
            <p:cNvPr id="392242" name="Text Box 50"/>
            <p:cNvSpPr txBox="1">
              <a:spLocks noChangeArrowheads="1"/>
            </p:cNvSpPr>
            <p:nvPr/>
          </p:nvSpPr>
          <p:spPr bwMode="auto">
            <a:xfrm>
              <a:off x="6705600" y="755650"/>
              <a:ext cx="2279650" cy="6032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Conditionally write back result</a:t>
              </a:r>
            </a:p>
          </p:txBody>
        </p:sp>
        <p:sp>
          <p:nvSpPr>
            <p:cNvPr id="392244" name="Text Box 52"/>
            <p:cNvSpPr txBox="1">
              <a:spLocks noChangeArrowheads="1"/>
            </p:cNvSpPr>
            <p:nvPr/>
          </p:nvSpPr>
          <p:spPr bwMode="auto">
            <a:xfrm>
              <a:off x="3733800" y="990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2262" name="Text Box 70"/>
            <p:cNvSpPr txBox="1">
              <a:spLocks noChangeArrowheads="1"/>
            </p:cNvSpPr>
            <p:nvPr/>
          </p:nvSpPr>
          <p:spPr bwMode="auto">
            <a:xfrm>
              <a:off x="3733800" y="403860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R</a:t>
              </a:r>
              <a:r>
                <a:rPr lang="en-US" sz="1603" dirty="0">
                  <a:sym typeface="Symbol" pitchFamily="18" charset="2"/>
                </a:rPr>
                <a:t>[</a:t>
              </a:r>
              <a:r>
                <a:rPr lang="en-US" sz="1603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3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3" dirty="0"/>
                <a:t>] </a:t>
              </a:r>
              <a:r>
                <a:rPr lang="en-US" sz="1603" dirty="0">
                  <a:sym typeface="Symbol" pitchFamily="18" charset="2"/>
                </a:rPr>
                <a:t> </a:t>
              </a:r>
              <a:r>
                <a:rPr lang="en-US" sz="1603" dirty="0" err="1">
                  <a:sym typeface="Symbol" pitchFamily="18" charset="2"/>
                </a:rPr>
                <a:t>valE</a:t>
              </a:r>
              <a:endParaRPr lang="en-US" sz="1603" dirty="0">
                <a:sym typeface="Symbol" pitchFamily="18" charset="2"/>
              </a:endParaRPr>
            </a:p>
          </p:txBody>
        </p:sp>
        <p:sp>
          <p:nvSpPr>
            <p:cNvPr id="392263" name="Text Box 71"/>
            <p:cNvSpPr txBox="1">
              <a:spLocks noChangeArrowheads="1"/>
            </p:cNvSpPr>
            <p:nvPr/>
          </p:nvSpPr>
          <p:spPr bwMode="auto">
            <a:xfrm>
              <a:off x="3733800" y="4038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2264" name="Text Box 72"/>
            <p:cNvSpPr txBox="1">
              <a:spLocks noChangeArrowheads="1"/>
            </p:cNvSpPr>
            <p:nvPr/>
          </p:nvSpPr>
          <p:spPr bwMode="auto">
            <a:xfrm>
              <a:off x="6705600" y="4038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Update stack pointer</a:t>
              </a:r>
            </a:p>
          </p:txBody>
        </p:sp>
        <p:sp>
          <p:nvSpPr>
            <p:cNvPr id="392265" name="Text Box 73"/>
            <p:cNvSpPr txBox="1">
              <a:spLocks noChangeArrowheads="1"/>
            </p:cNvSpPr>
            <p:nvPr/>
          </p:nvSpPr>
          <p:spPr bwMode="auto">
            <a:xfrm>
              <a:off x="3733800" y="480060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R</a:t>
              </a:r>
              <a:r>
                <a:rPr lang="en-US" sz="1603" dirty="0">
                  <a:sym typeface="Symbol" pitchFamily="18" charset="2"/>
                </a:rPr>
                <a:t>[</a:t>
              </a:r>
              <a:r>
                <a:rPr lang="en-US" sz="1603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3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3" dirty="0"/>
                <a:t>] </a:t>
              </a:r>
              <a:r>
                <a:rPr lang="en-US" sz="1603" dirty="0">
                  <a:sym typeface="Symbol" pitchFamily="18" charset="2"/>
                </a:rPr>
                <a:t> </a:t>
              </a:r>
              <a:r>
                <a:rPr lang="en-US" sz="1603" dirty="0" err="1">
                  <a:sym typeface="Symbol" pitchFamily="18" charset="2"/>
                </a:rPr>
                <a:t>valE</a:t>
              </a:r>
              <a:endParaRPr lang="en-US" sz="1603" dirty="0">
                <a:sym typeface="Symbol" pitchFamily="18" charset="2"/>
              </a:endParaRPr>
            </a:p>
          </p:txBody>
        </p:sp>
        <p:sp>
          <p:nvSpPr>
            <p:cNvPr id="392266" name="Text Box 74"/>
            <p:cNvSpPr txBox="1">
              <a:spLocks noChangeArrowheads="1"/>
            </p:cNvSpPr>
            <p:nvPr/>
          </p:nvSpPr>
          <p:spPr bwMode="auto">
            <a:xfrm>
              <a:off x="3733800" y="48006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2267" name="Text Box 75"/>
            <p:cNvSpPr txBox="1">
              <a:spLocks noChangeArrowheads="1"/>
            </p:cNvSpPr>
            <p:nvPr/>
          </p:nvSpPr>
          <p:spPr bwMode="auto">
            <a:xfrm>
              <a:off x="6705600" y="4800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Update stack pointer</a:t>
              </a:r>
            </a:p>
          </p:txBody>
        </p:sp>
        <p:sp>
          <p:nvSpPr>
            <p:cNvPr id="35" name="Text Box 46"/>
            <p:cNvSpPr txBox="1">
              <a:spLocks noChangeArrowheads="1"/>
            </p:cNvSpPr>
            <p:nvPr/>
          </p:nvSpPr>
          <p:spPr bwMode="auto">
            <a:xfrm>
              <a:off x="3727450" y="222250"/>
              <a:ext cx="2819400" cy="304800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R[rB] </a:t>
              </a:r>
              <a:r>
                <a:rPr lang="en-US" sz="1603">
                  <a:sym typeface="Symbol" pitchFamily="18" charset="2"/>
                </a:rPr>
                <a:t> valE</a:t>
              </a:r>
            </a:p>
          </p:txBody>
        </p:sp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3727450" y="-825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7" name="Text Box 7"/>
            <p:cNvSpPr txBox="1">
              <a:spLocks noChangeArrowheads="1"/>
            </p:cNvSpPr>
            <p:nvPr/>
          </p:nvSpPr>
          <p:spPr bwMode="auto">
            <a:xfrm>
              <a:off x="2508250" y="22225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Write-back</a:t>
              </a:r>
            </a:p>
          </p:txBody>
        </p:sp>
        <p:sp>
          <p:nvSpPr>
            <p:cNvPr id="38" name="Text Box 50"/>
            <p:cNvSpPr txBox="1">
              <a:spLocks noChangeArrowheads="1"/>
            </p:cNvSpPr>
            <p:nvPr/>
          </p:nvSpPr>
          <p:spPr bwMode="auto">
            <a:xfrm>
              <a:off x="6699250" y="22225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Write back result</a:t>
              </a:r>
            </a:p>
          </p:txBody>
        </p:sp>
        <p:sp>
          <p:nvSpPr>
            <p:cNvPr id="39" name="Text Box 52"/>
            <p:cNvSpPr txBox="1">
              <a:spLocks noChangeArrowheads="1"/>
            </p:cNvSpPr>
            <p:nvPr/>
          </p:nvSpPr>
          <p:spPr bwMode="auto">
            <a:xfrm>
              <a:off x="3727450" y="2222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</p:grpSp>
    </p:spTree>
    <p:extLst>
      <p:ext uri="{BB962C8B-B14F-4D97-AF65-F5344CB8AC3E}">
        <p14:creationId xmlns:p14="http://schemas.microsoft.com/office/powerpoint/2010/main" val="241724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99058"/>
            <a:ext cx="10515600" cy="1325563"/>
          </a:xfrm>
        </p:spPr>
        <p:txBody>
          <a:bodyPr/>
          <a:lstStyle/>
          <a:p>
            <a:r>
              <a:rPr lang="en-US" dirty="0"/>
              <a:t>Execute Logic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198" y="1269853"/>
            <a:ext cx="5538913" cy="5223022"/>
          </a:xfrm>
        </p:spPr>
        <p:txBody>
          <a:bodyPr>
            <a:noAutofit/>
          </a:bodyPr>
          <a:lstStyle/>
          <a:p>
            <a:r>
              <a:rPr lang="en-US" sz="2000" dirty="0"/>
              <a:t>Units</a:t>
            </a:r>
          </a:p>
          <a:p>
            <a:pPr lvl="1"/>
            <a:r>
              <a:rPr lang="en-US" sz="2000" dirty="0"/>
              <a:t>ALU</a:t>
            </a:r>
          </a:p>
          <a:p>
            <a:pPr lvl="2"/>
            <a:r>
              <a:rPr lang="en-US" dirty="0"/>
              <a:t>Implements 4 required functions</a:t>
            </a:r>
          </a:p>
          <a:p>
            <a:pPr lvl="2"/>
            <a:r>
              <a:rPr lang="en-US" dirty="0"/>
              <a:t>Generates condition code values</a:t>
            </a:r>
          </a:p>
          <a:p>
            <a:pPr lvl="1"/>
            <a:r>
              <a:rPr lang="en-US" sz="2000" dirty="0"/>
              <a:t>CC</a:t>
            </a:r>
          </a:p>
          <a:p>
            <a:pPr lvl="2"/>
            <a:r>
              <a:rPr lang="en-US" dirty="0"/>
              <a:t>Register with 3 condition code bits</a:t>
            </a:r>
          </a:p>
          <a:p>
            <a:pPr lvl="1"/>
            <a:r>
              <a:rPr lang="en-US" sz="2000" dirty="0" err="1"/>
              <a:t>cond</a:t>
            </a:r>
            <a:endParaRPr lang="en-US" sz="2000" dirty="0"/>
          </a:p>
          <a:p>
            <a:pPr lvl="2"/>
            <a:r>
              <a:rPr lang="en-US" dirty="0"/>
              <a:t>Computes conditional jump/move flag</a:t>
            </a:r>
          </a:p>
          <a:p>
            <a:r>
              <a:rPr lang="en-US" sz="2000" dirty="0"/>
              <a:t>Control Logic</a:t>
            </a:r>
          </a:p>
          <a:p>
            <a:pPr lvl="1"/>
            <a:r>
              <a:rPr lang="en-US" sz="2000" dirty="0"/>
              <a:t>Set CC: Should condition code register be loaded?</a:t>
            </a:r>
          </a:p>
          <a:p>
            <a:pPr lvl="1"/>
            <a:r>
              <a:rPr lang="en-US" sz="2000" dirty="0"/>
              <a:t>ALU A: Input A to ALU</a:t>
            </a:r>
          </a:p>
          <a:p>
            <a:pPr lvl="1"/>
            <a:r>
              <a:rPr lang="en-US" sz="2000" dirty="0"/>
              <a:t>ALU B: Input B to ALU</a:t>
            </a:r>
          </a:p>
          <a:p>
            <a:pPr lvl="1"/>
            <a:r>
              <a:rPr lang="en-US" sz="2000" dirty="0"/>
              <a:t>ALU fun: What function should ALU compute?</a:t>
            </a:r>
          </a:p>
        </p:txBody>
      </p:sp>
      <p:grpSp>
        <p:nvGrpSpPr>
          <p:cNvPr id="138" name="Group 137"/>
          <p:cNvGrpSpPr/>
          <p:nvPr/>
        </p:nvGrpSpPr>
        <p:grpSpPr>
          <a:xfrm>
            <a:off x="6693526" y="1524621"/>
            <a:ext cx="5030976" cy="3938173"/>
            <a:chOff x="1143000" y="7924800"/>
            <a:chExt cx="4038600" cy="3124200"/>
          </a:xfrm>
        </p:grpSpPr>
        <p:sp>
          <p:nvSpPr>
            <p:cNvPr id="139" name="Line 2"/>
            <p:cNvSpPr>
              <a:spLocks noChangeShapeType="1"/>
            </p:cNvSpPr>
            <p:nvPr/>
          </p:nvSpPr>
          <p:spPr bwMode="auto">
            <a:xfrm rot="16200000" flipV="1">
              <a:off x="2794000" y="8966200"/>
              <a:ext cx="0" cy="508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0" name="Rectangle 67"/>
            <p:cNvSpPr>
              <a:spLocks noChangeArrowheads="1"/>
            </p:cNvSpPr>
            <p:nvPr/>
          </p:nvSpPr>
          <p:spPr bwMode="auto">
            <a:xfrm>
              <a:off x="2057400" y="9067800"/>
              <a:ext cx="482600" cy="3810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803" kern="0">
                  <a:solidFill>
                    <a:sysClr val="windowText" lastClr="000000"/>
                  </a:solidFill>
                </a:rPr>
                <a:t>CC</a:t>
              </a:r>
            </a:p>
          </p:txBody>
        </p:sp>
        <p:sp>
          <p:nvSpPr>
            <p:cNvPr id="141" name="AutoShape 56"/>
            <p:cNvSpPr>
              <a:spLocks noChangeArrowheads="1"/>
            </p:cNvSpPr>
            <p:nvPr/>
          </p:nvSpPr>
          <p:spPr bwMode="auto">
            <a:xfrm flipV="1">
              <a:off x="2819400" y="8991600"/>
              <a:ext cx="1295400" cy="45720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rot="10800000" wrap="none" lIns="91600" tIns="45800" rIns="91600" bIns="45800" anchor="ctr"/>
            <a:lstStyle/>
            <a:p>
              <a:pPr defTabSz="916137">
                <a:defRPr/>
              </a:pPr>
              <a:r>
                <a:rPr lang="en-US" sz="1803" kern="0" dirty="0">
                  <a:solidFill>
                    <a:sysClr val="windowText" lastClr="000000"/>
                  </a:solidFill>
                </a:rPr>
                <a:t>ALU</a:t>
              </a:r>
            </a:p>
          </p:txBody>
        </p:sp>
        <p:sp>
          <p:nvSpPr>
            <p:cNvPr id="142" name="AutoShape 54"/>
            <p:cNvSpPr>
              <a:spLocks noChangeArrowheads="1"/>
            </p:cNvSpPr>
            <p:nvPr/>
          </p:nvSpPr>
          <p:spPr bwMode="auto">
            <a:xfrm>
              <a:off x="2667000" y="9753600"/>
              <a:ext cx="6858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ALU</a:t>
              </a:r>
            </a:p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43" name="AutoShape 55"/>
            <p:cNvSpPr>
              <a:spLocks noChangeArrowheads="1"/>
            </p:cNvSpPr>
            <p:nvPr/>
          </p:nvSpPr>
          <p:spPr bwMode="auto">
            <a:xfrm>
              <a:off x="3581400" y="9753600"/>
              <a:ext cx="6858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ALU</a:t>
              </a:r>
            </a:p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B</a:t>
              </a:r>
            </a:p>
          </p:txBody>
        </p:sp>
        <p:sp>
          <p:nvSpPr>
            <p:cNvPr id="144" name="Line 62"/>
            <p:cNvSpPr>
              <a:spLocks noChangeShapeType="1"/>
            </p:cNvSpPr>
            <p:nvPr/>
          </p:nvSpPr>
          <p:spPr bwMode="auto">
            <a:xfrm flipV="1">
              <a:off x="3429000" y="8305800"/>
              <a:ext cx="0" cy="685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5" name="Line 63"/>
            <p:cNvSpPr>
              <a:spLocks noChangeShapeType="1"/>
            </p:cNvSpPr>
            <p:nvPr/>
          </p:nvSpPr>
          <p:spPr bwMode="auto">
            <a:xfrm flipV="1">
              <a:off x="2971800" y="94488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6" name="Line 77"/>
            <p:cNvSpPr>
              <a:spLocks noChangeShapeType="1"/>
            </p:cNvSpPr>
            <p:nvPr/>
          </p:nvSpPr>
          <p:spPr bwMode="auto">
            <a:xfrm flipH="1" flipV="1">
              <a:off x="1600200" y="8305800"/>
              <a:ext cx="0" cy="3048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47" name="Group 123"/>
            <p:cNvGrpSpPr>
              <a:grpSpLocks/>
            </p:cNvGrpSpPr>
            <p:nvPr/>
          </p:nvGrpSpPr>
          <p:grpSpPr bwMode="auto">
            <a:xfrm>
              <a:off x="2743200" y="10363200"/>
              <a:ext cx="152400" cy="152400"/>
              <a:chOff x="240" y="4176"/>
              <a:chExt cx="192" cy="192"/>
            </a:xfrm>
          </p:grpSpPr>
          <p:sp>
            <p:nvSpPr>
              <p:cNvPr id="181" name="Oval 124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2" name="Rectangle 125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48" name="AutoShape 155"/>
            <p:cNvSpPr>
              <a:spLocks noChangeArrowheads="1"/>
            </p:cNvSpPr>
            <p:nvPr/>
          </p:nvSpPr>
          <p:spPr bwMode="auto">
            <a:xfrm>
              <a:off x="4419600" y="8915400"/>
              <a:ext cx="762000" cy="5334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ALU</a:t>
              </a:r>
            </a:p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fun.</a:t>
              </a:r>
            </a:p>
          </p:txBody>
        </p:sp>
        <p:sp>
          <p:nvSpPr>
            <p:cNvPr id="149" name="Line 156"/>
            <p:cNvSpPr>
              <a:spLocks noChangeShapeType="1"/>
            </p:cNvSpPr>
            <p:nvPr/>
          </p:nvSpPr>
          <p:spPr bwMode="auto">
            <a:xfrm rot="16200000" flipV="1">
              <a:off x="4152900" y="8877300"/>
              <a:ext cx="0" cy="533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0" name="Oval 71"/>
            <p:cNvSpPr>
              <a:spLocks noChangeArrowheads="1"/>
            </p:cNvSpPr>
            <p:nvPr/>
          </p:nvSpPr>
          <p:spPr bwMode="auto">
            <a:xfrm>
              <a:off x="1371600" y="79248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Cnd</a:t>
              </a:r>
            </a:p>
          </p:txBody>
        </p:sp>
        <p:sp>
          <p:nvSpPr>
            <p:cNvPr id="151" name="Oval 6"/>
            <p:cNvSpPr>
              <a:spLocks noChangeArrowheads="1"/>
            </p:cNvSpPr>
            <p:nvPr/>
          </p:nvSpPr>
          <p:spPr bwMode="auto">
            <a:xfrm>
              <a:off x="1143000" y="106680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icode</a:t>
              </a:r>
            </a:p>
          </p:txBody>
        </p:sp>
        <p:sp>
          <p:nvSpPr>
            <p:cNvPr id="152" name="Oval 7"/>
            <p:cNvSpPr>
              <a:spLocks noChangeArrowheads="1"/>
            </p:cNvSpPr>
            <p:nvPr/>
          </p:nvSpPr>
          <p:spPr bwMode="auto">
            <a:xfrm>
              <a:off x="1524000" y="106680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ifun</a:t>
              </a:r>
            </a:p>
          </p:txBody>
        </p:sp>
        <p:sp>
          <p:nvSpPr>
            <p:cNvPr id="153" name="Oval 232"/>
            <p:cNvSpPr>
              <a:spLocks noChangeArrowheads="1"/>
            </p:cNvSpPr>
            <p:nvPr/>
          </p:nvSpPr>
          <p:spPr bwMode="auto">
            <a:xfrm>
              <a:off x="2667000" y="106680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valC</a:t>
              </a:r>
            </a:p>
          </p:txBody>
        </p:sp>
        <p:sp>
          <p:nvSpPr>
            <p:cNvPr id="154" name="Oval 235"/>
            <p:cNvSpPr>
              <a:spLocks noChangeArrowheads="1"/>
            </p:cNvSpPr>
            <p:nvPr/>
          </p:nvSpPr>
          <p:spPr bwMode="auto">
            <a:xfrm>
              <a:off x="3733800" y="106680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valB</a:t>
              </a:r>
            </a:p>
          </p:txBody>
        </p:sp>
        <p:sp>
          <p:nvSpPr>
            <p:cNvPr id="155" name="Oval 238"/>
            <p:cNvSpPr>
              <a:spLocks noChangeArrowheads="1"/>
            </p:cNvSpPr>
            <p:nvPr/>
          </p:nvSpPr>
          <p:spPr bwMode="auto">
            <a:xfrm>
              <a:off x="3124200" y="106680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valA</a:t>
              </a:r>
            </a:p>
          </p:txBody>
        </p:sp>
        <p:sp>
          <p:nvSpPr>
            <p:cNvPr id="156" name="Oval 246"/>
            <p:cNvSpPr>
              <a:spLocks noChangeArrowheads="1"/>
            </p:cNvSpPr>
            <p:nvPr/>
          </p:nvSpPr>
          <p:spPr bwMode="auto">
            <a:xfrm>
              <a:off x="3200400" y="79248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valE</a:t>
              </a:r>
            </a:p>
          </p:txBody>
        </p:sp>
        <p:grpSp>
          <p:nvGrpSpPr>
            <p:cNvPr id="157" name="Group 275"/>
            <p:cNvGrpSpPr>
              <a:grpSpLocks/>
            </p:cNvGrpSpPr>
            <p:nvPr/>
          </p:nvGrpSpPr>
          <p:grpSpPr bwMode="auto">
            <a:xfrm>
              <a:off x="3657600" y="10363200"/>
              <a:ext cx="152400" cy="152400"/>
              <a:chOff x="240" y="4176"/>
              <a:chExt cx="192" cy="192"/>
            </a:xfrm>
          </p:grpSpPr>
          <p:sp>
            <p:nvSpPr>
              <p:cNvPr id="179" name="Oval 276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Rectangle 277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58" name="Line 240"/>
            <p:cNvSpPr>
              <a:spLocks noChangeShapeType="1"/>
            </p:cNvSpPr>
            <p:nvPr/>
          </p:nvSpPr>
          <p:spPr bwMode="auto">
            <a:xfrm flipV="1">
              <a:off x="3276600" y="10210800"/>
              <a:ext cx="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Line 278"/>
            <p:cNvSpPr>
              <a:spLocks noChangeShapeType="1"/>
            </p:cNvSpPr>
            <p:nvPr/>
          </p:nvSpPr>
          <p:spPr bwMode="auto">
            <a:xfrm flipV="1">
              <a:off x="2971800" y="10210800"/>
              <a:ext cx="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0" name="Line 294"/>
            <p:cNvSpPr>
              <a:spLocks noChangeShapeType="1"/>
            </p:cNvSpPr>
            <p:nvPr/>
          </p:nvSpPr>
          <p:spPr bwMode="auto">
            <a:xfrm flipV="1">
              <a:off x="3962400" y="10210800"/>
              <a:ext cx="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1" name="Line 295"/>
            <p:cNvSpPr>
              <a:spLocks noChangeShapeType="1"/>
            </p:cNvSpPr>
            <p:nvPr/>
          </p:nvSpPr>
          <p:spPr bwMode="auto">
            <a:xfrm flipV="1">
              <a:off x="3962400" y="94488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" name="Line 296"/>
            <p:cNvSpPr>
              <a:spLocks noChangeShapeType="1"/>
            </p:cNvSpPr>
            <p:nvPr/>
          </p:nvSpPr>
          <p:spPr bwMode="auto">
            <a:xfrm flipV="1">
              <a:off x="1371600" y="10439400"/>
              <a:ext cx="0" cy="3048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" name="Line 297"/>
            <p:cNvSpPr>
              <a:spLocks noChangeShapeType="1"/>
            </p:cNvSpPr>
            <p:nvPr/>
          </p:nvSpPr>
          <p:spPr bwMode="auto">
            <a:xfrm flipV="1">
              <a:off x="1752600" y="8991600"/>
              <a:ext cx="0" cy="17526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" name="Line 298"/>
            <p:cNvSpPr>
              <a:spLocks noChangeShapeType="1"/>
            </p:cNvSpPr>
            <p:nvPr/>
          </p:nvSpPr>
          <p:spPr bwMode="auto">
            <a:xfrm flipV="1">
              <a:off x="3733800" y="10210800"/>
              <a:ext cx="0" cy="2286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" name="Freeform 303"/>
            <p:cNvSpPr>
              <a:spLocks/>
            </p:cNvSpPr>
            <p:nvPr/>
          </p:nvSpPr>
          <p:spPr bwMode="auto">
            <a:xfrm flipH="1">
              <a:off x="1371600" y="9448800"/>
              <a:ext cx="3276600" cy="990600"/>
            </a:xfrm>
            <a:custGeom>
              <a:avLst/>
              <a:gdLst>
                <a:gd name="T0" fmla="*/ 2147483647 w 1584"/>
                <a:gd name="T1" fmla="*/ 2147483647 h 144"/>
                <a:gd name="T2" fmla="*/ 0 w 1584"/>
                <a:gd name="T3" fmla="*/ 2147483647 h 144"/>
                <a:gd name="T4" fmla="*/ 0 w 1584"/>
                <a:gd name="T5" fmla="*/ 0 h 144"/>
                <a:gd name="T6" fmla="*/ 0 60000 65536"/>
                <a:gd name="T7" fmla="*/ 0 60000 65536"/>
                <a:gd name="T8" fmla="*/ 0 60000 65536"/>
                <a:gd name="T9" fmla="*/ 0 w 1584"/>
                <a:gd name="T10" fmla="*/ 0 h 144"/>
                <a:gd name="T11" fmla="*/ 1584 w 158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84" h="144">
                  <a:moveTo>
                    <a:pt x="1584" y="144"/>
                  </a:moveTo>
                  <a:lnTo>
                    <a:pt x="0" y="14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66" name="Group 304"/>
            <p:cNvGrpSpPr>
              <a:grpSpLocks/>
            </p:cNvGrpSpPr>
            <p:nvPr/>
          </p:nvGrpSpPr>
          <p:grpSpPr bwMode="auto">
            <a:xfrm>
              <a:off x="2209800" y="10363200"/>
              <a:ext cx="152400" cy="152400"/>
              <a:chOff x="240" y="4176"/>
              <a:chExt cx="192" cy="192"/>
            </a:xfrm>
          </p:grpSpPr>
          <p:sp>
            <p:nvSpPr>
              <p:cNvPr id="177" name="Oval 305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Rectangle 306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67" name="AutoShape 307"/>
            <p:cNvSpPr>
              <a:spLocks noChangeArrowheads="1"/>
            </p:cNvSpPr>
            <p:nvPr/>
          </p:nvSpPr>
          <p:spPr bwMode="auto">
            <a:xfrm>
              <a:off x="2057400" y="9753600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Set</a:t>
              </a:r>
            </a:p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CC</a:t>
              </a:r>
            </a:p>
          </p:txBody>
        </p:sp>
        <p:sp>
          <p:nvSpPr>
            <p:cNvPr id="168" name="Line 308"/>
            <p:cNvSpPr>
              <a:spLocks noChangeShapeType="1"/>
            </p:cNvSpPr>
            <p:nvPr/>
          </p:nvSpPr>
          <p:spPr bwMode="auto">
            <a:xfrm flipH="1" flipV="1">
              <a:off x="2286000" y="9448800"/>
              <a:ext cx="0" cy="3048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" name="Rectangle 309"/>
            <p:cNvSpPr>
              <a:spLocks noChangeArrowheads="1"/>
            </p:cNvSpPr>
            <p:nvPr/>
          </p:nvSpPr>
          <p:spPr bwMode="auto">
            <a:xfrm>
              <a:off x="1219200" y="8610600"/>
              <a:ext cx="609600" cy="3810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803" kern="0" dirty="0" err="1">
                  <a:solidFill>
                    <a:sysClr val="windowText" lastClr="000000"/>
                  </a:solidFill>
                </a:rPr>
                <a:t>cond</a:t>
              </a:r>
              <a:endParaRPr lang="en-US" sz="1803" kern="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70" name="Group 311"/>
            <p:cNvGrpSpPr>
              <a:grpSpLocks/>
            </p:cNvGrpSpPr>
            <p:nvPr/>
          </p:nvGrpSpPr>
          <p:grpSpPr bwMode="auto">
            <a:xfrm>
              <a:off x="1676403" y="10526735"/>
              <a:ext cx="149226" cy="141288"/>
              <a:chOff x="240" y="4176"/>
              <a:chExt cx="192" cy="192"/>
            </a:xfrm>
          </p:grpSpPr>
          <p:sp>
            <p:nvSpPr>
              <p:cNvPr id="175" name="Oval 312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Rectangle 313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71" name="Freeform 314"/>
            <p:cNvSpPr>
              <a:spLocks/>
            </p:cNvSpPr>
            <p:nvPr/>
          </p:nvSpPr>
          <p:spPr bwMode="auto">
            <a:xfrm flipH="1">
              <a:off x="1752600" y="9448800"/>
              <a:ext cx="3200400" cy="1143000"/>
            </a:xfrm>
            <a:custGeom>
              <a:avLst/>
              <a:gdLst>
                <a:gd name="T0" fmla="*/ 2147483647 w 1584"/>
                <a:gd name="T1" fmla="*/ 2147483647 h 144"/>
                <a:gd name="T2" fmla="*/ 0 w 1584"/>
                <a:gd name="T3" fmla="*/ 2147483647 h 144"/>
                <a:gd name="T4" fmla="*/ 0 w 1584"/>
                <a:gd name="T5" fmla="*/ 0 h 144"/>
                <a:gd name="T6" fmla="*/ 0 60000 65536"/>
                <a:gd name="T7" fmla="*/ 0 60000 65536"/>
                <a:gd name="T8" fmla="*/ 0 60000 65536"/>
                <a:gd name="T9" fmla="*/ 0 w 1584"/>
                <a:gd name="T10" fmla="*/ 0 h 144"/>
                <a:gd name="T11" fmla="*/ 1584 w 158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84" h="144">
                  <a:moveTo>
                    <a:pt x="1584" y="144"/>
                  </a:moveTo>
                  <a:lnTo>
                    <a:pt x="0" y="14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2" name="Line 317"/>
            <p:cNvSpPr>
              <a:spLocks noChangeShapeType="1"/>
            </p:cNvSpPr>
            <p:nvPr/>
          </p:nvSpPr>
          <p:spPr bwMode="auto">
            <a:xfrm flipV="1">
              <a:off x="2819400" y="10210800"/>
              <a:ext cx="0" cy="2286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3" name="Line 318"/>
            <p:cNvSpPr>
              <a:spLocks noChangeShapeType="1"/>
            </p:cNvSpPr>
            <p:nvPr/>
          </p:nvSpPr>
          <p:spPr bwMode="auto">
            <a:xfrm flipV="1">
              <a:off x="2286000" y="10210800"/>
              <a:ext cx="0" cy="2286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4" name="Freeform 321"/>
            <p:cNvSpPr>
              <a:spLocks/>
            </p:cNvSpPr>
            <p:nvPr/>
          </p:nvSpPr>
          <p:spPr bwMode="auto">
            <a:xfrm>
              <a:off x="1828800" y="8839200"/>
              <a:ext cx="457200" cy="228600"/>
            </a:xfrm>
            <a:custGeom>
              <a:avLst/>
              <a:gdLst>
                <a:gd name="T0" fmla="*/ 725804891 w 288"/>
                <a:gd name="T1" fmla="*/ 362902445 h 144"/>
                <a:gd name="T2" fmla="*/ 725804891 w 288"/>
                <a:gd name="T3" fmla="*/ 0 h 144"/>
                <a:gd name="T4" fmla="*/ 0 w 288"/>
                <a:gd name="T5" fmla="*/ 0 h 144"/>
                <a:gd name="T6" fmla="*/ 0 60000 65536"/>
                <a:gd name="T7" fmla="*/ 0 60000 65536"/>
                <a:gd name="T8" fmla="*/ 0 60000 65536"/>
                <a:gd name="T9" fmla="*/ 0 w 288"/>
                <a:gd name="T10" fmla="*/ 0 h 144"/>
                <a:gd name="T11" fmla="*/ 288 w 28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144">
                  <a:moveTo>
                    <a:pt x="288" y="144"/>
                  </a:move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409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41194" y="428615"/>
            <a:ext cx="8720411" cy="780909"/>
          </a:xfrm>
        </p:spPr>
        <p:txBody>
          <a:bodyPr>
            <a:normAutofit/>
          </a:bodyPr>
          <a:lstStyle/>
          <a:p>
            <a:r>
              <a:rPr lang="en-US" dirty="0"/>
              <a:t>ALU A Input</a:t>
            </a:r>
          </a:p>
        </p:txBody>
      </p:sp>
      <p:sp>
        <p:nvSpPr>
          <p:cNvPr id="393289" name="Text Box 73"/>
          <p:cNvSpPr txBox="1">
            <a:spLocks noChangeArrowheads="1"/>
          </p:cNvSpPr>
          <p:nvPr/>
        </p:nvSpPr>
        <p:spPr bwMode="auto">
          <a:xfrm>
            <a:off x="6407727" y="5725603"/>
            <a:ext cx="2824631" cy="30536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805" rIns="45805"/>
          <a:lstStyle/>
          <a:p>
            <a:pPr algn="l">
              <a:spcBef>
                <a:spcPct val="50000"/>
              </a:spcBef>
            </a:pPr>
            <a:endParaRPr lang="en-US" sz="1603"/>
          </a:p>
        </p:txBody>
      </p:sp>
      <p:sp>
        <p:nvSpPr>
          <p:cNvPr id="393294" name="Text Box 78"/>
          <p:cNvSpPr txBox="1">
            <a:spLocks noChangeArrowheads="1"/>
          </p:cNvSpPr>
          <p:nvPr/>
        </p:nvSpPr>
        <p:spPr bwMode="auto">
          <a:xfrm>
            <a:off x="343235" y="2035412"/>
            <a:ext cx="5432232" cy="304698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</a:rPr>
              <a:t> </a:t>
            </a:r>
            <a:r>
              <a:rPr lang="en-US" sz="1600" b="1" dirty="0" err="1">
                <a:latin typeface="Courier New" pitchFamily="49" charset="0"/>
              </a:rPr>
              <a:t>aluA</a:t>
            </a:r>
            <a:r>
              <a:rPr lang="en-US" sz="1600" b="1" dirty="0">
                <a:latin typeface="Courier New" pitchFamily="49" charset="0"/>
              </a:rPr>
              <a:t> = [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{IRRMOVQ, IOPQ}: </a:t>
            </a:r>
            <a:r>
              <a:rPr lang="en-US" sz="1600" b="1" dirty="0" err="1">
                <a:latin typeface="Courier New" pitchFamily="49" charset="0"/>
              </a:rPr>
              <a:t>valA</a:t>
            </a:r>
            <a:r>
              <a:rPr lang="en-US" sz="1600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{IIRMOVQ, IRMMOVQ, IMRMOVQ}: </a:t>
            </a:r>
            <a:r>
              <a:rPr lang="en-US" sz="1600" b="1" dirty="0" err="1">
                <a:latin typeface="Courier New" pitchFamily="49" charset="0"/>
              </a:rPr>
              <a:t>valC</a:t>
            </a:r>
            <a:r>
              <a:rPr lang="en-US" sz="1600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{ICALL, IPUSHQ}: -8;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in {IRET, IPOPQ}: 8;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# Other instructions don't need ALU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];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6096000" y="1362745"/>
            <a:ext cx="4713577" cy="4515540"/>
            <a:chOff x="2127250" y="-234950"/>
            <a:chExt cx="7016750" cy="5187950"/>
          </a:xfrm>
        </p:grpSpPr>
        <p:sp>
          <p:nvSpPr>
            <p:cNvPr id="393284" name="Text Box 68"/>
            <p:cNvSpPr txBox="1">
              <a:spLocks noChangeArrowheads="1"/>
            </p:cNvSpPr>
            <p:nvPr/>
          </p:nvSpPr>
          <p:spPr bwMode="auto">
            <a:xfrm>
              <a:off x="3352800" y="3886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/>
                <a:t>valE</a:t>
              </a:r>
              <a:r>
                <a:rPr lang="en-US" sz="1403" dirty="0"/>
                <a:t> </a:t>
              </a:r>
              <a:r>
                <a:rPr lang="en-US" sz="1403" dirty="0">
                  <a:sym typeface="Symbol" pitchFamily="18" charset="2"/>
                </a:rPr>
                <a:t> </a:t>
              </a:r>
              <a:r>
                <a:rPr lang="en-US" sz="1403" dirty="0" err="1">
                  <a:sym typeface="Symbol" pitchFamily="18" charset="2"/>
                </a:rPr>
                <a:t>valB</a:t>
              </a:r>
              <a:r>
                <a:rPr lang="en-US" sz="1403" dirty="0">
                  <a:sym typeface="Symbol" pitchFamily="18" charset="2"/>
                </a:rPr>
                <a:t> + </a:t>
              </a:r>
              <a:r>
                <a:rPr lang="en-US" sz="1403" dirty="0">
                  <a:solidFill>
                    <a:srgbClr val="FF3300"/>
                  </a:solidFill>
                  <a:sym typeface="Symbol" pitchFamily="18" charset="2"/>
                </a:rPr>
                <a:t>–8</a:t>
              </a:r>
            </a:p>
          </p:txBody>
        </p:sp>
        <p:sp>
          <p:nvSpPr>
            <p:cNvPr id="393288" name="Text Box 72"/>
            <p:cNvSpPr txBox="1">
              <a:spLocks noChangeArrowheads="1"/>
            </p:cNvSpPr>
            <p:nvPr/>
          </p:nvSpPr>
          <p:spPr bwMode="auto">
            <a:xfrm>
              <a:off x="6324600" y="3886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Decrement stack pointer</a:t>
              </a:r>
            </a:p>
          </p:txBody>
        </p:sp>
        <p:sp>
          <p:nvSpPr>
            <p:cNvPr id="393277" name="Text Box 61"/>
            <p:cNvSpPr txBox="1">
              <a:spLocks noChangeArrowheads="1"/>
            </p:cNvSpPr>
            <p:nvPr/>
          </p:nvSpPr>
          <p:spPr bwMode="auto">
            <a:xfrm>
              <a:off x="3352800" y="3124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>
                <a:sym typeface="Symbol" pitchFamily="18" charset="2"/>
              </a:endParaRPr>
            </a:p>
          </p:txBody>
        </p:sp>
        <p:sp>
          <p:nvSpPr>
            <p:cNvPr id="393281" name="Text Box 65"/>
            <p:cNvSpPr txBox="1">
              <a:spLocks noChangeArrowheads="1"/>
            </p:cNvSpPr>
            <p:nvPr/>
          </p:nvSpPr>
          <p:spPr bwMode="auto">
            <a:xfrm>
              <a:off x="6324600" y="3124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No operation</a:t>
              </a:r>
            </a:p>
          </p:txBody>
        </p:sp>
        <p:sp>
          <p:nvSpPr>
            <p:cNvPr id="393270" name="Text Box 54"/>
            <p:cNvSpPr txBox="1">
              <a:spLocks noChangeArrowheads="1"/>
            </p:cNvSpPr>
            <p:nvPr/>
          </p:nvSpPr>
          <p:spPr bwMode="auto">
            <a:xfrm>
              <a:off x="3352800" y="2362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/>
                <a:t>valE</a:t>
              </a:r>
              <a:r>
                <a:rPr lang="en-US" sz="1403" dirty="0"/>
                <a:t> </a:t>
              </a:r>
              <a:r>
                <a:rPr lang="en-US" sz="1403" dirty="0">
                  <a:sym typeface="Symbol" pitchFamily="18" charset="2"/>
                </a:rPr>
                <a:t> </a:t>
              </a:r>
              <a:r>
                <a:rPr lang="en-US" sz="1403" dirty="0" err="1">
                  <a:sym typeface="Symbol" pitchFamily="18" charset="2"/>
                </a:rPr>
                <a:t>valB</a:t>
              </a:r>
              <a:r>
                <a:rPr lang="en-US" sz="1403" dirty="0">
                  <a:sym typeface="Symbol" pitchFamily="18" charset="2"/>
                </a:rPr>
                <a:t> + </a:t>
              </a:r>
              <a:r>
                <a:rPr lang="en-US" sz="1403" dirty="0">
                  <a:solidFill>
                    <a:srgbClr val="FF3300"/>
                  </a:solidFill>
                  <a:sym typeface="Symbol" pitchFamily="18" charset="2"/>
                </a:rPr>
                <a:t>8</a:t>
              </a:r>
            </a:p>
          </p:txBody>
        </p:sp>
        <p:sp>
          <p:nvSpPr>
            <p:cNvPr id="393274" name="Text Box 58"/>
            <p:cNvSpPr txBox="1">
              <a:spLocks noChangeArrowheads="1"/>
            </p:cNvSpPr>
            <p:nvPr/>
          </p:nvSpPr>
          <p:spPr bwMode="auto">
            <a:xfrm>
              <a:off x="6324600" y="2362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Increment stack pointer</a:t>
              </a:r>
            </a:p>
          </p:txBody>
        </p:sp>
        <p:sp>
          <p:nvSpPr>
            <p:cNvPr id="393263" name="Text Box 47"/>
            <p:cNvSpPr txBox="1">
              <a:spLocks noChangeArrowheads="1"/>
            </p:cNvSpPr>
            <p:nvPr/>
          </p:nvSpPr>
          <p:spPr bwMode="auto">
            <a:xfrm>
              <a:off x="3352800" y="1600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valE </a:t>
              </a:r>
              <a:r>
                <a:rPr lang="en-US" sz="1403">
                  <a:sym typeface="Symbol" pitchFamily="18" charset="2"/>
                </a:rPr>
                <a:t> valB + </a:t>
              </a:r>
              <a:r>
                <a:rPr lang="en-US" sz="1403">
                  <a:solidFill>
                    <a:srgbClr val="FF3300"/>
                  </a:solidFill>
                  <a:sym typeface="Symbol" pitchFamily="18" charset="2"/>
                </a:rPr>
                <a:t>valC</a:t>
              </a:r>
            </a:p>
          </p:txBody>
        </p:sp>
        <p:sp>
          <p:nvSpPr>
            <p:cNvPr id="393267" name="Text Box 51"/>
            <p:cNvSpPr txBox="1">
              <a:spLocks noChangeArrowheads="1"/>
            </p:cNvSpPr>
            <p:nvPr/>
          </p:nvSpPr>
          <p:spPr bwMode="auto">
            <a:xfrm>
              <a:off x="6324600" y="1600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Compute effective address</a:t>
              </a:r>
            </a:p>
          </p:txBody>
        </p:sp>
        <p:sp>
          <p:nvSpPr>
            <p:cNvPr id="393256" name="Text Box 40"/>
            <p:cNvSpPr txBox="1">
              <a:spLocks noChangeArrowheads="1"/>
            </p:cNvSpPr>
            <p:nvPr/>
          </p:nvSpPr>
          <p:spPr bwMode="auto">
            <a:xfrm>
              <a:off x="3352800" y="838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/>
                <a:t>valE</a:t>
              </a:r>
              <a:r>
                <a:rPr lang="en-US" sz="1403" dirty="0"/>
                <a:t> </a:t>
              </a:r>
              <a:r>
                <a:rPr lang="en-US" sz="1403" dirty="0">
                  <a:sym typeface="Symbol" pitchFamily="18" charset="2"/>
                </a:rPr>
                <a:t> 0 + </a:t>
              </a:r>
              <a:r>
                <a:rPr lang="en-US" sz="1403" dirty="0" err="1">
                  <a:solidFill>
                    <a:srgbClr val="FF3300"/>
                  </a:solidFill>
                  <a:sym typeface="Symbol" pitchFamily="18" charset="2"/>
                </a:rPr>
                <a:t>valA</a:t>
              </a:r>
              <a:endParaRPr lang="en-US" sz="1403" dirty="0">
                <a:solidFill>
                  <a:srgbClr val="FF3300"/>
                </a:solidFill>
                <a:sym typeface="Symbol" pitchFamily="18" charset="2"/>
              </a:endParaRPr>
            </a:p>
          </p:txBody>
        </p:sp>
        <p:sp>
          <p:nvSpPr>
            <p:cNvPr id="393260" name="Text Box 44"/>
            <p:cNvSpPr txBox="1">
              <a:spLocks noChangeArrowheads="1"/>
            </p:cNvSpPr>
            <p:nvPr/>
          </p:nvSpPr>
          <p:spPr bwMode="auto">
            <a:xfrm>
              <a:off x="6324600" y="838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/>
                <a:t>Pass </a:t>
              </a:r>
              <a:r>
                <a:rPr lang="en-US" sz="1403" dirty="0" err="1"/>
                <a:t>valA</a:t>
              </a:r>
              <a:r>
                <a:rPr lang="en-US" sz="1403" dirty="0"/>
                <a:t> through ALU</a:t>
              </a:r>
            </a:p>
          </p:txBody>
        </p:sp>
        <p:sp>
          <p:nvSpPr>
            <p:cNvPr id="393227" name="Text Box 11"/>
            <p:cNvSpPr txBox="1">
              <a:spLocks noChangeArrowheads="1"/>
            </p:cNvSpPr>
            <p:nvPr/>
          </p:nvSpPr>
          <p:spPr bwMode="auto">
            <a:xfrm>
              <a:off x="3352800" y="533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/>
                <a:t>cmovXX</a:t>
              </a:r>
              <a:r>
                <a:rPr lang="en-US" sz="1403" dirty="0"/>
                <a:t> </a:t>
              </a:r>
              <a:r>
                <a:rPr lang="en-US" sz="1403" dirty="0" err="1"/>
                <a:t>rA</a:t>
              </a:r>
              <a:r>
                <a:rPr lang="en-US" sz="1403" dirty="0"/>
                <a:t>, </a:t>
              </a:r>
              <a:r>
                <a:rPr lang="en-US" sz="1403" dirty="0" err="1"/>
                <a:t>rB</a:t>
              </a:r>
              <a:endParaRPr lang="en-US" sz="1403" dirty="0"/>
            </a:p>
          </p:txBody>
        </p:sp>
        <p:sp>
          <p:nvSpPr>
            <p:cNvPr id="393228" name="Text Box 12"/>
            <p:cNvSpPr txBox="1">
              <a:spLocks noChangeArrowheads="1"/>
            </p:cNvSpPr>
            <p:nvPr/>
          </p:nvSpPr>
          <p:spPr bwMode="auto">
            <a:xfrm>
              <a:off x="2133600" y="838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393229" name="Text Box 13"/>
            <p:cNvSpPr txBox="1">
              <a:spLocks noChangeArrowheads="1"/>
            </p:cNvSpPr>
            <p:nvPr/>
          </p:nvSpPr>
          <p:spPr bwMode="auto">
            <a:xfrm>
              <a:off x="3352800" y="1295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>
                  <a:latin typeface="Courier New" pitchFamily="49" charset="0"/>
                </a:rPr>
                <a:t>rmmovq</a:t>
              </a:r>
              <a:r>
                <a:rPr lang="en-US" sz="1403" dirty="0"/>
                <a:t> </a:t>
              </a:r>
              <a:r>
                <a:rPr lang="en-US" sz="1403" dirty="0" err="1"/>
                <a:t>rA</a:t>
              </a:r>
              <a:r>
                <a:rPr lang="en-US" sz="1403" dirty="0"/>
                <a:t>, D(</a:t>
              </a:r>
              <a:r>
                <a:rPr lang="en-US" sz="1403" dirty="0" err="1"/>
                <a:t>rB</a:t>
              </a:r>
              <a:r>
                <a:rPr lang="en-US" sz="1403" dirty="0"/>
                <a:t>)</a:t>
              </a:r>
            </a:p>
          </p:txBody>
        </p:sp>
        <p:sp>
          <p:nvSpPr>
            <p:cNvPr id="393230" name="Text Box 14"/>
            <p:cNvSpPr txBox="1">
              <a:spLocks noChangeArrowheads="1"/>
            </p:cNvSpPr>
            <p:nvPr/>
          </p:nvSpPr>
          <p:spPr bwMode="auto">
            <a:xfrm>
              <a:off x="3352800" y="1600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  <p:sp>
          <p:nvSpPr>
            <p:cNvPr id="393231" name="Text Box 15"/>
            <p:cNvSpPr txBox="1">
              <a:spLocks noChangeArrowheads="1"/>
            </p:cNvSpPr>
            <p:nvPr/>
          </p:nvSpPr>
          <p:spPr bwMode="auto">
            <a:xfrm>
              <a:off x="3352800" y="2057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>
                  <a:latin typeface="Courier New" pitchFamily="49" charset="0"/>
                </a:rPr>
                <a:t>popq</a:t>
              </a:r>
              <a:r>
                <a:rPr lang="en-US" sz="1403" dirty="0"/>
                <a:t> </a:t>
              </a:r>
              <a:r>
                <a:rPr lang="en-US" sz="1403" dirty="0" err="1"/>
                <a:t>rA</a:t>
              </a:r>
              <a:endParaRPr lang="en-US" sz="1403" dirty="0"/>
            </a:p>
          </p:txBody>
        </p:sp>
        <p:sp>
          <p:nvSpPr>
            <p:cNvPr id="393232" name="Text Box 16"/>
            <p:cNvSpPr txBox="1">
              <a:spLocks noChangeArrowheads="1"/>
            </p:cNvSpPr>
            <p:nvPr/>
          </p:nvSpPr>
          <p:spPr bwMode="auto">
            <a:xfrm>
              <a:off x="3352800" y="2362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  <p:sp>
          <p:nvSpPr>
            <p:cNvPr id="393233" name="Text Box 17"/>
            <p:cNvSpPr txBox="1">
              <a:spLocks noChangeArrowheads="1"/>
            </p:cNvSpPr>
            <p:nvPr/>
          </p:nvSpPr>
          <p:spPr bwMode="auto">
            <a:xfrm>
              <a:off x="3352800" y="2819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jXX Dest</a:t>
              </a:r>
            </a:p>
          </p:txBody>
        </p:sp>
        <p:sp>
          <p:nvSpPr>
            <p:cNvPr id="393234" name="Text Box 18"/>
            <p:cNvSpPr txBox="1">
              <a:spLocks noChangeArrowheads="1"/>
            </p:cNvSpPr>
            <p:nvPr/>
          </p:nvSpPr>
          <p:spPr bwMode="auto">
            <a:xfrm>
              <a:off x="3352800" y="3124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  <p:sp>
          <p:nvSpPr>
            <p:cNvPr id="393235" name="Text Box 19"/>
            <p:cNvSpPr txBox="1">
              <a:spLocks noChangeArrowheads="1"/>
            </p:cNvSpPr>
            <p:nvPr/>
          </p:nvSpPr>
          <p:spPr bwMode="auto">
            <a:xfrm>
              <a:off x="3352800" y="3581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>
                  <a:latin typeface="Courier New" pitchFamily="49" charset="0"/>
                </a:rPr>
                <a:t>call</a:t>
              </a:r>
              <a:r>
                <a:rPr lang="en-US" sz="1403"/>
                <a:t> Dest</a:t>
              </a:r>
            </a:p>
          </p:txBody>
        </p:sp>
        <p:sp>
          <p:nvSpPr>
            <p:cNvPr id="393236" name="Text Box 20"/>
            <p:cNvSpPr txBox="1">
              <a:spLocks noChangeArrowheads="1"/>
            </p:cNvSpPr>
            <p:nvPr/>
          </p:nvSpPr>
          <p:spPr bwMode="auto">
            <a:xfrm>
              <a:off x="3352800" y="4343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>
                  <a:latin typeface="Courier New" pitchFamily="49" charset="0"/>
                </a:rPr>
                <a:t>ret</a:t>
              </a:r>
            </a:p>
          </p:txBody>
        </p:sp>
        <p:sp>
          <p:nvSpPr>
            <p:cNvPr id="393243" name="Text Box 27"/>
            <p:cNvSpPr txBox="1">
              <a:spLocks noChangeArrowheads="1"/>
            </p:cNvSpPr>
            <p:nvPr/>
          </p:nvSpPr>
          <p:spPr bwMode="auto">
            <a:xfrm>
              <a:off x="3352800" y="838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  <p:sp>
          <p:nvSpPr>
            <p:cNvPr id="393245" name="Text Box 29"/>
            <p:cNvSpPr txBox="1">
              <a:spLocks noChangeArrowheads="1"/>
            </p:cNvSpPr>
            <p:nvPr/>
          </p:nvSpPr>
          <p:spPr bwMode="auto">
            <a:xfrm>
              <a:off x="3352800" y="3886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  <p:sp>
          <p:nvSpPr>
            <p:cNvPr id="393250" name="Text Box 34"/>
            <p:cNvSpPr txBox="1">
              <a:spLocks noChangeArrowheads="1"/>
            </p:cNvSpPr>
            <p:nvPr/>
          </p:nvSpPr>
          <p:spPr bwMode="auto">
            <a:xfrm>
              <a:off x="2133600" y="1600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393251" name="Text Box 35"/>
            <p:cNvSpPr txBox="1">
              <a:spLocks noChangeArrowheads="1"/>
            </p:cNvSpPr>
            <p:nvPr/>
          </p:nvSpPr>
          <p:spPr bwMode="auto">
            <a:xfrm>
              <a:off x="2133600" y="2362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393252" name="Text Box 36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393253" name="Text Box 37"/>
            <p:cNvSpPr txBox="1">
              <a:spLocks noChangeArrowheads="1"/>
            </p:cNvSpPr>
            <p:nvPr/>
          </p:nvSpPr>
          <p:spPr bwMode="auto">
            <a:xfrm>
              <a:off x="2133600" y="3886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393254" name="Text Box 38"/>
            <p:cNvSpPr txBox="1">
              <a:spLocks noChangeArrowheads="1"/>
            </p:cNvSpPr>
            <p:nvPr/>
          </p:nvSpPr>
          <p:spPr bwMode="auto">
            <a:xfrm>
              <a:off x="2133600" y="4648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393290" name="Text Box 74"/>
            <p:cNvSpPr txBox="1">
              <a:spLocks noChangeArrowheads="1"/>
            </p:cNvSpPr>
            <p:nvPr/>
          </p:nvSpPr>
          <p:spPr bwMode="auto">
            <a:xfrm>
              <a:off x="3352800" y="4648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/>
                <a:t>valE</a:t>
              </a:r>
              <a:r>
                <a:rPr lang="en-US" sz="1403" dirty="0"/>
                <a:t> </a:t>
              </a:r>
              <a:r>
                <a:rPr lang="en-US" sz="1403" dirty="0">
                  <a:sym typeface="Symbol" pitchFamily="18" charset="2"/>
                </a:rPr>
                <a:t> </a:t>
              </a:r>
              <a:r>
                <a:rPr lang="en-US" sz="1403" dirty="0" err="1">
                  <a:sym typeface="Symbol" pitchFamily="18" charset="2"/>
                </a:rPr>
                <a:t>valB</a:t>
              </a:r>
              <a:r>
                <a:rPr lang="en-US" sz="1403" dirty="0">
                  <a:sym typeface="Symbol" pitchFamily="18" charset="2"/>
                </a:rPr>
                <a:t> + </a:t>
              </a:r>
              <a:r>
                <a:rPr lang="en-US" sz="1403" dirty="0">
                  <a:solidFill>
                    <a:srgbClr val="FF3300"/>
                  </a:solidFill>
                  <a:sym typeface="Symbol" pitchFamily="18" charset="2"/>
                </a:rPr>
                <a:t>8</a:t>
              </a:r>
            </a:p>
          </p:txBody>
        </p:sp>
        <p:sp>
          <p:nvSpPr>
            <p:cNvPr id="393291" name="Text Box 75"/>
            <p:cNvSpPr txBox="1">
              <a:spLocks noChangeArrowheads="1"/>
            </p:cNvSpPr>
            <p:nvPr/>
          </p:nvSpPr>
          <p:spPr bwMode="auto">
            <a:xfrm>
              <a:off x="6324600" y="4648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Increment stack pointer</a:t>
              </a:r>
            </a:p>
          </p:txBody>
        </p:sp>
        <p:sp>
          <p:nvSpPr>
            <p:cNvPr id="393292" name="Text Box 76"/>
            <p:cNvSpPr txBox="1">
              <a:spLocks noChangeArrowheads="1"/>
            </p:cNvSpPr>
            <p:nvPr/>
          </p:nvSpPr>
          <p:spPr bwMode="auto">
            <a:xfrm>
              <a:off x="3352800" y="4648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  <p:sp>
          <p:nvSpPr>
            <p:cNvPr id="36" name="Text Box 40"/>
            <p:cNvSpPr txBox="1">
              <a:spLocks noChangeArrowheads="1"/>
            </p:cNvSpPr>
            <p:nvPr/>
          </p:nvSpPr>
          <p:spPr bwMode="auto">
            <a:xfrm>
              <a:off x="3346450" y="6985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valE </a:t>
              </a:r>
              <a:r>
                <a:rPr lang="en-US" sz="1403">
                  <a:sym typeface="Symbol" pitchFamily="18" charset="2"/>
                </a:rPr>
                <a:t> valB OP </a:t>
              </a:r>
              <a:r>
                <a:rPr lang="en-US" sz="1403">
                  <a:solidFill>
                    <a:srgbClr val="FF3300"/>
                  </a:solidFill>
                  <a:sym typeface="Symbol" pitchFamily="18" charset="2"/>
                </a:rPr>
                <a:t>valA</a:t>
              </a:r>
            </a:p>
          </p:txBody>
        </p:sp>
        <p:sp>
          <p:nvSpPr>
            <p:cNvPr id="37" name="Text Box 44"/>
            <p:cNvSpPr txBox="1">
              <a:spLocks noChangeArrowheads="1"/>
            </p:cNvSpPr>
            <p:nvPr/>
          </p:nvSpPr>
          <p:spPr bwMode="auto">
            <a:xfrm>
              <a:off x="6318250" y="6985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/>
                <a:t>Perform ALU operation</a:t>
              </a: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3346450" y="-2349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403" dirty="0" err="1"/>
                <a:t>OPq</a:t>
              </a:r>
              <a:r>
                <a:rPr lang="en-US" sz="1403" dirty="0"/>
                <a:t> </a:t>
              </a:r>
              <a:r>
                <a:rPr lang="en-US" sz="1403" dirty="0" err="1"/>
                <a:t>rA</a:t>
              </a:r>
              <a:r>
                <a:rPr lang="en-US" sz="1403" dirty="0"/>
                <a:t>, </a:t>
              </a:r>
              <a:r>
                <a:rPr lang="en-US" sz="1403" dirty="0" err="1"/>
                <a:t>rB</a:t>
              </a:r>
              <a:endParaRPr lang="en-US" sz="1403" dirty="0"/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2127250" y="6985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403"/>
                <a:t>Execute</a:t>
              </a: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3346450" y="698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403"/>
            </a:p>
          </p:txBody>
        </p:sp>
      </p:grpSp>
    </p:spTree>
    <p:extLst>
      <p:ext uri="{BB962C8B-B14F-4D97-AF65-F5344CB8AC3E}">
        <p14:creationId xmlns:p14="http://schemas.microsoft.com/office/powerpoint/2010/main" val="4024779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11947" y="414728"/>
            <a:ext cx="4062597" cy="815433"/>
          </a:xfrm>
        </p:spPr>
        <p:txBody>
          <a:bodyPr>
            <a:normAutofit/>
          </a:bodyPr>
          <a:lstStyle/>
          <a:p>
            <a:r>
              <a:rPr lang="en-US" dirty="0"/>
              <a:t>ALU Operation</a:t>
            </a:r>
          </a:p>
        </p:txBody>
      </p:sp>
      <p:sp>
        <p:nvSpPr>
          <p:cNvPr id="395267" name="Text Box 3"/>
          <p:cNvSpPr txBox="1">
            <a:spLocks noChangeArrowheads="1"/>
          </p:cNvSpPr>
          <p:nvPr/>
        </p:nvSpPr>
        <p:spPr bwMode="auto">
          <a:xfrm>
            <a:off x="6407727" y="5725603"/>
            <a:ext cx="2824631" cy="30536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805" rIns="45805"/>
          <a:lstStyle/>
          <a:p>
            <a:pPr algn="l">
              <a:spcBef>
                <a:spcPct val="50000"/>
              </a:spcBef>
            </a:pPr>
            <a:endParaRPr lang="en-US" sz="1603"/>
          </a:p>
        </p:txBody>
      </p:sp>
      <p:sp>
        <p:nvSpPr>
          <p:cNvPr id="395299" name="Text Box 35"/>
          <p:cNvSpPr txBox="1">
            <a:spLocks noChangeArrowheads="1"/>
          </p:cNvSpPr>
          <p:nvPr/>
        </p:nvSpPr>
        <p:spPr bwMode="auto">
          <a:xfrm>
            <a:off x="727148" y="1571211"/>
            <a:ext cx="3386917" cy="156966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square" lIns="45805" rIns="45805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</a:rPr>
              <a:t> </a:t>
            </a:r>
            <a:r>
              <a:rPr lang="en-US" sz="1600" b="1" dirty="0" err="1">
                <a:latin typeface="Courier New" pitchFamily="49" charset="0"/>
              </a:rPr>
              <a:t>alufun</a:t>
            </a:r>
            <a:r>
              <a:rPr lang="en-US" sz="1600" b="1" dirty="0">
                <a:latin typeface="Courier New" pitchFamily="49" charset="0"/>
              </a:rPr>
              <a:t> = [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 err="1">
                <a:latin typeface="Courier New" pitchFamily="49" charset="0"/>
              </a:rPr>
              <a:t>icode</a:t>
            </a:r>
            <a:r>
              <a:rPr lang="en-US" sz="1600" b="1" dirty="0">
                <a:latin typeface="Courier New" pitchFamily="49" charset="0"/>
              </a:rPr>
              <a:t> == IOPQ : </a:t>
            </a:r>
            <a:r>
              <a:rPr lang="en-US" sz="1600" b="1" dirty="0" err="1">
                <a:latin typeface="Courier New" pitchFamily="49" charset="0"/>
              </a:rPr>
              <a:t>ifun</a:t>
            </a:r>
            <a:r>
              <a:rPr lang="en-US" sz="1600" b="1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	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1 : ALUADD;</a:t>
            </a:r>
          </a:p>
          <a:p>
            <a:pPr algn="l">
              <a:lnSpc>
                <a:spcPct val="100000"/>
              </a:lnSpc>
            </a:pPr>
            <a:r>
              <a:rPr lang="en-US" sz="1600" b="1" dirty="0">
                <a:latin typeface="Courier New" pitchFamily="49" charset="0"/>
              </a:rPr>
              <a:t>];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123703" y="924797"/>
            <a:ext cx="5392678" cy="5197575"/>
            <a:chOff x="1517650" y="146050"/>
            <a:chExt cx="7016750" cy="5187950"/>
          </a:xfrm>
        </p:grpSpPr>
        <p:sp>
          <p:nvSpPr>
            <p:cNvPr id="395269" name="Text Box 5"/>
            <p:cNvSpPr txBox="1">
              <a:spLocks noChangeArrowheads="1"/>
            </p:cNvSpPr>
            <p:nvPr/>
          </p:nvSpPr>
          <p:spPr bwMode="auto">
            <a:xfrm>
              <a:off x="2743200" y="4267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valE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 </a:t>
              </a:r>
              <a:r>
                <a:rPr lang="en-US" sz="1603" dirty="0" err="1">
                  <a:sym typeface="Symbol" pitchFamily="18" charset="2"/>
                </a:rPr>
                <a:t>valB</a:t>
              </a:r>
              <a:r>
                <a:rPr lang="en-US" sz="1603" dirty="0">
                  <a:sym typeface="Symbol" pitchFamily="18" charset="2"/>
                </a:rPr>
                <a:t> </a:t>
              </a:r>
              <a:r>
                <a:rPr lang="en-US" sz="1603" dirty="0">
                  <a:solidFill>
                    <a:srgbClr val="FF3300"/>
                  </a:solidFill>
                  <a:sym typeface="Symbol" pitchFamily="18" charset="2"/>
                </a:rPr>
                <a:t>+</a:t>
              </a:r>
              <a:r>
                <a:rPr lang="en-US" sz="1603" dirty="0">
                  <a:sym typeface="Symbol" pitchFamily="18" charset="2"/>
                </a:rPr>
                <a:t> –8</a:t>
              </a:r>
            </a:p>
          </p:txBody>
        </p:sp>
        <p:sp>
          <p:nvSpPr>
            <p:cNvPr id="395270" name="Text Box 6"/>
            <p:cNvSpPr txBox="1">
              <a:spLocks noChangeArrowheads="1"/>
            </p:cNvSpPr>
            <p:nvPr/>
          </p:nvSpPr>
          <p:spPr bwMode="auto">
            <a:xfrm>
              <a:off x="5715000" y="4267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Decrement stack pointer</a:t>
              </a:r>
            </a:p>
          </p:txBody>
        </p:sp>
        <p:sp>
          <p:nvSpPr>
            <p:cNvPr id="395271" name="Text Box 7"/>
            <p:cNvSpPr txBox="1">
              <a:spLocks noChangeArrowheads="1"/>
            </p:cNvSpPr>
            <p:nvPr/>
          </p:nvSpPr>
          <p:spPr bwMode="auto">
            <a:xfrm>
              <a:off x="2743200" y="3505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>
                <a:sym typeface="Symbol" pitchFamily="18" charset="2"/>
              </a:endParaRPr>
            </a:p>
          </p:txBody>
        </p:sp>
        <p:sp>
          <p:nvSpPr>
            <p:cNvPr id="395272" name="Text Box 8"/>
            <p:cNvSpPr txBox="1">
              <a:spLocks noChangeArrowheads="1"/>
            </p:cNvSpPr>
            <p:nvPr/>
          </p:nvSpPr>
          <p:spPr bwMode="auto">
            <a:xfrm>
              <a:off x="5715000" y="3505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No operation</a:t>
              </a:r>
            </a:p>
          </p:txBody>
        </p:sp>
        <p:sp>
          <p:nvSpPr>
            <p:cNvPr id="395273" name="Text Box 9"/>
            <p:cNvSpPr txBox="1">
              <a:spLocks noChangeArrowheads="1"/>
            </p:cNvSpPr>
            <p:nvPr/>
          </p:nvSpPr>
          <p:spPr bwMode="auto">
            <a:xfrm>
              <a:off x="2743200" y="2743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valE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 </a:t>
              </a:r>
              <a:r>
                <a:rPr lang="en-US" sz="1603" dirty="0" err="1">
                  <a:sym typeface="Symbol" pitchFamily="18" charset="2"/>
                </a:rPr>
                <a:t>valB</a:t>
              </a:r>
              <a:r>
                <a:rPr lang="en-US" sz="1603" dirty="0">
                  <a:sym typeface="Symbol" pitchFamily="18" charset="2"/>
                </a:rPr>
                <a:t> </a:t>
              </a:r>
              <a:r>
                <a:rPr lang="en-US" sz="1603" dirty="0">
                  <a:solidFill>
                    <a:srgbClr val="FF3300"/>
                  </a:solidFill>
                  <a:sym typeface="Symbol" pitchFamily="18" charset="2"/>
                </a:rPr>
                <a:t>+</a:t>
              </a:r>
              <a:r>
                <a:rPr lang="en-US" sz="1603" dirty="0">
                  <a:sym typeface="Symbol" pitchFamily="18" charset="2"/>
                </a:rPr>
                <a:t> 8</a:t>
              </a:r>
            </a:p>
          </p:txBody>
        </p:sp>
        <p:sp>
          <p:nvSpPr>
            <p:cNvPr id="395274" name="Text Box 10"/>
            <p:cNvSpPr txBox="1">
              <a:spLocks noChangeArrowheads="1"/>
            </p:cNvSpPr>
            <p:nvPr/>
          </p:nvSpPr>
          <p:spPr bwMode="auto">
            <a:xfrm>
              <a:off x="5715000" y="2743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Increment stack pointer</a:t>
              </a:r>
            </a:p>
          </p:txBody>
        </p:sp>
        <p:sp>
          <p:nvSpPr>
            <p:cNvPr id="395275" name="Text Box 11"/>
            <p:cNvSpPr txBox="1">
              <a:spLocks noChangeArrowheads="1"/>
            </p:cNvSpPr>
            <p:nvPr/>
          </p:nvSpPr>
          <p:spPr bwMode="auto">
            <a:xfrm>
              <a:off x="2743200" y="1981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valE </a:t>
              </a:r>
              <a:r>
                <a:rPr lang="en-US" sz="1603">
                  <a:sym typeface="Symbol" pitchFamily="18" charset="2"/>
                </a:rPr>
                <a:t> valB </a:t>
              </a:r>
              <a:r>
                <a:rPr lang="en-US" sz="1603">
                  <a:solidFill>
                    <a:srgbClr val="FF3300"/>
                  </a:solidFill>
                  <a:sym typeface="Symbol" pitchFamily="18" charset="2"/>
                </a:rPr>
                <a:t>+</a:t>
              </a:r>
              <a:r>
                <a:rPr lang="en-US" sz="1603">
                  <a:sym typeface="Symbol" pitchFamily="18" charset="2"/>
                </a:rPr>
                <a:t> valC</a:t>
              </a:r>
            </a:p>
          </p:txBody>
        </p:sp>
        <p:sp>
          <p:nvSpPr>
            <p:cNvPr id="395276" name="Text Box 12"/>
            <p:cNvSpPr txBox="1">
              <a:spLocks noChangeArrowheads="1"/>
            </p:cNvSpPr>
            <p:nvPr/>
          </p:nvSpPr>
          <p:spPr bwMode="auto">
            <a:xfrm>
              <a:off x="5715000" y="1981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Compute effective address</a:t>
              </a:r>
            </a:p>
          </p:txBody>
        </p:sp>
        <p:sp>
          <p:nvSpPr>
            <p:cNvPr id="395277" name="Text Box 13"/>
            <p:cNvSpPr txBox="1">
              <a:spLocks noChangeArrowheads="1"/>
            </p:cNvSpPr>
            <p:nvPr/>
          </p:nvSpPr>
          <p:spPr bwMode="auto">
            <a:xfrm>
              <a:off x="2743200" y="1219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valE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 0 </a:t>
              </a:r>
              <a:r>
                <a:rPr lang="en-US" sz="1603" dirty="0">
                  <a:solidFill>
                    <a:srgbClr val="FF3300"/>
                  </a:solidFill>
                  <a:sym typeface="Symbol" pitchFamily="18" charset="2"/>
                </a:rPr>
                <a:t>+</a:t>
              </a:r>
              <a:r>
                <a:rPr lang="en-US" sz="1603" dirty="0">
                  <a:sym typeface="Symbol" pitchFamily="18" charset="2"/>
                </a:rPr>
                <a:t> </a:t>
              </a:r>
              <a:r>
                <a:rPr lang="en-US" sz="1603" dirty="0" err="1">
                  <a:sym typeface="Symbol" pitchFamily="18" charset="2"/>
                </a:rPr>
                <a:t>valA</a:t>
              </a:r>
              <a:endParaRPr lang="en-US" sz="1603" dirty="0">
                <a:sym typeface="Symbol" pitchFamily="18" charset="2"/>
              </a:endParaRPr>
            </a:p>
          </p:txBody>
        </p:sp>
        <p:sp>
          <p:nvSpPr>
            <p:cNvPr id="395278" name="Text Box 14"/>
            <p:cNvSpPr txBox="1">
              <a:spLocks noChangeArrowheads="1"/>
            </p:cNvSpPr>
            <p:nvPr/>
          </p:nvSpPr>
          <p:spPr bwMode="auto">
            <a:xfrm>
              <a:off x="5715000" y="1219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Pass </a:t>
              </a:r>
              <a:r>
                <a:rPr lang="en-US" sz="1603" dirty="0" err="1"/>
                <a:t>valA</a:t>
              </a:r>
              <a:r>
                <a:rPr lang="en-US" sz="1603" dirty="0"/>
                <a:t> through ALU</a:t>
              </a:r>
            </a:p>
          </p:txBody>
        </p:sp>
        <p:sp>
          <p:nvSpPr>
            <p:cNvPr id="395279" name="Text Box 15"/>
            <p:cNvSpPr txBox="1">
              <a:spLocks noChangeArrowheads="1"/>
            </p:cNvSpPr>
            <p:nvPr/>
          </p:nvSpPr>
          <p:spPr bwMode="auto">
            <a:xfrm>
              <a:off x="2743200" y="914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cmovXX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r>
                <a:rPr lang="en-US" sz="1603" dirty="0"/>
                <a:t>, </a:t>
              </a:r>
              <a:r>
                <a:rPr lang="en-US" sz="1603" dirty="0" err="1"/>
                <a:t>rB</a:t>
              </a:r>
              <a:endParaRPr lang="en-US" sz="1603" dirty="0"/>
            </a:p>
          </p:txBody>
        </p:sp>
        <p:sp>
          <p:nvSpPr>
            <p:cNvPr id="395280" name="Text Box 16"/>
            <p:cNvSpPr txBox="1">
              <a:spLocks noChangeArrowheads="1"/>
            </p:cNvSpPr>
            <p:nvPr/>
          </p:nvSpPr>
          <p:spPr bwMode="auto">
            <a:xfrm>
              <a:off x="1524000" y="1219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395281" name="Text Box 17"/>
            <p:cNvSpPr txBox="1">
              <a:spLocks noChangeArrowheads="1"/>
            </p:cNvSpPr>
            <p:nvPr/>
          </p:nvSpPr>
          <p:spPr bwMode="auto">
            <a:xfrm>
              <a:off x="2743200" y="1676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rmmovl</a:t>
              </a:r>
              <a:r>
                <a:rPr lang="en-US" sz="1603"/>
                <a:t> rA, D(rB)</a:t>
              </a:r>
            </a:p>
          </p:txBody>
        </p:sp>
        <p:sp>
          <p:nvSpPr>
            <p:cNvPr id="395282" name="Text Box 18"/>
            <p:cNvSpPr txBox="1">
              <a:spLocks noChangeArrowheads="1"/>
            </p:cNvSpPr>
            <p:nvPr/>
          </p:nvSpPr>
          <p:spPr bwMode="auto">
            <a:xfrm>
              <a:off x="2743200" y="1981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5283" name="Text Box 19"/>
            <p:cNvSpPr txBox="1">
              <a:spLocks noChangeArrowheads="1"/>
            </p:cNvSpPr>
            <p:nvPr/>
          </p:nvSpPr>
          <p:spPr bwMode="auto">
            <a:xfrm>
              <a:off x="2743200" y="2438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>
                  <a:latin typeface="Courier New" pitchFamily="49" charset="0"/>
                </a:rPr>
                <a:t>popq</a:t>
              </a:r>
              <a:r>
                <a:rPr lang="en-US" sz="1603" dirty="0"/>
                <a:t> </a:t>
              </a:r>
              <a:r>
                <a:rPr lang="en-US" sz="1603" dirty="0" err="1"/>
                <a:t>rA</a:t>
              </a:r>
              <a:endParaRPr lang="en-US" sz="1603" dirty="0"/>
            </a:p>
          </p:txBody>
        </p:sp>
        <p:sp>
          <p:nvSpPr>
            <p:cNvPr id="395284" name="Text Box 20"/>
            <p:cNvSpPr txBox="1">
              <a:spLocks noChangeArrowheads="1"/>
            </p:cNvSpPr>
            <p:nvPr/>
          </p:nvSpPr>
          <p:spPr bwMode="auto">
            <a:xfrm>
              <a:off x="2743200" y="2743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5285" name="Text Box 21"/>
            <p:cNvSpPr txBox="1">
              <a:spLocks noChangeArrowheads="1"/>
            </p:cNvSpPr>
            <p:nvPr/>
          </p:nvSpPr>
          <p:spPr bwMode="auto">
            <a:xfrm>
              <a:off x="2743200" y="3200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jXX Dest</a:t>
              </a:r>
            </a:p>
          </p:txBody>
        </p:sp>
        <p:sp>
          <p:nvSpPr>
            <p:cNvPr id="395286" name="Text Box 22"/>
            <p:cNvSpPr txBox="1">
              <a:spLocks noChangeArrowheads="1"/>
            </p:cNvSpPr>
            <p:nvPr/>
          </p:nvSpPr>
          <p:spPr bwMode="auto">
            <a:xfrm>
              <a:off x="2743200" y="3505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5287" name="Text Box 23"/>
            <p:cNvSpPr txBox="1">
              <a:spLocks noChangeArrowheads="1"/>
            </p:cNvSpPr>
            <p:nvPr/>
          </p:nvSpPr>
          <p:spPr bwMode="auto">
            <a:xfrm>
              <a:off x="2743200" y="3962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call</a:t>
              </a:r>
              <a:r>
                <a:rPr lang="en-US" sz="1603"/>
                <a:t> Dest</a:t>
              </a:r>
            </a:p>
          </p:txBody>
        </p:sp>
        <p:sp>
          <p:nvSpPr>
            <p:cNvPr id="395288" name="Text Box 24"/>
            <p:cNvSpPr txBox="1">
              <a:spLocks noChangeArrowheads="1"/>
            </p:cNvSpPr>
            <p:nvPr/>
          </p:nvSpPr>
          <p:spPr bwMode="auto">
            <a:xfrm>
              <a:off x="2743200" y="47244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>
                  <a:latin typeface="Courier New" pitchFamily="49" charset="0"/>
                </a:rPr>
                <a:t>ret</a:t>
              </a:r>
            </a:p>
          </p:txBody>
        </p:sp>
        <p:sp>
          <p:nvSpPr>
            <p:cNvPr id="395289" name="Text Box 25"/>
            <p:cNvSpPr txBox="1">
              <a:spLocks noChangeArrowheads="1"/>
            </p:cNvSpPr>
            <p:nvPr/>
          </p:nvSpPr>
          <p:spPr bwMode="auto">
            <a:xfrm>
              <a:off x="2743200" y="1219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5290" name="Text Box 26"/>
            <p:cNvSpPr txBox="1">
              <a:spLocks noChangeArrowheads="1"/>
            </p:cNvSpPr>
            <p:nvPr/>
          </p:nvSpPr>
          <p:spPr bwMode="auto">
            <a:xfrm>
              <a:off x="2743200" y="4267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95291" name="Text Box 27"/>
            <p:cNvSpPr txBox="1">
              <a:spLocks noChangeArrowheads="1"/>
            </p:cNvSpPr>
            <p:nvPr/>
          </p:nvSpPr>
          <p:spPr bwMode="auto">
            <a:xfrm>
              <a:off x="1524000" y="1981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395292" name="Text Box 28"/>
            <p:cNvSpPr txBox="1">
              <a:spLocks noChangeArrowheads="1"/>
            </p:cNvSpPr>
            <p:nvPr/>
          </p:nvSpPr>
          <p:spPr bwMode="auto">
            <a:xfrm>
              <a:off x="1524000" y="2743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395293" name="Text Box 29"/>
            <p:cNvSpPr txBox="1">
              <a:spLocks noChangeArrowheads="1"/>
            </p:cNvSpPr>
            <p:nvPr/>
          </p:nvSpPr>
          <p:spPr bwMode="auto">
            <a:xfrm>
              <a:off x="1524000" y="3505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395294" name="Text Box 30"/>
            <p:cNvSpPr txBox="1">
              <a:spLocks noChangeArrowheads="1"/>
            </p:cNvSpPr>
            <p:nvPr/>
          </p:nvSpPr>
          <p:spPr bwMode="auto">
            <a:xfrm>
              <a:off x="1524000" y="4267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395295" name="Text Box 31"/>
            <p:cNvSpPr txBox="1">
              <a:spLocks noChangeArrowheads="1"/>
            </p:cNvSpPr>
            <p:nvPr/>
          </p:nvSpPr>
          <p:spPr bwMode="auto">
            <a:xfrm>
              <a:off x="1524000" y="502920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395296" name="Text Box 32"/>
            <p:cNvSpPr txBox="1">
              <a:spLocks noChangeArrowheads="1"/>
            </p:cNvSpPr>
            <p:nvPr/>
          </p:nvSpPr>
          <p:spPr bwMode="auto">
            <a:xfrm>
              <a:off x="2743200" y="5029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 err="1"/>
                <a:t>valE</a:t>
              </a:r>
              <a:r>
                <a:rPr lang="en-US" sz="1603" dirty="0"/>
                <a:t> </a:t>
              </a:r>
              <a:r>
                <a:rPr lang="en-US" sz="1603" dirty="0">
                  <a:sym typeface="Symbol" pitchFamily="18" charset="2"/>
                </a:rPr>
                <a:t> </a:t>
              </a:r>
              <a:r>
                <a:rPr lang="en-US" sz="1603" dirty="0" err="1">
                  <a:sym typeface="Symbol" pitchFamily="18" charset="2"/>
                </a:rPr>
                <a:t>valB</a:t>
              </a:r>
              <a:r>
                <a:rPr lang="en-US" sz="1603" dirty="0">
                  <a:sym typeface="Symbol" pitchFamily="18" charset="2"/>
                </a:rPr>
                <a:t> </a:t>
              </a:r>
              <a:r>
                <a:rPr lang="en-US" sz="1603" dirty="0">
                  <a:solidFill>
                    <a:srgbClr val="FF3300"/>
                  </a:solidFill>
                  <a:sym typeface="Symbol" pitchFamily="18" charset="2"/>
                </a:rPr>
                <a:t>+</a:t>
              </a:r>
              <a:r>
                <a:rPr lang="en-US" sz="1603" dirty="0">
                  <a:sym typeface="Symbol" pitchFamily="18" charset="2"/>
                </a:rPr>
                <a:t> 8</a:t>
              </a:r>
            </a:p>
          </p:txBody>
        </p:sp>
        <p:sp>
          <p:nvSpPr>
            <p:cNvPr id="395297" name="Text Box 33"/>
            <p:cNvSpPr txBox="1">
              <a:spLocks noChangeArrowheads="1"/>
            </p:cNvSpPr>
            <p:nvPr/>
          </p:nvSpPr>
          <p:spPr bwMode="auto">
            <a:xfrm>
              <a:off x="5715000" y="5029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Increment stack pointer</a:t>
              </a:r>
            </a:p>
          </p:txBody>
        </p:sp>
        <p:sp>
          <p:nvSpPr>
            <p:cNvPr id="395298" name="Text Box 34"/>
            <p:cNvSpPr txBox="1">
              <a:spLocks noChangeArrowheads="1"/>
            </p:cNvSpPr>
            <p:nvPr/>
          </p:nvSpPr>
          <p:spPr bwMode="auto">
            <a:xfrm>
              <a:off x="2743200" y="502920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2736850" y="45085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valE </a:t>
              </a:r>
              <a:r>
                <a:rPr lang="en-US" sz="1603">
                  <a:sym typeface="Symbol" pitchFamily="18" charset="2"/>
                </a:rPr>
                <a:t> valB </a:t>
              </a:r>
              <a:r>
                <a:rPr lang="en-US" sz="1603">
                  <a:solidFill>
                    <a:srgbClr val="FF3300"/>
                  </a:solidFill>
                  <a:sym typeface="Symbol" pitchFamily="18" charset="2"/>
                </a:rPr>
                <a:t>OP</a:t>
              </a:r>
              <a:r>
                <a:rPr lang="en-US" sz="1603">
                  <a:sym typeface="Symbol" pitchFamily="18" charset="2"/>
                </a:rPr>
                <a:t> valA</a:t>
              </a:r>
            </a:p>
          </p:txBody>
        </p:sp>
        <p:sp>
          <p:nvSpPr>
            <p:cNvPr id="37" name="Text Box 14"/>
            <p:cNvSpPr txBox="1">
              <a:spLocks noChangeArrowheads="1"/>
            </p:cNvSpPr>
            <p:nvPr/>
          </p:nvSpPr>
          <p:spPr bwMode="auto">
            <a:xfrm>
              <a:off x="5708650" y="45085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 dirty="0"/>
                <a:t>Perform ALU operation</a:t>
              </a:r>
            </a:p>
          </p:txBody>
        </p:sp>
        <p:sp>
          <p:nvSpPr>
            <p:cNvPr id="38" name="Text Box 15"/>
            <p:cNvSpPr txBox="1">
              <a:spLocks noChangeArrowheads="1"/>
            </p:cNvSpPr>
            <p:nvPr/>
          </p:nvSpPr>
          <p:spPr bwMode="auto">
            <a:xfrm>
              <a:off x="2736850" y="1460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OPl rA, rB</a:t>
              </a:r>
            </a:p>
          </p:txBody>
        </p:sp>
        <p:sp>
          <p:nvSpPr>
            <p:cNvPr id="39" name="Text Box 16"/>
            <p:cNvSpPr txBox="1">
              <a:spLocks noChangeArrowheads="1"/>
            </p:cNvSpPr>
            <p:nvPr/>
          </p:nvSpPr>
          <p:spPr bwMode="auto">
            <a:xfrm>
              <a:off x="1517650" y="450850"/>
              <a:ext cx="12192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 anchor="ctr"/>
            <a:lstStyle/>
            <a:p>
              <a:pPr algn="l">
                <a:spcBef>
                  <a:spcPct val="50000"/>
                </a:spcBef>
              </a:pPr>
              <a:r>
                <a:rPr lang="en-US" sz="1603"/>
                <a:t>Execute</a:t>
              </a:r>
            </a:p>
          </p:txBody>
        </p:sp>
        <p:sp>
          <p:nvSpPr>
            <p:cNvPr id="40" name="Text Box 25"/>
            <p:cNvSpPr txBox="1">
              <a:spLocks noChangeArrowheads="1"/>
            </p:cNvSpPr>
            <p:nvPr/>
          </p:nvSpPr>
          <p:spPr bwMode="auto">
            <a:xfrm>
              <a:off x="2736850" y="450850"/>
              <a:ext cx="2819400" cy="3048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805" rIns="45805"/>
            <a:lstStyle/>
            <a:p>
              <a:pPr algn="l">
                <a:spcBef>
                  <a:spcPct val="50000"/>
                </a:spcBef>
              </a:pPr>
              <a:endParaRPr lang="en-US" sz="1603"/>
            </a:p>
          </p:txBody>
        </p:sp>
      </p:grpSp>
      <p:pic>
        <p:nvPicPr>
          <p:cNvPr id="42" name="Picture 2">
            <a:extLst>
              <a:ext uri="{FF2B5EF4-FFF2-40B4-BE49-F238E27FC236}">
                <a16:creationId xmlns:a16="http://schemas.microsoft.com/office/drawing/2014/main" id="{876C285C-61EF-704A-ACCE-CC5C37AED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58" y="3371398"/>
            <a:ext cx="4309157" cy="364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75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Logic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1317" y="1717680"/>
            <a:ext cx="5273830" cy="3793434"/>
          </a:xfrm>
        </p:spPr>
        <p:txBody>
          <a:bodyPr>
            <a:noAutofit/>
          </a:bodyPr>
          <a:lstStyle/>
          <a:p>
            <a:r>
              <a:rPr lang="en-US" sz="2400" dirty="0"/>
              <a:t>Memory</a:t>
            </a:r>
          </a:p>
          <a:p>
            <a:pPr lvl="1"/>
            <a:r>
              <a:rPr lang="en-US" dirty="0"/>
              <a:t>Reads or writes memory word</a:t>
            </a:r>
          </a:p>
          <a:p>
            <a:r>
              <a:rPr lang="en-US" sz="2400" dirty="0"/>
              <a:t>Control Logic</a:t>
            </a:r>
          </a:p>
          <a:p>
            <a:pPr lvl="1"/>
            <a:r>
              <a:rPr lang="en-US" dirty="0"/>
              <a:t>stat: What is instruction status?</a:t>
            </a:r>
          </a:p>
          <a:p>
            <a:pPr lvl="1"/>
            <a:r>
              <a:rPr lang="en-US" dirty="0" err="1"/>
              <a:t>Mem</a:t>
            </a:r>
            <a:r>
              <a:rPr lang="en-US" dirty="0"/>
              <a:t>. read: should word be read?</a:t>
            </a:r>
          </a:p>
          <a:p>
            <a:pPr lvl="1"/>
            <a:r>
              <a:rPr lang="en-US" dirty="0" err="1"/>
              <a:t>Mem</a:t>
            </a:r>
            <a:r>
              <a:rPr lang="en-US" dirty="0"/>
              <a:t>. write: should word be written?</a:t>
            </a:r>
          </a:p>
          <a:p>
            <a:pPr lvl="1"/>
            <a:r>
              <a:rPr lang="en-US" dirty="0" err="1"/>
              <a:t>Mem</a:t>
            </a:r>
            <a:r>
              <a:rPr lang="en-US" dirty="0"/>
              <a:t>. </a:t>
            </a:r>
            <a:r>
              <a:rPr lang="en-US" dirty="0" err="1"/>
              <a:t>addr</a:t>
            </a:r>
            <a:r>
              <a:rPr lang="en-US" dirty="0"/>
              <a:t>.: Select address</a:t>
            </a:r>
          </a:p>
          <a:p>
            <a:pPr lvl="1"/>
            <a:r>
              <a:rPr lang="en-US" dirty="0" err="1"/>
              <a:t>Mem</a:t>
            </a:r>
            <a:r>
              <a:rPr lang="en-US" dirty="0"/>
              <a:t>. data.: Select data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6172341" y="877926"/>
            <a:ext cx="5273830" cy="4633188"/>
            <a:chOff x="1295400" y="5486400"/>
            <a:chExt cx="4038600" cy="3581400"/>
          </a:xfrm>
        </p:grpSpPr>
        <p:sp>
          <p:nvSpPr>
            <p:cNvPr id="61" name="Line 80"/>
            <p:cNvSpPr>
              <a:spLocks noChangeShapeType="1"/>
            </p:cNvSpPr>
            <p:nvPr/>
          </p:nvSpPr>
          <p:spPr bwMode="auto">
            <a:xfrm flipH="1" flipV="1">
              <a:off x="4495800" y="8229600"/>
              <a:ext cx="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78"/>
            <p:cNvSpPr>
              <a:spLocks noChangeArrowheads="1"/>
            </p:cNvSpPr>
            <p:nvPr/>
          </p:nvSpPr>
          <p:spPr bwMode="auto">
            <a:xfrm>
              <a:off x="3657600" y="6629400"/>
              <a:ext cx="1066800" cy="8382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803" kern="0">
                  <a:solidFill>
                    <a:sysClr val="windowText" lastClr="000000"/>
                  </a:solidFill>
                </a:rPr>
                <a:t>Data</a:t>
              </a:r>
            </a:p>
            <a:p>
              <a:pPr defTabSz="916137">
                <a:defRPr/>
              </a:pPr>
              <a:r>
                <a:rPr lang="en-US" sz="1803" kern="0">
                  <a:solidFill>
                    <a:sysClr val="windowText" lastClr="000000"/>
                  </a:solidFill>
                </a:rPr>
                <a:t>memory</a:t>
              </a:r>
            </a:p>
          </p:txBody>
        </p:sp>
        <p:sp>
          <p:nvSpPr>
            <p:cNvPr id="63" name="Line 62"/>
            <p:cNvSpPr>
              <a:spLocks noChangeShapeType="1"/>
            </p:cNvSpPr>
            <p:nvPr/>
          </p:nvSpPr>
          <p:spPr bwMode="auto">
            <a:xfrm flipV="1">
              <a:off x="3810000" y="8229600"/>
              <a:ext cx="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Line 82"/>
            <p:cNvSpPr>
              <a:spLocks noChangeShapeType="1"/>
            </p:cNvSpPr>
            <p:nvPr/>
          </p:nvSpPr>
          <p:spPr bwMode="auto">
            <a:xfrm flipH="1" flipV="1">
              <a:off x="3886200" y="74676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Freeform 83"/>
            <p:cNvSpPr>
              <a:spLocks/>
            </p:cNvSpPr>
            <p:nvPr/>
          </p:nvSpPr>
          <p:spPr bwMode="auto">
            <a:xfrm>
              <a:off x="4038600" y="8229600"/>
              <a:ext cx="457200" cy="381000"/>
            </a:xfrm>
            <a:custGeom>
              <a:avLst/>
              <a:gdLst>
                <a:gd name="T0" fmla="*/ 2147483647 w 384"/>
                <a:gd name="T1" fmla="*/ 2147483647 h 48"/>
                <a:gd name="T2" fmla="*/ 0 w 384"/>
                <a:gd name="T3" fmla="*/ 2147483647 h 48"/>
                <a:gd name="T4" fmla="*/ 0 w 384"/>
                <a:gd name="T5" fmla="*/ 0 h 48"/>
                <a:gd name="T6" fmla="*/ 0 60000 65536"/>
                <a:gd name="T7" fmla="*/ 0 60000 65536"/>
                <a:gd name="T8" fmla="*/ 0 60000 65536"/>
                <a:gd name="T9" fmla="*/ 0 w 384"/>
                <a:gd name="T10" fmla="*/ 0 h 48"/>
                <a:gd name="T11" fmla="*/ 384 w 384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48">
                  <a:moveTo>
                    <a:pt x="384" y="48"/>
                  </a:move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AutoShape 84"/>
            <p:cNvSpPr>
              <a:spLocks noChangeArrowheads="1"/>
            </p:cNvSpPr>
            <p:nvPr/>
          </p:nvSpPr>
          <p:spPr bwMode="auto">
            <a:xfrm>
              <a:off x="2514600" y="6553200"/>
              <a:ext cx="6858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Mem.</a:t>
              </a:r>
            </a:p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read</a:t>
              </a:r>
            </a:p>
          </p:txBody>
        </p:sp>
        <p:sp>
          <p:nvSpPr>
            <p:cNvPr id="67" name="Line 86"/>
            <p:cNvSpPr>
              <a:spLocks noChangeShapeType="1"/>
            </p:cNvSpPr>
            <p:nvPr/>
          </p:nvSpPr>
          <p:spPr bwMode="auto">
            <a:xfrm flipV="1">
              <a:off x="4191000" y="6248400"/>
              <a:ext cx="0" cy="381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Freeform 89"/>
            <p:cNvSpPr>
              <a:spLocks/>
            </p:cNvSpPr>
            <p:nvPr/>
          </p:nvSpPr>
          <p:spPr bwMode="auto">
            <a:xfrm flipH="1">
              <a:off x="2209800" y="8229600"/>
              <a:ext cx="2133600" cy="228600"/>
            </a:xfrm>
            <a:custGeom>
              <a:avLst/>
              <a:gdLst>
                <a:gd name="T0" fmla="*/ 2147483647 w 384"/>
                <a:gd name="T1" fmla="*/ 2147483647 h 48"/>
                <a:gd name="T2" fmla="*/ 0 w 384"/>
                <a:gd name="T3" fmla="*/ 2147483647 h 48"/>
                <a:gd name="T4" fmla="*/ 0 w 384"/>
                <a:gd name="T5" fmla="*/ 0 h 48"/>
                <a:gd name="T6" fmla="*/ 0 60000 65536"/>
                <a:gd name="T7" fmla="*/ 0 60000 65536"/>
                <a:gd name="T8" fmla="*/ 0 60000 65536"/>
                <a:gd name="T9" fmla="*/ 0 w 384"/>
                <a:gd name="T10" fmla="*/ 0 h 48"/>
                <a:gd name="T11" fmla="*/ 384 w 384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48">
                  <a:moveTo>
                    <a:pt x="384" y="48"/>
                  </a:move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Line 94"/>
            <p:cNvSpPr>
              <a:spLocks noChangeShapeType="1"/>
            </p:cNvSpPr>
            <p:nvPr/>
          </p:nvSpPr>
          <p:spPr bwMode="auto">
            <a:xfrm rot="16200000" flipH="1" flipV="1">
              <a:off x="3429000" y="6553200"/>
              <a:ext cx="0" cy="4572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triangle" w="sm" len="sm"/>
              <a:tailEnd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Line 95"/>
            <p:cNvSpPr>
              <a:spLocks noChangeShapeType="1"/>
            </p:cNvSpPr>
            <p:nvPr/>
          </p:nvSpPr>
          <p:spPr bwMode="auto">
            <a:xfrm rot="16200000" flipH="1" flipV="1">
              <a:off x="3429000" y="7086600"/>
              <a:ext cx="0" cy="4572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triangle" w="sm" len="sm"/>
              <a:tailEnd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AutoShape 79"/>
            <p:cNvSpPr>
              <a:spLocks noChangeArrowheads="1"/>
            </p:cNvSpPr>
            <p:nvPr/>
          </p:nvSpPr>
          <p:spPr bwMode="auto">
            <a:xfrm>
              <a:off x="3581400" y="7772400"/>
              <a:ext cx="6096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Mem.</a:t>
              </a:r>
            </a:p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addr</a:t>
              </a:r>
            </a:p>
          </p:txBody>
        </p:sp>
        <p:sp>
          <p:nvSpPr>
            <p:cNvPr id="72" name="Text Box 153"/>
            <p:cNvSpPr txBox="1">
              <a:spLocks noChangeArrowheads="1"/>
            </p:cNvSpPr>
            <p:nvPr/>
          </p:nvSpPr>
          <p:spPr bwMode="auto">
            <a:xfrm>
              <a:off x="3200400" y="6553200"/>
              <a:ext cx="6096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read</a:t>
              </a:r>
            </a:p>
          </p:txBody>
        </p:sp>
        <p:sp>
          <p:nvSpPr>
            <p:cNvPr id="73" name="Text Box 154"/>
            <p:cNvSpPr txBox="1">
              <a:spLocks noChangeArrowheads="1"/>
            </p:cNvSpPr>
            <p:nvPr/>
          </p:nvSpPr>
          <p:spPr bwMode="auto">
            <a:xfrm>
              <a:off x="3200400" y="7299325"/>
              <a:ext cx="5334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write</a:t>
              </a:r>
            </a:p>
          </p:txBody>
        </p:sp>
        <p:sp>
          <p:nvSpPr>
            <p:cNvPr id="74" name="Text Box 179"/>
            <p:cNvSpPr txBox="1">
              <a:spLocks noChangeArrowheads="1"/>
            </p:cNvSpPr>
            <p:nvPr/>
          </p:nvSpPr>
          <p:spPr bwMode="auto">
            <a:xfrm>
              <a:off x="4191000" y="6384925"/>
              <a:ext cx="7620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data out</a:t>
              </a:r>
            </a:p>
          </p:txBody>
        </p:sp>
        <p:grpSp>
          <p:nvGrpSpPr>
            <p:cNvPr id="75" name="Group 210"/>
            <p:cNvGrpSpPr>
              <a:grpSpLocks/>
            </p:cNvGrpSpPr>
            <p:nvPr/>
          </p:nvGrpSpPr>
          <p:grpSpPr bwMode="auto">
            <a:xfrm>
              <a:off x="4419600" y="8534400"/>
              <a:ext cx="152400" cy="152400"/>
              <a:chOff x="240" y="4176"/>
              <a:chExt cx="192" cy="192"/>
            </a:xfrm>
          </p:grpSpPr>
          <p:sp>
            <p:nvSpPr>
              <p:cNvPr id="113" name="Oval 211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Rectangle 212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6" name="AutoShape 239"/>
            <p:cNvSpPr>
              <a:spLocks noChangeArrowheads="1"/>
            </p:cNvSpPr>
            <p:nvPr/>
          </p:nvSpPr>
          <p:spPr bwMode="auto">
            <a:xfrm>
              <a:off x="4267200" y="7772400"/>
              <a:ext cx="6096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Mem.</a:t>
              </a:r>
            </a:p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data</a:t>
              </a:r>
            </a:p>
          </p:txBody>
        </p:sp>
        <p:sp>
          <p:nvSpPr>
            <p:cNvPr id="77" name="Oval 246"/>
            <p:cNvSpPr>
              <a:spLocks noChangeArrowheads="1"/>
            </p:cNvSpPr>
            <p:nvPr/>
          </p:nvSpPr>
          <p:spPr bwMode="auto">
            <a:xfrm>
              <a:off x="3581400" y="86868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valE</a:t>
              </a:r>
            </a:p>
          </p:txBody>
        </p:sp>
        <p:sp>
          <p:nvSpPr>
            <p:cNvPr id="78" name="Oval 250"/>
            <p:cNvSpPr>
              <a:spLocks noChangeArrowheads="1"/>
            </p:cNvSpPr>
            <p:nvPr/>
          </p:nvSpPr>
          <p:spPr bwMode="auto">
            <a:xfrm>
              <a:off x="3962400" y="59436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valM</a:t>
              </a:r>
            </a:p>
          </p:txBody>
        </p:sp>
        <p:sp>
          <p:nvSpPr>
            <p:cNvPr id="79" name="Oval 294"/>
            <p:cNvSpPr>
              <a:spLocks noChangeArrowheads="1"/>
            </p:cNvSpPr>
            <p:nvPr/>
          </p:nvSpPr>
          <p:spPr bwMode="auto">
            <a:xfrm>
              <a:off x="4191000" y="86868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valA</a:t>
              </a:r>
            </a:p>
          </p:txBody>
        </p:sp>
        <p:sp>
          <p:nvSpPr>
            <p:cNvPr id="80" name="Oval 295"/>
            <p:cNvSpPr>
              <a:spLocks noChangeArrowheads="1"/>
            </p:cNvSpPr>
            <p:nvPr/>
          </p:nvSpPr>
          <p:spPr bwMode="auto">
            <a:xfrm>
              <a:off x="4572000" y="86868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valP</a:t>
              </a:r>
            </a:p>
          </p:txBody>
        </p:sp>
        <p:sp>
          <p:nvSpPr>
            <p:cNvPr id="81" name="Line 296"/>
            <p:cNvSpPr>
              <a:spLocks noChangeShapeType="1"/>
            </p:cNvSpPr>
            <p:nvPr/>
          </p:nvSpPr>
          <p:spPr bwMode="auto">
            <a:xfrm flipH="1" flipV="1">
              <a:off x="4572000" y="7467600"/>
              <a:ext cx="0" cy="304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AutoShape 297"/>
            <p:cNvSpPr>
              <a:spLocks noChangeArrowheads="1"/>
            </p:cNvSpPr>
            <p:nvPr/>
          </p:nvSpPr>
          <p:spPr bwMode="auto">
            <a:xfrm>
              <a:off x="2514600" y="7086600"/>
              <a:ext cx="685800" cy="4572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Mem.</a:t>
              </a:r>
            </a:p>
            <a:p>
              <a:pPr defTabSz="916137">
                <a:defRPr/>
              </a:pPr>
              <a:r>
                <a:rPr lang="en-US" sz="1202" kern="0" dirty="0">
                  <a:solidFill>
                    <a:sysClr val="windowText" lastClr="000000"/>
                  </a:solidFill>
                </a:rPr>
                <a:t>write</a:t>
              </a:r>
            </a:p>
          </p:txBody>
        </p:sp>
        <p:sp>
          <p:nvSpPr>
            <p:cNvPr id="83" name="Text Box 298"/>
            <p:cNvSpPr txBox="1">
              <a:spLocks noChangeArrowheads="1"/>
            </p:cNvSpPr>
            <p:nvPr/>
          </p:nvSpPr>
          <p:spPr bwMode="auto">
            <a:xfrm>
              <a:off x="4572000" y="7467600"/>
              <a:ext cx="7620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data in</a:t>
              </a:r>
            </a:p>
          </p:txBody>
        </p:sp>
        <p:sp>
          <p:nvSpPr>
            <p:cNvPr id="84" name="Oval 299"/>
            <p:cNvSpPr>
              <a:spLocks noChangeArrowheads="1"/>
            </p:cNvSpPr>
            <p:nvPr/>
          </p:nvSpPr>
          <p:spPr bwMode="auto">
            <a:xfrm>
              <a:off x="1981200" y="8686800"/>
              <a:ext cx="457200" cy="381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icode</a:t>
              </a:r>
            </a:p>
          </p:txBody>
        </p:sp>
        <p:sp>
          <p:nvSpPr>
            <p:cNvPr id="85" name="Freeform 301"/>
            <p:cNvSpPr>
              <a:spLocks/>
            </p:cNvSpPr>
            <p:nvPr/>
          </p:nvSpPr>
          <p:spPr bwMode="auto">
            <a:xfrm>
              <a:off x="2209800" y="6781800"/>
              <a:ext cx="304800" cy="1981200"/>
            </a:xfrm>
            <a:custGeom>
              <a:avLst/>
              <a:gdLst>
                <a:gd name="T0" fmla="*/ 0 w 192"/>
                <a:gd name="T1" fmla="*/ 2147483647 h 1248"/>
                <a:gd name="T2" fmla="*/ 0 w 192"/>
                <a:gd name="T3" fmla="*/ 0 h 1248"/>
                <a:gd name="T4" fmla="*/ 2147483647 w 192"/>
                <a:gd name="T5" fmla="*/ 0 h 1248"/>
                <a:gd name="T6" fmla="*/ 0 60000 65536"/>
                <a:gd name="T7" fmla="*/ 0 60000 65536"/>
                <a:gd name="T8" fmla="*/ 0 60000 65536"/>
                <a:gd name="T9" fmla="*/ 0 w 192"/>
                <a:gd name="T10" fmla="*/ 0 h 1248"/>
                <a:gd name="T11" fmla="*/ 192 w 192"/>
                <a:gd name="T12" fmla="*/ 1248 h 12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248">
                  <a:moveTo>
                    <a:pt x="0" y="1248"/>
                  </a:moveTo>
                  <a:lnTo>
                    <a:pt x="0" y="0"/>
                  </a:lnTo>
                  <a:lnTo>
                    <a:pt x="19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Line 302"/>
            <p:cNvSpPr>
              <a:spLocks noChangeShapeType="1"/>
            </p:cNvSpPr>
            <p:nvPr/>
          </p:nvSpPr>
          <p:spPr bwMode="auto">
            <a:xfrm>
              <a:off x="2209800" y="7315200"/>
              <a:ext cx="3048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Line 303"/>
            <p:cNvSpPr>
              <a:spLocks noChangeShapeType="1"/>
            </p:cNvSpPr>
            <p:nvPr/>
          </p:nvSpPr>
          <p:spPr bwMode="auto">
            <a:xfrm rot="16200000">
              <a:off x="3543300" y="8343900"/>
              <a:ext cx="2286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Line 304"/>
            <p:cNvSpPr>
              <a:spLocks noChangeShapeType="1"/>
            </p:cNvSpPr>
            <p:nvPr/>
          </p:nvSpPr>
          <p:spPr bwMode="auto">
            <a:xfrm flipV="1">
              <a:off x="4724400" y="8229600"/>
              <a:ext cx="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89" name="Group 305"/>
            <p:cNvGrpSpPr>
              <a:grpSpLocks/>
            </p:cNvGrpSpPr>
            <p:nvPr/>
          </p:nvGrpSpPr>
          <p:grpSpPr bwMode="auto">
            <a:xfrm>
              <a:off x="3581400" y="8382000"/>
              <a:ext cx="152400" cy="152400"/>
              <a:chOff x="240" y="4176"/>
              <a:chExt cx="192" cy="192"/>
            </a:xfrm>
          </p:grpSpPr>
          <p:sp>
            <p:nvSpPr>
              <p:cNvPr id="111" name="Oval 306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Rectangle 307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0" name="Group 308"/>
            <p:cNvGrpSpPr>
              <a:grpSpLocks/>
            </p:cNvGrpSpPr>
            <p:nvPr/>
          </p:nvGrpSpPr>
          <p:grpSpPr bwMode="auto">
            <a:xfrm>
              <a:off x="2133600" y="7239000"/>
              <a:ext cx="152400" cy="152400"/>
              <a:chOff x="240" y="4176"/>
              <a:chExt cx="192" cy="192"/>
            </a:xfrm>
          </p:grpSpPr>
          <p:sp>
            <p:nvSpPr>
              <p:cNvPr id="109" name="Oval 309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Rectangle 310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1" name="Group 311"/>
            <p:cNvGrpSpPr>
              <a:grpSpLocks/>
            </p:cNvGrpSpPr>
            <p:nvPr/>
          </p:nvGrpSpPr>
          <p:grpSpPr bwMode="auto">
            <a:xfrm>
              <a:off x="2133600" y="8382000"/>
              <a:ext cx="152400" cy="152400"/>
              <a:chOff x="240" y="4176"/>
              <a:chExt cx="192" cy="192"/>
            </a:xfrm>
          </p:grpSpPr>
          <p:sp>
            <p:nvSpPr>
              <p:cNvPr id="107" name="Oval 312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8" name="Rectangle 313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92" name="Oval 71"/>
            <p:cNvSpPr>
              <a:spLocks noChangeArrowheads="1"/>
            </p:cNvSpPr>
            <p:nvPr/>
          </p:nvSpPr>
          <p:spPr bwMode="auto">
            <a:xfrm>
              <a:off x="1905000" y="5486400"/>
              <a:ext cx="457200" cy="381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Stat</a:t>
              </a:r>
            </a:p>
          </p:txBody>
        </p:sp>
        <p:cxnSp>
          <p:nvCxnSpPr>
            <p:cNvPr id="93" name="Straight Connector 119"/>
            <p:cNvCxnSpPr>
              <a:cxnSpLocks noChangeShapeType="1"/>
            </p:cNvCxnSpPr>
            <p:nvPr/>
          </p:nvCxnSpPr>
          <p:spPr bwMode="auto">
            <a:xfrm>
              <a:off x="2362200" y="6477000"/>
              <a:ext cx="1447800" cy="1588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</p:spPr>
        </p:cxnSp>
        <p:cxnSp>
          <p:nvCxnSpPr>
            <p:cNvPr id="94" name="Straight Connector 125"/>
            <p:cNvCxnSpPr>
              <a:cxnSpLocks noChangeShapeType="1"/>
            </p:cNvCxnSpPr>
            <p:nvPr/>
          </p:nvCxnSpPr>
          <p:spPr bwMode="auto">
            <a:xfrm rot="5400000">
              <a:off x="3732213" y="6553200"/>
              <a:ext cx="153988" cy="1587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</p:spPr>
        </p:cxnSp>
        <p:sp>
          <p:nvSpPr>
            <p:cNvPr id="95" name="Text Box 153"/>
            <p:cNvSpPr txBox="1">
              <a:spLocks noChangeArrowheads="1"/>
            </p:cNvSpPr>
            <p:nvPr/>
          </p:nvSpPr>
          <p:spPr bwMode="auto">
            <a:xfrm>
              <a:off x="2438400" y="6248400"/>
              <a:ext cx="12192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dmem_error</a:t>
              </a:r>
            </a:p>
          </p:txBody>
        </p:sp>
        <p:cxnSp>
          <p:nvCxnSpPr>
            <p:cNvPr id="96" name="Straight Connector 120"/>
            <p:cNvCxnSpPr>
              <a:cxnSpLocks noChangeShapeType="1"/>
            </p:cNvCxnSpPr>
            <p:nvPr/>
          </p:nvCxnSpPr>
          <p:spPr bwMode="auto">
            <a:xfrm rot="5400000">
              <a:off x="1754188" y="6627812"/>
              <a:ext cx="609600" cy="31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triangle" w="sm" len="sm"/>
              <a:tailEnd type="none" w="sm" len="sm"/>
            </a:ln>
          </p:spPr>
        </p:cxnSp>
        <p:cxnSp>
          <p:nvCxnSpPr>
            <p:cNvPr id="97" name="Straight Connector 120"/>
            <p:cNvCxnSpPr>
              <a:cxnSpLocks noChangeShapeType="1"/>
            </p:cNvCxnSpPr>
            <p:nvPr/>
          </p:nvCxnSpPr>
          <p:spPr bwMode="auto">
            <a:xfrm rot="5400000">
              <a:off x="2297906" y="6390482"/>
              <a:ext cx="130175" cy="1588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triangle" w="sm" len="sm"/>
              <a:tailEnd type="none" w="sm" len="sm"/>
            </a:ln>
          </p:spPr>
        </p:cxnSp>
        <p:cxnSp>
          <p:nvCxnSpPr>
            <p:cNvPr id="98" name="Straight Connector 119"/>
            <p:cNvCxnSpPr>
              <a:cxnSpLocks noChangeShapeType="1"/>
            </p:cNvCxnSpPr>
            <p:nvPr/>
          </p:nvCxnSpPr>
          <p:spPr bwMode="auto">
            <a:xfrm rot="5400000">
              <a:off x="1754188" y="6475412"/>
              <a:ext cx="304800" cy="31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sysDot"/>
              <a:round/>
              <a:headEnd type="triangle" w="sm" len="sm"/>
              <a:tailEnd type="none" w="sm" len="sm"/>
            </a:ln>
          </p:spPr>
        </p:cxnSp>
        <p:sp>
          <p:nvSpPr>
            <p:cNvPr id="99" name="Text Box 153"/>
            <p:cNvSpPr txBox="1">
              <a:spLocks noChangeArrowheads="1"/>
            </p:cNvSpPr>
            <p:nvPr/>
          </p:nvSpPr>
          <p:spPr bwMode="auto">
            <a:xfrm>
              <a:off x="1295400" y="6629400"/>
              <a:ext cx="7620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instr_valid</a:t>
              </a:r>
            </a:p>
          </p:txBody>
        </p:sp>
        <p:sp>
          <p:nvSpPr>
            <p:cNvPr id="100" name="Text Box 153"/>
            <p:cNvSpPr txBox="1">
              <a:spLocks noChangeArrowheads="1"/>
            </p:cNvSpPr>
            <p:nvPr/>
          </p:nvSpPr>
          <p:spPr bwMode="auto">
            <a:xfrm>
              <a:off x="1371600" y="6934200"/>
              <a:ext cx="8382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916137">
                <a:defRPr/>
              </a:pPr>
              <a:r>
                <a:rPr lang="en-US" sz="1002" kern="0">
                  <a:solidFill>
                    <a:sysClr val="windowText" lastClr="000000"/>
                  </a:solidFill>
                </a:rPr>
                <a:t>imem_error</a:t>
              </a:r>
            </a:p>
          </p:txBody>
        </p:sp>
        <p:sp>
          <p:nvSpPr>
            <p:cNvPr id="101" name="Line 302"/>
            <p:cNvSpPr>
              <a:spLocks noChangeShapeType="1"/>
            </p:cNvSpPr>
            <p:nvPr/>
          </p:nvSpPr>
          <p:spPr bwMode="auto">
            <a:xfrm flipV="1">
              <a:off x="2209800" y="6324600"/>
              <a:ext cx="0" cy="4572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02" name="Group 308"/>
            <p:cNvGrpSpPr>
              <a:grpSpLocks/>
            </p:cNvGrpSpPr>
            <p:nvPr/>
          </p:nvGrpSpPr>
          <p:grpSpPr bwMode="auto">
            <a:xfrm>
              <a:off x="2133600" y="6705600"/>
              <a:ext cx="152400" cy="152400"/>
              <a:chOff x="240" y="4176"/>
              <a:chExt cx="192" cy="192"/>
            </a:xfrm>
          </p:grpSpPr>
          <p:sp>
            <p:nvSpPr>
              <p:cNvPr id="105" name="Oval 309"/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6" name="Rectangle 310"/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6137">
                  <a:defRPr/>
                </a:pPr>
                <a:endParaRPr lang="en-US" sz="1803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03" name="AutoShape 44"/>
            <p:cNvSpPr>
              <a:spLocks noChangeArrowheads="1"/>
            </p:cNvSpPr>
            <p:nvPr/>
          </p:nvSpPr>
          <p:spPr bwMode="auto">
            <a:xfrm>
              <a:off x="1828800" y="6019800"/>
              <a:ext cx="609600" cy="304800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91600" tIns="45800" rIns="91600" bIns="45800" anchor="ctr"/>
            <a:lstStyle/>
            <a:p>
              <a:pPr defTabSz="916137">
                <a:defRPr/>
              </a:pPr>
              <a:r>
                <a:rPr lang="en-US" sz="1202" kern="0">
                  <a:solidFill>
                    <a:sysClr val="windowText" lastClr="000000"/>
                  </a:solidFill>
                </a:rPr>
                <a:t>stat</a:t>
              </a:r>
            </a:p>
          </p:txBody>
        </p:sp>
        <p:sp>
          <p:nvSpPr>
            <p:cNvPr id="104" name="Line 303"/>
            <p:cNvSpPr>
              <a:spLocks noChangeShapeType="1"/>
            </p:cNvSpPr>
            <p:nvPr/>
          </p:nvSpPr>
          <p:spPr bwMode="auto">
            <a:xfrm rot="16200000">
              <a:off x="2057400" y="5943600"/>
              <a:ext cx="152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pPr defTabSz="916137">
                <a:defRPr/>
              </a:pPr>
              <a:endParaRPr lang="en-US" sz="1803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606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2345</Words>
  <Application>Microsoft Macintosh PowerPoint</Application>
  <PresentationFormat>Widescreen</PresentationFormat>
  <Paragraphs>904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Helvetica</vt:lpstr>
      <vt:lpstr>Wingdings</vt:lpstr>
      <vt:lpstr>Wingdings 2</vt:lpstr>
      <vt:lpstr>Office Theme</vt:lpstr>
      <vt:lpstr>PowerPoint Presentation</vt:lpstr>
      <vt:lpstr>Fetch Logic</vt:lpstr>
      <vt:lpstr>Decode Logic</vt:lpstr>
      <vt:lpstr>A Source</vt:lpstr>
      <vt:lpstr>E Destination</vt:lpstr>
      <vt:lpstr>Execute Logic</vt:lpstr>
      <vt:lpstr>ALU A Input</vt:lpstr>
      <vt:lpstr>ALU Operation</vt:lpstr>
      <vt:lpstr>Memory Logic</vt:lpstr>
      <vt:lpstr>Memory Address</vt:lpstr>
      <vt:lpstr>Memory Read</vt:lpstr>
      <vt:lpstr>PC Update Logic</vt:lpstr>
      <vt:lpstr>PC Update</vt:lpstr>
      <vt:lpstr>SEQ Operation</vt:lpstr>
      <vt:lpstr>SEQ Operation #2</vt:lpstr>
      <vt:lpstr>SEQ Operation #3</vt:lpstr>
      <vt:lpstr>SEQ Operation #4</vt:lpstr>
      <vt:lpstr>SEQ Operation #5</vt:lpstr>
      <vt:lpstr>SEQ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Arith/Log. Ops</dc:title>
  <dc:creator>Kim, Byung</dc:creator>
  <cp:lastModifiedBy>Downen, Paul M</cp:lastModifiedBy>
  <cp:revision>14</cp:revision>
  <dcterms:created xsi:type="dcterms:W3CDTF">2019-11-24T22:18:28Z</dcterms:created>
  <dcterms:modified xsi:type="dcterms:W3CDTF">2023-12-08T18:51:28Z</dcterms:modified>
</cp:coreProperties>
</file>