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0"/>
  </p:notesMasterIdLst>
  <p:handoutMasterIdLst>
    <p:handoutMasterId r:id="rId31"/>
  </p:handoutMasterIdLst>
  <p:sldIdLst>
    <p:sldId id="581" r:id="rId2"/>
    <p:sldId id="582" r:id="rId3"/>
    <p:sldId id="583" r:id="rId4"/>
    <p:sldId id="584" r:id="rId5"/>
    <p:sldId id="585" r:id="rId6"/>
    <p:sldId id="586" r:id="rId7"/>
    <p:sldId id="587" r:id="rId8"/>
    <p:sldId id="588" r:id="rId9"/>
    <p:sldId id="260" r:id="rId10"/>
    <p:sldId id="310" r:id="rId11"/>
    <p:sldId id="314" r:id="rId12"/>
    <p:sldId id="316" r:id="rId13"/>
    <p:sldId id="315" r:id="rId14"/>
    <p:sldId id="258" r:id="rId15"/>
    <p:sldId id="262" r:id="rId16"/>
    <p:sldId id="261" r:id="rId17"/>
    <p:sldId id="263" r:id="rId18"/>
    <p:sldId id="264" r:id="rId19"/>
    <p:sldId id="265" r:id="rId20"/>
    <p:sldId id="305" r:id="rId21"/>
    <p:sldId id="266" r:id="rId22"/>
    <p:sldId id="317" r:id="rId23"/>
    <p:sldId id="268" r:id="rId24"/>
    <p:sldId id="269" r:id="rId25"/>
    <p:sldId id="267" r:id="rId26"/>
    <p:sldId id="270" r:id="rId27"/>
    <p:sldId id="579" r:id="rId28"/>
    <p:sldId id="580" r:id="rId29"/>
  </p:sldIdLst>
  <p:sldSz cx="9131300" cy="6845300"/>
  <p:notesSz cx="7315200" cy="960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">
          <p15:clr>
            <a:srgbClr val="A4A3A4"/>
          </p15:clr>
        </p15:guide>
        <p15:guide id="2" pos="6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FF99"/>
    <a:srgbClr val="CCFF99"/>
    <a:srgbClr val="99FFCC"/>
    <a:srgbClr val="FF3300"/>
    <a:srgbClr val="FFCCCC"/>
    <a:srgbClr val="00CC66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4" autoAdjust="0"/>
    <p:restoredTop sz="90775"/>
  </p:normalViewPr>
  <p:slideViewPr>
    <p:cSldViewPr showGuides="1">
      <p:cViewPr varScale="1">
        <p:scale>
          <a:sx n="112" d="100"/>
          <a:sy n="112" d="100"/>
        </p:scale>
        <p:origin x="1528" y="184"/>
      </p:cViewPr>
      <p:guideLst>
        <p:guide orient="horz" pos="336"/>
        <p:guide pos="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6" d="100"/>
          <a:sy n="66" d="100"/>
        </p:scale>
        <p:origin x="-2766" y="-10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342129" y="320041"/>
            <a:ext cx="642982" cy="227496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/>
        </p:spPr>
        <p:txBody>
          <a:bodyPr wrap="none" lIns="60413" tIns="23494" rIns="60413" bIns="23494">
            <a:spAutoFit/>
          </a:bodyPr>
          <a:lstStyle/>
          <a:p>
            <a:pPr defTabSz="860890"/>
            <a:r>
              <a:rPr lang="en-US" sz="1300" dirty="0"/>
              <a:t>15-349</a:t>
            </a:r>
          </a:p>
        </p:txBody>
      </p:sp>
    </p:spTree>
    <p:extLst>
      <p:ext uri="{BB962C8B-B14F-4D97-AF65-F5344CB8AC3E}">
        <p14:creationId xmlns:p14="http://schemas.microsoft.com/office/powerpoint/2010/main" val="286671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85875" y="723900"/>
            <a:ext cx="4757738" cy="356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59668" y="9229487"/>
            <a:ext cx="772826" cy="2274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0413" tIns="23494" rIns="60413" bIns="23494">
            <a:spAutoFit/>
          </a:bodyPr>
          <a:lstStyle/>
          <a:p>
            <a:pPr defTabSz="860890"/>
            <a:r>
              <a:rPr lang="en-US" sz="1300" dirty="0"/>
              <a:t>Page </a:t>
            </a:r>
            <a:fld id="{7132A007-E58E-401B-9376-F68DD637F903}" type="slidenum">
              <a:rPr lang="en-US" sz="1300"/>
              <a:pPr defTabSz="860890"/>
              <a:t>‹#›</a:t>
            </a:fld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5901939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0013" y="2497138"/>
            <a:ext cx="6391275" cy="1749425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4213" y="365125"/>
            <a:ext cx="7762875" cy="1139825"/>
          </a:xfrm>
          <a:effectLst>
            <a:outerShdw dist="71842" dir="2700000" algn="ctr" rotWithShape="0">
              <a:schemeClr val="bg2"/>
            </a:outerShdw>
          </a:effectLst>
        </p:spPr>
        <p:txBody>
          <a:bodyPr lIns="91928" tIns="45964" rIns="91928" bIns="45964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05625" y="247650"/>
            <a:ext cx="2203450" cy="6184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513" y="247650"/>
            <a:ext cx="6462712" cy="6184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725" y="4398963"/>
            <a:ext cx="7762875" cy="13589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725" y="2901950"/>
            <a:ext cx="7762875" cy="149701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513" y="1219200"/>
            <a:ext cx="4070350" cy="5213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3263" y="1219200"/>
            <a:ext cx="4071937" cy="5213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6900" cy="11398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1938"/>
            <a:ext cx="4033838" cy="6381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0113"/>
            <a:ext cx="4033838" cy="39449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8675" y="1531938"/>
            <a:ext cx="4035425" cy="6381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8675" y="2170113"/>
            <a:ext cx="4035425" cy="39449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3550" cy="11588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288" y="273050"/>
            <a:ext cx="5103812" cy="584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1925"/>
            <a:ext cx="3003550" cy="4683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9113" y="4791075"/>
            <a:ext cx="548005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89113" y="611188"/>
            <a:ext cx="5480050" cy="41068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89113" y="5357813"/>
            <a:ext cx="5480050" cy="803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0513" y="1219200"/>
            <a:ext cx="8294687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43" tIns="44379" rIns="90343" bIns="443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04813" y="247650"/>
            <a:ext cx="8704262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969696"/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19075" y="6389688"/>
            <a:ext cx="603250" cy="284162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647" tIns="45647" rIns="45647" bIns="45647" anchor="ctr">
            <a:spAutoFit/>
          </a:bodyPr>
          <a:lstStyle/>
          <a:p>
            <a:pPr defTabSz="912813"/>
            <a:r>
              <a:rPr lang="en-US" sz="1400" b="0">
                <a:solidFill>
                  <a:schemeClr val="hlink"/>
                </a:solidFill>
              </a:rPr>
              <a:t>– </a:t>
            </a:r>
            <a:fld id="{C0F0C3BE-3CB8-42CE-85AE-26932541959C}" type="slidenum">
              <a:rPr lang="en-US" sz="1400" b="0">
                <a:solidFill>
                  <a:schemeClr val="hlink"/>
                </a:solidFill>
              </a:rPr>
              <a:pPr defTabSz="912813"/>
              <a:t>‹#›</a:t>
            </a:fld>
            <a:r>
              <a:rPr lang="en-US" sz="1400" b="0">
                <a:solidFill>
                  <a:schemeClr val="hlink"/>
                </a:solidFill>
              </a:rPr>
              <a:t> –</a:t>
            </a:r>
            <a:endParaRPr lang="en-US" sz="1400" b="0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7718914" y="6378368"/>
            <a:ext cx="950418" cy="28967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45647" tIns="45647" rIns="45647" bIns="45647" anchor="ctr">
            <a:spAutoFit/>
          </a:bodyPr>
          <a:lstStyle/>
          <a:p>
            <a:pPr defTabSz="912813"/>
            <a:r>
              <a:rPr lang="en-US" sz="1400" b="0" dirty="0">
                <a:solidFill>
                  <a:schemeClr val="hlink"/>
                </a:solidFill>
              </a:rPr>
              <a:t>CS:APP3e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+mj-lt"/>
          <a:ea typeface="+mj-ea"/>
          <a:cs typeface="+mj-cs"/>
        </a:defRPr>
      </a:lvl1pPr>
      <a:lvl2pPr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2pPr>
      <a:lvl3pPr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3pPr>
      <a:lvl4pPr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4pPr>
      <a:lvl5pPr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5pPr>
      <a:lvl6pPr marL="457200"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6pPr>
      <a:lvl7pPr marL="914400"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7pPr>
      <a:lvl8pPr marL="1371600"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8pPr>
      <a:lvl9pPr marL="1828800"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9pPr>
    </p:titleStyle>
    <p:bodyStyle>
      <a:lvl1pPr marL="385763" indent="-385763" algn="l" defTabSz="912813" rtl="0" fontAlgn="base">
        <a:lnSpc>
          <a:spcPct val="95000"/>
        </a:lnSpc>
        <a:spcBef>
          <a:spcPct val="50000"/>
        </a:spcBef>
        <a:spcAft>
          <a:spcPct val="0"/>
        </a:spcAft>
        <a:buClr>
          <a:schemeClr val="hlink"/>
        </a:buClr>
        <a:buFont typeface="Wingdings" pitchFamily="2" charset="2"/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44475" algn="l" defTabSz="912813" rtl="0" fontAlgn="base">
        <a:spcBef>
          <a:spcPct val="25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sz="2000" b="1">
          <a:solidFill>
            <a:schemeClr val="tx1"/>
          </a:solidFill>
          <a:latin typeface="+mn-lt"/>
        </a:defRPr>
      </a:lvl2pPr>
      <a:lvl3pPr marL="1144588" indent="-238125" algn="l" defTabSz="912813" rtl="0" fontAlgn="base">
        <a:lnSpc>
          <a:spcPct val="107000"/>
        </a:lnSpc>
        <a:spcBef>
          <a:spcPct val="10000"/>
        </a:spcBef>
        <a:spcAft>
          <a:spcPct val="0"/>
        </a:spcAft>
        <a:buClr>
          <a:srgbClr val="005400"/>
        </a:buClr>
        <a:buSzPct val="90000"/>
        <a:buFont typeface="Wingdings" pitchFamily="2" charset="2"/>
        <a:buChar char="l"/>
        <a:defRPr b="1">
          <a:solidFill>
            <a:schemeClr val="folHlink"/>
          </a:solidFill>
          <a:latin typeface="+mn-lt"/>
        </a:defRPr>
      </a:lvl3pPr>
      <a:lvl4pPr marL="1597025" indent="-227013" algn="l" defTabSz="912813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4pPr>
      <a:lvl5pPr marL="2447925" indent="-228600" algn="l" defTabSz="912813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5pPr>
      <a:lvl6pPr marL="2905125" indent="-228600" algn="l" defTabSz="912813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6pPr>
      <a:lvl7pPr marL="3362325" indent="-228600" algn="l" defTabSz="912813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7pPr>
      <a:lvl8pPr marL="3819525" indent="-228600" algn="l" defTabSz="912813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8pPr>
      <a:lvl9pPr marL="4276725" indent="-228600" algn="l" defTabSz="912813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4">
            <a:extLst>
              <a:ext uri="{FF2B5EF4-FFF2-40B4-BE49-F238E27FC236}">
                <a16:creationId xmlns:a16="http://schemas.microsoft.com/office/drawing/2014/main" id="{938082B4-290A-2443-BF4D-B601DF079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999" y="513397"/>
            <a:ext cx="3625474" cy="703545"/>
          </a:xfrm>
          <a:noFill/>
        </p:spPr>
        <p:txBody>
          <a:bodyPr/>
          <a:lstStyle/>
          <a:p>
            <a:pPr algn="l"/>
            <a:r>
              <a:rPr lang="en-US" altLang="en-US" sz="2795" dirty="0">
                <a:ea typeface="ＭＳ Ｐゴシック" panose="020B0600070205080204" pitchFamily="34" charset="-128"/>
              </a:rPr>
              <a:t>x86 Encoding </a:t>
            </a:r>
          </a:p>
        </p:txBody>
      </p:sp>
      <p:pic>
        <p:nvPicPr>
          <p:cNvPr id="16386" name="Picture 1">
            <a:extLst>
              <a:ext uri="{FF2B5EF4-FFF2-40B4-BE49-F238E27FC236}">
                <a16:creationId xmlns:a16="http://schemas.microsoft.com/office/drawing/2014/main" id="{1463ECCE-AEBF-CE45-9E0E-9B99C00DB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" y="1546531"/>
            <a:ext cx="9127067" cy="3737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Y86-64 Instruction Set #1</a:t>
            </a:r>
          </a:p>
        </p:txBody>
      </p:sp>
      <p:sp>
        <p:nvSpPr>
          <p:cNvPr id="322565" name="Rectangle 5"/>
          <p:cNvSpPr>
            <a:spLocks noChangeArrowheads="1"/>
          </p:cNvSpPr>
          <p:nvPr/>
        </p:nvSpPr>
        <p:spPr bwMode="auto">
          <a:xfrm>
            <a:off x="146050" y="8382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/>
              <a:t>Byte</a:t>
            </a:r>
          </a:p>
        </p:txBody>
      </p:sp>
      <p:grpSp>
        <p:nvGrpSpPr>
          <p:cNvPr id="4" name="Group 214"/>
          <p:cNvGrpSpPr>
            <a:grpSpLocks/>
          </p:cNvGrpSpPr>
          <p:nvPr/>
        </p:nvGrpSpPr>
        <p:grpSpPr bwMode="auto">
          <a:xfrm>
            <a:off x="2076076" y="5784850"/>
            <a:ext cx="1219200" cy="304800"/>
            <a:chOff x="1536" y="3648"/>
            <a:chExt cx="768" cy="192"/>
          </a:xfrm>
        </p:grpSpPr>
        <p:grpSp>
          <p:nvGrpSpPr>
            <p:cNvPr id="5" name="Group 213"/>
            <p:cNvGrpSpPr>
              <a:grpSpLocks/>
            </p:cNvGrpSpPr>
            <p:nvPr/>
          </p:nvGrpSpPr>
          <p:grpSpPr bwMode="auto">
            <a:xfrm>
              <a:off x="1536" y="3648"/>
              <a:ext cx="384" cy="192"/>
              <a:chOff x="1536" y="3648"/>
              <a:chExt cx="384" cy="192"/>
            </a:xfrm>
          </p:grpSpPr>
          <p:sp>
            <p:nvSpPr>
              <p:cNvPr id="322576" name="Rectangle 16"/>
              <p:cNvSpPr>
                <a:spLocks noChangeArrowheads="1"/>
              </p:cNvSpPr>
              <p:nvPr/>
            </p:nvSpPr>
            <p:spPr bwMode="auto">
              <a:xfrm>
                <a:off x="1536" y="364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A</a:t>
                </a:r>
              </a:p>
            </p:txBody>
          </p:sp>
          <p:sp>
            <p:nvSpPr>
              <p:cNvPr id="322577" name="Rectangle 17"/>
              <p:cNvSpPr>
                <a:spLocks noChangeArrowheads="1"/>
              </p:cNvSpPr>
              <p:nvPr/>
            </p:nvSpPr>
            <p:spPr bwMode="auto">
              <a:xfrm>
                <a:off x="1728" y="364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578" name="Rectangle 18"/>
              <p:cNvSpPr>
                <a:spLocks noChangeArrowheads="1"/>
              </p:cNvSpPr>
              <p:nvPr/>
            </p:nvSpPr>
            <p:spPr bwMode="auto">
              <a:xfrm>
                <a:off x="1536" y="364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212"/>
            <p:cNvGrpSpPr>
              <a:grpSpLocks/>
            </p:cNvGrpSpPr>
            <p:nvPr/>
          </p:nvGrpSpPr>
          <p:grpSpPr bwMode="auto">
            <a:xfrm>
              <a:off x="1920" y="3648"/>
              <a:ext cx="384" cy="192"/>
              <a:chOff x="1920" y="3648"/>
              <a:chExt cx="384" cy="192"/>
            </a:xfrm>
          </p:grpSpPr>
          <p:sp>
            <p:nvSpPr>
              <p:cNvPr id="322580" name="Rectangle 20"/>
              <p:cNvSpPr>
                <a:spLocks noChangeArrowheads="1"/>
              </p:cNvSpPr>
              <p:nvPr/>
            </p:nvSpPr>
            <p:spPr bwMode="auto">
              <a:xfrm>
                <a:off x="1920" y="3648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581" name="Rectangle 21"/>
              <p:cNvSpPr>
                <a:spLocks noChangeArrowheads="1"/>
              </p:cNvSpPr>
              <p:nvPr/>
            </p:nvSpPr>
            <p:spPr bwMode="auto">
              <a:xfrm>
                <a:off x="2112" y="3648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F</a:t>
                </a:r>
              </a:p>
            </p:txBody>
          </p:sp>
          <p:sp>
            <p:nvSpPr>
              <p:cNvPr id="322582" name="Rectangle 22"/>
              <p:cNvSpPr>
                <a:spLocks noChangeArrowheads="1"/>
              </p:cNvSpPr>
              <p:nvPr/>
            </p:nvSpPr>
            <p:spPr bwMode="auto">
              <a:xfrm>
                <a:off x="1920" y="364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584" name="Rectangle 24"/>
          <p:cNvSpPr>
            <a:spLocks noChangeArrowheads="1"/>
          </p:cNvSpPr>
          <p:nvPr/>
        </p:nvSpPr>
        <p:spPr bwMode="auto">
          <a:xfrm>
            <a:off x="146050" y="44196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jXX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 err="1"/>
              <a:t>Dest</a:t>
            </a:r>
            <a:endParaRPr lang="en-US" sz="1400" b="0" dirty="0"/>
          </a:p>
        </p:txBody>
      </p:sp>
      <p:grpSp>
        <p:nvGrpSpPr>
          <p:cNvPr id="8" name="Group 210"/>
          <p:cNvGrpSpPr>
            <a:grpSpLocks/>
          </p:cNvGrpSpPr>
          <p:nvPr/>
        </p:nvGrpSpPr>
        <p:grpSpPr bwMode="auto">
          <a:xfrm>
            <a:off x="2051050" y="4419600"/>
            <a:ext cx="609600" cy="304800"/>
            <a:chOff x="1536" y="2784"/>
            <a:chExt cx="384" cy="192"/>
          </a:xfrm>
        </p:grpSpPr>
        <p:sp>
          <p:nvSpPr>
            <p:cNvPr id="322586" name="Rectangle 26"/>
            <p:cNvSpPr>
              <a:spLocks noChangeArrowheads="1"/>
            </p:cNvSpPr>
            <p:nvPr/>
          </p:nvSpPr>
          <p:spPr bwMode="auto">
            <a:xfrm>
              <a:off x="1536" y="278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7</a:t>
              </a:r>
            </a:p>
          </p:txBody>
        </p:sp>
        <p:sp>
          <p:nvSpPr>
            <p:cNvPr id="322587" name="Rectangle 27"/>
            <p:cNvSpPr>
              <a:spLocks noChangeArrowheads="1"/>
            </p:cNvSpPr>
            <p:nvPr/>
          </p:nvSpPr>
          <p:spPr bwMode="auto">
            <a:xfrm>
              <a:off x="1728" y="278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/>
                <a:t>fn</a:t>
              </a:r>
            </a:p>
          </p:txBody>
        </p:sp>
        <p:sp>
          <p:nvSpPr>
            <p:cNvPr id="322588" name="Rectangle 28"/>
            <p:cNvSpPr>
              <a:spLocks noChangeArrowheads="1"/>
            </p:cNvSpPr>
            <p:nvPr/>
          </p:nvSpPr>
          <p:spPr bwMode="auto">
            <a:xfrm>
              <a:off x="1536" y="278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589" name="Rectangle 29"/>
          <p:cNvSpPr>
            <a:spLocks noChangeArrowheads="1"/>
          </p:cNvSpPr>
          <p:nvPr/>
        </p:nvSpPr>
        <p:spPr bwMode="auto">
          <a:xfrm>
            <a:off x="2660650" y="441325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grpSp>
        <p:nvGrpSpPr>
          <p:cNvPr id="9" name="Group 209"/>
          <p:cNvGrpSpPr>
            <a:grpSpLocks/>
          </p:cNvGrpSpPr>
          <p:nvPr/>
        </p:nvGrpSpPr>
        <p:grpSpPr bwMode="auto">
          <a:xfrm>
            <a:off x="2051050" y="6229350"/>
            <a:ext cx="1219200" cy="304800"/>
            <a:chOff x="1536" y="3936"/>
            <a:chExt cx="768" cy="192"/>
          </a:xfrm>
        </p:grpSpPr>
        <p:grpSp>
          <p:nvGrpSpPr>
            <p:cNvPr id="10" name="Group 208"/>
            <p:cNvGrpSpPr>
              <a:grpSpLocks/>
            </p:cNvGrpSpPr>
            <p:nvPr/>
          </p:nvGrpSpPr>
          <p:grpSpPr bwMode="auto">
            <a:xfrm>
              <a:off x="1536" y="3936"/>
              <a:ext cx="384" cy="192"/>
              <a:chOff x="1536" y="3936"/>
              <a:chExt cx="384" cy="192"/>
            </a:xfrm>
          </p:grpSpPr>
          <p:sp>
            <p:nvSpPr>
              <p:cNvPr id="322593" name="Rectangle 33"/>
              <p:cNvSpPr>
                <a:spLocks noChangeArrowheads="1"/>
              </p:cNvSpPr>
              <p:nvPr/>
            </p:nvSpPr>
            <p:spPr bwMode="auto">
              <a:xfrm>
                <a:off x="1536" y="393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B</a:t>
                </a:r>
              </a:p>
            </p:txBody>
          </p:sp>
          <p:sp>
            <p:nvSpPr>
              <p:cNvPr id="322594" name="Rectangle 34"/>
              <p:cNvSpPr>
                <a:spLocks noChangeArrowheads="1"/>
              </p:cNvSpPr>
              <p:nvPr/>
            </p:nvSpPr>
            <p:spPr bwMode="auto">
              <a:xfrm>
                <a:off x="1728" y="393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595" name="Rectangle 35"/>
              <p:cNvSpPr>
                <a:spLocks noChangeArrowheads="1"/>
              </p:cNvSpPr>
              <p:nvPr/>
            </p:nvSpPr>
            <p:spPr bwMode="auto">
              <a:xfrm>
                <a:off x="1536" y="393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07"/>
            <p:cNvGrpSpPr>
              <a:grpSpLocks/>
            </p:cNvGrpSpPr>
            <p:nvPr/>
          </p:nvGrpSpPr>
          <p:grpSpPr bwMode="auto">
            <a:xfrm>
              <a:off x="1920" y="3936"/>
              <a:ext cx="384" cy="192"/>
              <a:chOff x="1920" y="3936"/>
              <a:chExt cx="384" cy="192"/>
            </a:xfrm>
          </p:grpSpPr>
          <p:sp>
            <p:nvSpPr>
              <p:cNvPr id="322597" name="Rectangle 37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 err="1"/>
                  <a:t>rA</a:t>
                </a:r>
                <a:endParaRPr lang="en-US" sz="1400" b="0" dirty="0"/>
              </a:p>
            </p:txBody>
          </p:sp>
          <p:sp>
            <p:nvSpPr>
              <p:cNvPr id="322598" name="Rectangle 38"/>
              <p:cNvSpPr>
                <a:spLocks noChangeArrowheads="1"/>
              </p:cNvSpPr>
              <p:nvPr/>
            </p:nvSpPr>
            <p:spPr bwMode="auto">
              <a:xfrm>
                <a:off x="2112" y="393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F</a:t>
                </a:r>
              </a:p>
            </p:txBody>
          </p:sp>
          <p:sp>
            <p:nvSpPr>
              <p:cNvPr id="322599" name="Rectangle 39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601" name="Rectangle 41"/>
          <p:cNvSpPr>
            <a:spLocks noChangeArrowheads="1"/>
          </p:cNvSpPr>
          <p:nvPr/>
        </p:nvSpPr>
        <p:spPr bwMode="auto">
          <a:xfrm>
            <a:off x="146050" y="48768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>
                <a:latin typeface="Courier New" pitchFamily="49" charset="0"/>
              </a:rPr>
              <a:t>call </a:t>
            </a:r>
            <a:r>
              <a:rPr lang="en-US" sz="1400" b="0" dirty="0" err="1"/>
              <a:t>Dest</a:t>
            </a:r>
            <a:endParaRPr lang="en-US" sz="1400" b="0" dirty="0"/>
          </a:p>
        </p:txBody>
      </p:sp>
      <p:grpSp>
        <p:nvGrpSpPr>
          <p:cNvPr id="13" name="Group 205"/>
          <p:cNvGrpSpPr>
            <a:grpSpLocks/>
          </p:cNvGrpSpPr>
          <p:nvPr/>
        </p:nvGrpSpPr>
        <p:grpSpPr bwMode="auto">
          <a:xfrm>
            <a:off x="2051050" y="4876800"/>
            <a:ext cx="609600" cy="304800"/>
            <a:chOff x="1536" y="3072"/>
            <a:chExt cx="384" cy="192"/>
          </a:xfrm>
        </p:grpSpPr>
        <p:sp>
          <p:nvSpPr>
            <p:cNvPr id="322603" name="Rectangle 43"/>
            <p:cNvSpPr>
              <a:spLocks noChangeArrowheads="1"/>
            </p:cNvSpPr>
            <p:nvPr/>
          </p:nvSpPr>
          <p:spPr bwMode="auto">
            <a:xfrm>
              <a:off x="1536" y="307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8</a:t>
              </a:r>
            </a:p>
          </p:txBody>
        </p:sp>
        <p:sp>
          <p:nvSpPr>
            <p:cNvPr id="322604" name="Rectangle 44"/>
            <p:cNvSpPr>
              <a:spLocks noChangeArrowheads="1"/>
            </p:cNvSpPr>
            <p:nvPr/>
          </p:nvSpPr>
          <p:spPr bwMode="auto">
            <a:xfrm>
              <a:off x="1728" y="307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05" name="Rectangle 45"/>
            <p:cNvSpPr>
              <a:spLocks noChangeArrowheads="1"/>
            </p:cNvSpPr>
            <p:nvPr/>
          </p:nvSpPr>
          <p:spPr bwMode="auto">
            <a:xfrm>
              <a:off x="1536" y="307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06" name="Rectangle 46"/>
          <p:cNvSpPr>
            <a:spLocks noChangeArrowheads="1"/>
          </p:cNvSpPr>
          <p:nvPr/>
        </p:nvSpPr>
        <p:spPr bwMode="auto">
          <a:xfrm>
            <a:off x="2660650" y="48768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 dirty="0" err="1"/>
              <a:t>Dest</a:t>
            </a:r>
            <a:endParaRPr lang="en-US" sz="1400" b="0" dirty="0"/>
          </a:p>
        </p:txBody>
      </p:sp>
      <p:grpSp>
        <p:nvGrpSpPr>
          <p:cNvPr id="14" name="Group 204"/>
          <p:cNvGrpSpPr>
            <a:grpSpLocks/>
          </p:cNvGrpSpPr>
          <p:nvPr/>
        </p:nvGrpSpPr>
        <p:grpSpPr bwMode="auto">
          <a:xfrm>
            <a:off x="2071594" y="2120900"/>
            <a:ext cx="1219200" cy="304800"/>
            <a:chOff x="1536" y="1344"/>
            <a:chExt cx="768" cy="192"/>
          </a:xfrm>
        </p:grpSpPr>
        <p:grpSp>
          <p:nvGrpSpPr>
            <p:cNvPr id="15" name="Group 203"/>
            <p:cNvGrpSpPr>
              <a:grpSpLocks/>
            </p:cNvGrpSpPr>
            <p:nvPr/>
          </p:nvGrpSpPr>
          <p:grpSpPr bwMode="auto">
            <a:xfrm>
              <a:off x="1536" y="1344"/>
              <a:ext cx="384" cy="192"/>
              <a:chOff x="1536" y="1344"/>
              <a:chExt cx="384" cy="192"/>
            </a:xfrm>
          </p:grpSpPr>
          <p:sp>
            <p:nvSpPr>
              <p:cNvPr id="322610" name="Rectangle 50"/>
              <p:cNvSpPr>
                <a:spLocks noChangeArrowheads="1"/>
              </p:cNvSpPr>
              <p:nvPr/>
            </p:nvSpPr>
            <p:spPr bwMode="auto">
              <a:xfrm>
                <a:off x="1536" y="134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322611" name="Rectangle 51"/>
              <p:cNvSpPr>
                <a:spLocks noChangeArrowheads="1"/>
              </p:cNvSpPr>
              <p:nvPr/>
            </p:nvSpPr>
            <p:spPr bwMode="auto">
              <a:xfrm>
                <a:off x="1728" y="134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/>
                  <a:t>fn</a:t>
                </a:r>
              </a:p>
            </p:txBody>
          </p:sp>
          <p:sp>
            <p:nvSpPr>
              <p:cNvPr id="322612" name="Rectangle 52"/>
              <p:cNvSpPr>
                <a:spLocks noChangeArrowheads="1"/>
              </p:cNvSpPr>
              <p:nvPr/>
            </p:nvSpPr>
            <p:spPr bwMode="auto">
              <a:xfrm>
                <a:off x="1536" y="13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202"/>
            <p:cNvGrpSpPr>
              <a:grpSpLocks/>
            </p:cNvGrpSpPr>
            <p:nvPr/>
          </p:nvGrpSpPr>
          <p:grpSpPr bwMode="auto">
            <a:xfrm>
              <a:off x="1920" y="1344"/>
              <a:ext cx="384" cy="192"/>
              <a:chOff x="1920" y="1344"/>
              <a:chExt cx="384" cy="192"/>
            </a:xfrm>
          </p:grpSpPr>
          <p:sp>
            <p:nvSpPr>
              <p:cNvPr id="322614" name="Rectangle 54"/>
              <p:cNvSpPr>
                <a:spLocks noChangeArrowheads="1"/>
              </p:cNvSpPr>
              <p:nvPr/>
            </p:nvSpPr>
            <p:spPr bwMode="auto">
              <a:xfrm>
                <a:off x="1920" y="1344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615" name="Rectangle 55"/>
              <p:cNvSpPr>
                <a:spLocks noChangeArrowheads="1"/>
              </p:cNvSpPr>
              <p:nvPr/>
            </p:nvSpPr>
            <p:spPr bwMode="auto">
              <a:xfrm>
                <a:off x="2112" y="1344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rB</a:t>
                </a:r>
              </a:p>
            </p:txBody>
          </p:sp>
          <p:sp>
            <p:nvSpPr>
              <p:cNvPr id="322616" name="Rectangle 56"/>
              <p:cNvSpPr>
                <a:spLocks noChangeArrowheads="1"/>
              </p:cNvSpPr>
              <p:nvPr/>
            </p:nvSpPr>
            <p:spPr bwMode="auto">
              <a:xfrm>
                <a:off x="1920" y="13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618" name="Rectangle 58"/>
          <p:cNvSpPr>
            <a:spLocks noChangeArrowheads="1"/>
          </p:cNvSpPr>
          <p:nvPr/>
        </p:nvSpPr>
        <p:spPr bwMode="auto">
          <a:xfrm>
            <a:off x="146050" y="25908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irmovq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/>
              <a:t>V</a:t>
            </a:r>
            <a:r>
              <a:rPr lang="en-US" sz="1400" b="0" dirty="0">
                <a:latin typeface="Courier New" pitchFamily="49" charset="0"/>
              </a:rPr>
              <a:t>, </a:t>
            </a:r>
            <a:r>
              <a:rPr lang="en-US" sz="1400" b="0" dirty="0" err="1"/>
              <a:t>rB</a:t>
            </a:r>
            <a:endParaRPr lang="en-US" sz="1400" b="0" dirty="0"/>
          </a:p>
        </p:txBody>
      </p:sp>
      <p:grpSp>
        <p:nvGrpSpPr>
          <p:cNvPr id="18" name="Group 200"/>
          <p:cNvGrpSpPr>
            <a:grpSpLocks/>
          </p:cNvGrpSpPr>
          <p:nvPr/>
        </p:nvGrpSpPr>
        <p:grpSpPr bwMode="auto">
          <a:xfrm>
            <a:off x="2051050" y="2590800"/>
            <a:ext cx="609600" cy="304800"/>
            <a:chOff x="1536" y="1632"/>
            <a:chExt cx="384" cy="192"/>
          </a:xfrm>
        </p:grpSpPr>
        <p:sp>
          <p:nvSpPr>
            <p:cNvPr id="322620" name="Rectangle 60"/>
            <p:cNvSpPr>
              <a:spLocks noChangeArrowheads="1"/>
            </p:cNvSpPr>
            <p:nvPr/>
          </p:nvSpPr>
          <p:spPr bwMode="auto">
            <a:xfrm>
              <a:off x="1536" y="163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322621" name="Rectangle 61"/>
            <p:cNvSpPr>
              <a:spLocks noChangeArrowheads="1"/>
            </p:cNvSpPr>
            <p:nvPr/>
          </p:nvSpPr>
          <p:spPr bwMode="auto">
            <a:xfrm>
              <a:off x="1728" y="163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22" name="Rectangle 62"/>
            <p:cNvSpPr>
              <a:spLocks noChangeArrowheads="1"/>
            </p:cNvSpPr>
            <p:nvPr/>
          </p:nvSpPr>
          <p:spPr bwMode="auto">
            <a:xfrm>
              <a:off x="1536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19" name="Group 199"/>
          <p:cNvGrpSpPr>
            <a:grpSpLocks/>
          </p:cNvGrpSpPr>
          <p:nvPr/>
        </p:nvGrpSpPr>
        <p:grpSpPr bwMode="auto">
          <a:xfrm>
            <a:off x="2660650" y="2590800"/>
            <a:ext cx="609600" cy="304800"/>
            <a:chOff x="1920" y="1632"/>
            <a:chExt cx="384" cy="192"/>
          </a:xfrm>
        </p:grpSpPr>
        <p:sp>
          <p:nvSpPr>
            <p:cNvPr id="322624" name="Rectangle 64"/>
            <p:cNvSpPr>
              <a:spLocks noChangeArrowheads="1"/>
            </p:cNvSpPr>
            <p:nvPr/>
          </p:nvSpPr>
          <p:spPr bwMode="auto">
            <a:xfrm>
              <a:off x="1920" y="1632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F</a:t>
              </a:r>
            </a:p>
          </p:txBody>
        </p:sp>
        <p:sp>
          <p:nvSpPr>
            <p:cNvPr id="322625" name="Rectangle 65"/>
            <p:cNvSpPr>
              <a:spLocks noChangeArrowheads="1"/>
            </p:cNvSpPr>
            <p:nvPr/>
          </p:nvSpPr>
          <p:spPr bwMode="auto">
            <a:xfrm>
              <a:off x="2112" y="1632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26" name="Rectangle 66"/>
            <p:cNvSpPr>
              <a:spLocks noChangeArrowheads="1"/>
            </p:cNvSpPr>
            <p:nvPr/>
          </p:nvSpPr>
          <p:spPr bwMode="auto">
            <a:xfrm>
              <a:off x="1920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27" name="Rectangle 67"/>
          <p:cNvSpPr>
            <a:spLocks noChangeArrowheads="1"/>
          </p:cNvSpPr>
          <p:nvPr/>
        </p:nvSpPr>
        <p:spPr bwMode="auto">
          <a:xfrm>
            <a:off x="3270250" y="25908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V</a:t>
            </a:r>
          </a:p>
        </p:txBody>
      </p:sp>
      <p:sp>
        <p:nvSpPr>
          <p:cNvPr id="322629" name="Rectangle 69"/>
          <p:cNvSpPr>
            <a:spLocks noChangeArrowheads="1"/>
          </p:cNvSpPr>
          <p:nvPr/>
        </p:nvSpPr>
        <p:spPr bwMode="auto">
          <a:xfrm>
            <a:off x="146050" y="30480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rmmovq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 err="1"/>
              <a:t>rA</a:t>
            </a:r>
            <a:r>
              <a:rPr lang="en-US" sz="1400" b="0" dirty="0">
                <a:latin typeface="Courier New" pitchFamily="49" charset="0"/>
              </a:rPr>
              <a:t>, </a:t>
            </a:r>
            <a:r>
              <a:rPr lang="en-US" sz="1400" b="0" dirty="0"/>
              <a:t>D</a:t>
            </a:r>
            <a:r>
              <a:rPr lang="en-US" sz="1400" b="0" dirty="0">
                <a:latin typeface="Courier New" pitchFamily="49" charset="0"/>
              </a:rPr>
              <a:t>(</a:t>
            </a:r>
            <a:r>
              <a:rPr lang="en-US" sz="1400" b="0" dirty="0" err="1"/>
              <a:t>rB</a:t>
            </a:r>
            <a:r>
              <a:rPr lang="en-US" sz="1400" b="0" dirty="0">
                <a:latin typeface="Courier New" pitchFamily="49" charset="0"/>
              </a:rPr>
              <a:t>)</a:t>
            </a:r>
          </a:p>
        </p:txBody>
      </p:sp>
      <p:grpSp>
        <p:nvGrpSpPr>
          <p:cNvPr id="21" name="Group 197"/>
          <p:cNvGrpSpPr>
            <a:grpSpLocks/>
          </p:cNvGrpSpPr>
          <p:nvPr/>
        </p:nvGrpSpPr>
        <p:grpSpPr bwMode="auto">
          <a:xfrm>
            <a:off x="2051050" y="3048000"/>
            <a:ext cx="609600" cy="304800"/>
            <a:chOff x="1536" y="1920"/>
            <a:chExt cx="384" cy="192"/>
          </a:xfrm>
        </p:grpSpPr>
        <p:sp>
          <p:nvSpPr>
            <p:cNvPr id="322631" name="Rectangle 71"/>
            <p:cNvSpPr>
              <a:spLocks noChangeArrowheads="1"/>
            </p:cNvSpPr>
            <p:nvPr/>
          </p:nvSpPr>
          <p:spPr bwMode="auto">
            <a:xfrm>
              <a:off x="1536" y="192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322632" name="Rectangle 72"/>
            <p:cNvSpPr>
              <a:spLocks noChangeArrowheads="1"/>
            </p:cNvSpPr>
            <p:nvPr/>
          </p:nvSpPr>
          <p:spPr bwMode="auto">
            <a:xfrm>
              <a:off x="1728" y="192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33" name="Rectangle 73"/>
            <p:cNvSpPr>
              <a:spLocks noChangeArrowheads="1"/>
            </p:cNvSpPr>
            <p:nvPr/>
          </p:nvSpPr>
          <p:spPr bwMode="auto">
            <a:xfrm>
              <a:off x="1536" y="192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22" name="Group 196"/>
          <p:cNvGrpSpPr>
            <a:grpSpLocks/>
          </p:cNvGrpSpPr>
          <p:nvPr/>
        </p:nvGrpSpPr>
        <p:grpSpPr bwMode="auto">
          <a:xfrm>
            <a:off x="2660650" y="3048000"/>
            <a:ext cx="609600" cy="304800"/>
            <a:chOff x="1920" y="1920"/>
            <a:chExt cx="384" cy="192"/>
          </a:xfrm>
        </p:grpSpPr>
        <p:sp>
          <p:nvSpPr>
            <p:cNvPr id="322635" name="Rectangle 75"/>
            <p:cNvSpPr>
              <a:spLocks noChangeArrowheads="1"/>
            </p:cNvSpPr>
            <p:nvPr/>
          </p:nvSpPr>
          <p:spPr bwMode="auto">
            <a:xfrm>
              <a:off x="1920" y="1920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322636" name="Rectangle 76"/>
            <p:cNvSpPr>
              <a:spLocks noChangeArrowheads="1"/>
            </p:cNvSpPr>
            <p:nvPr/>
          </p:nvSpPr>
          <p:spPr bwMode="auto">
            <a:xfrm>
              <a:off x="2112" y="1920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37" name="Rectangle 77"/>
            <p:cNvSpPr>
              <a:spLocks noChangeArrowheads="1"/>
            </p:cNvSpPr>
            <p:nvPr/>
          </p:nvSpPr>
          <p:spPr bwMode="auto">
            <a:xfrm>
              <a:off x="1920" y="192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38" name="Rectangle 78"/>
          <p:cNvSpPr>
            <a:spLocks noChangeArrowheads="1"/>
          </p:cNvSpPr>
          <p:nvPr/>
        </p:nvSpPr>
        <p:spPr bwMode="auto">
          <a:xfrm>
            <a:off x="3270250" y="30480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</a:t>
            </a:r>
          </a:p>
        </p:txBody>
      </p:sp>
      <p:sp>
        <p:nvSpPr>
          <p:cNvPr id="322640" name="Rectangle 80"/>
          <p:cNvSpPr>
            <a:spLocks noChangeArrowheads="1"/>
          </p:cNvSpPr>
          <p:nvPr/>
        </p:nvSpPr>
        <p:spPr bwMode="auto">
          <a:xfrm>
            <a:off x="146050" y="35052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mrmovq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/>
              <a:t>D</a:t>
            </a:r>
            <a:r>
              <a:rPr lang="en-US" sz="1400" b="0" dirty="0">
                <a:latin typeface="Courier New" pitchFamily="49" charset="0"/>
              </a:rPr>
              <a:t>(</a:t>
            </a:r>
            <a:r>
              <a:rPr lang="en-US" sz="1400" b="0" dirty="0" err="1"/>
              <a:t>rB</a:t>
            </a:r>
            <a:r>
              <a:rPr lang="en-US" sz="1400" b="0" dirty="0">
                <a:latin typeface="Courier New" pitchFamily="49" charset="0"/>
              </a:rPr>
              <a:t>), </a:t>
            </a:r>
            <a:r>
              <a:rPr lang="en-US" sz="1400" b="0" dirty="0" err="1"/>
              <a:t>rA</a:t>
            </a:r>
            <a:endParaRPr lang="en-US" sz="1400" b="0" dirty="0"/>
          </a:p>
        </p:txBody>
      </p:sp>
      <p:grpSp>
        <p:nvGrpSpPr>
          <p:cNvPr id="24" name="Group 194"/>
          <p:cNvGrpSpPr>
            <a:grpSpLocks/>
          </p:cNvGrpSpPr>
          <p:nvPr/>
        </p:nvGrpSpPr>
        <p:grpSpPr bwMode="auto">
          <a:xfrm>
            <a:off x="2051050" y="3505200"/>
            <a:ext cx="609600" cy="304800"/>
            <a:chOff x="1536" y="2208"/>
            <a:chExt cx="384" cy="192"/>
          </a:xfrm>
        </p:grpSpPr>
        <p:sp>
          <p:nvSpPr>
            <p:cNvPr id="322642" name="Rectangle 82"/>
            <p:cNvSpPr>
              <a:spLocks noChangeArrowheads="1"/>
            </p:cNvSpPr>
            <p:nvPr/>
          </p:nvSpPr>
          <p:spPr bwMode="auto">
            <a:xfrm>
              <a:off x="1536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322643" name="Rectangle 83"/>
            <p:cNvSpPr>
              <a:spLocks noChangeArrowheads="1"/>
            </p:cNvSpPr>
            <p:nvPr/>
          </p:nvSpPr>
          <p:spPr bwMode="auto">
            <a:xfrm>
              <a:off x="1728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44" name="Rectangle 84"/>
            <p:cNvSpPr>
              <a:spLocks noChangeArrowheads="1"/>
            </p:cNvSpPr>
            <p:nvPr/>
          </p:nvSpPr>
          <p:spPr bwMode="auto">
            <a:xfrm>
              <a:off x="1536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25" name="Group 193"/>
          <p:cNvGrpSpPr>
            <a:grpSpLocks/>
          </p:cNvGrpSpPr>
          <p:nvPr/>
        </p:nvGrpSpPr>
        <p:grpSpPr bwMode="auto">
          <a:xfrm>
            <a:off x="2660650" y="3505200"/>
            <a:ext cx="609600" cy="304800"/>
            <a:chOff x="1920" y="2208"/>
            <a:chExt cx="384" cy="192"/>
          </a:xfrm>
        </p:grpSpPr>
        <p:sp>
          <p:nvSpPr>
            <p:cNvPr id="322646" name="Rectangle 86"/>
            <p:cNvSpPr>
              <a:spLocks noChangeArrowheads="1"/>
            </p:cNvSpPr>
            <p:nvPr/>
          </p:nvSpPr>
          <p:spPr bwMode="auto">
            <a:xfrm>
              <a:off x="1920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322647" name="Rectangle 87"/>
            <p:cNvSpPr>
              <a:spLocks noChangeArrowheads="1"/>
            </p:cNvSpPr>
            <p:nvPr/>
          </p:nvSpPr>
          <p:spPr bwMode="auto">
            <a:xfrm>
              <a:off x="2112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48" name="Rectangle 88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49" name="Rectangle 89"/>
          <p:cNvSpPr>
            <a:spLocks noChangeArrowheads="1"/>
          </p:cNvSpPr>
          <p:nvPr/>
        </p:nvSpPr>
        <p:spPr bwMode="auto">
          <a:xfrm>
            <a:off x="3270250" y="35052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</a:t>
            </a:r>
          </a:p>
        </p:txBody>
      </p:sp>
      <p:grpSp>
        <p:nvGrpSpPr>
          <p:cNvPr id="26" name="Group 192"/>
          <p:cNvGrpSpPr>
            <a:grpSpLocks/>
          </p:cNvGrpSpPr>
          <p:nvPr/>
        </p:nvGrpSpPr>
        <p:grpSpPr bwMode="auto">
          <a:xfrm>
            <a:off x="2038350" y="3956050"/>
            <a:ext cx="1219200" cy="304800"/>
            <a:chOff x="1536" y="2496"/>
            <a:chExt cx="768" cy="192"/>
          </a:xfrm>
        </p:grpSpPr>
        <p:grpSp>
          <p:nvGrpSpPr>
            <p:cNvPr id="27" name="Group 191"/>
            <p:cNvGrpSpPr>
              <a:grpSpLocks/>
            </p:cNvGrpSpPr>
            <p:nvPr/>
          </p:nvGrpSpPr>
          <p:grpSpPr bwMode="auto">
            <a:xfrm>
              <a:off x="1536" y="2496"/>
              <a:ext cx="384" cy="192"/>
              <a:chOff x="1536" y="2496"/>
              <a:chExt cx="384" cy="192"/>
            </a:xfrm>
          </p:grpSpPr>
          <p:sp>
            <p:nvSpPr>
              <p:cNvPr id="322653" name="Rectangle 93"/>
              <p:cNvSpPr>
                <a:spLocks noChangeArrowheads="1"/>
              </p:cNvSpPr>
              <p:nvPr/>
            </p:nvSpPr>
            <p:spPr bwMode="auto">
              <a:xfrm>
                <a:off x="1536" y="249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322654" name="Rectangle 94"/>
              <p:cNvSpPr>
                <a:spLocks noChangeArrowheads="1"/>
              </p:cNvSpPr>
              <p:nvPr/>
            </p:nvSpPr>
            <p:spPr bwMode="auto">
              <a:xfrm>
                <a:off x="1728" y="249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fn</a:t>
                </a:r>
              </a:p>
            </p:txBody>
          </p:sp>
          <p:sp>
            <p:nvSpPr>
              <p:cNvPr id="322655" name="Rectangle 95"/>
              <p:cNvSpPr>
                <a:spLocks noChangeArrowheads="1"/>
              </p:cNvSpPr>
              <p:nvPr/>
            </p:nvSpPr>
            <p:spPr bwMode="auto">
              <a:xfrm>
                <a:off x="1536" y="249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28" name="Group 190"/>
            <p:cNvGrpSpPr>
              <a:grpSpLocks/>
            </p:cNvGrpSpPr>
            <p:nvPr/>
          </p:nvGrpSpPr>
          <p:grpSpPr bwMode="auto">
            <a:xfrm>
              <a:off x="1920" y="2496"/>
              <a:ext cx="384" cy="192"/>
              <a:chOff x="1920" y="2496"/>
              <a:chExt cx="384" cy="192"/>
            </a:xfrm>
          </p:grpSpPr>
          <p:sp>
            <p:nvSpPr>
              <p:cNvPr id="322657" name="Rectangle 97"/>
              <p:cNvSpPr>
                <a:spLocks noChangeArrowheads="1"/>
              </p:cNvSpPr>
              <p:nvPr/>
            </p:nvSpPr>
            <p:spPr bwMode="auto">
              <a:xfrm>
                <a:off x="1920" y="249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658" name="Rectangle 98"/>
              <p:cNvSpPr>
                <a:spLocks noChangeArrowheads="1"/>
              </p:cNvSpPr>
              <p:nvPr/>
            </p:nvSpPr>
            <p:spPr bwMode="auto">
              <a:xfrm>
                <a:off x="2112" y="249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 err="1"/>
                  <a:t>rB</a:t>
                </a:r>
                <a:endParaRPr lang="en-US" sz="1400" b="0" dirty="0"/>
              </a:p>
            </p:txBody>
          </p:sp>
          <p:sp>
            <p:nvSpPr>
              <p:cNvPr id="322659" name="Rectangle 99"/>
              <p:cNvSpPr>
                <a:spLocks noChangeArrowheads="1"/>
              </p:cNvSpPr>
              <p:nvPr/>
            </p:nvSpPr>
            <p:spPr bwMode="auto">
              <a:xfrm>
                <a:off x="1920" y="249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0" name="Group 188"/>
          <p:cNvGrpSpPr>
            <a:grpSpLocks/>
          </p:cNvGrpSpPr>
          <p:nvPr/>
        </p:nvGrpSpPr>
        <p:grpSpPr bwMode="auto">
          <a:xfrm>
            <a:off x="2071594" y="5340350"/>
            <a:ext cx="609600" cy="304800"/>
            <a:chOff x="1536" y="3360"/>
            <a:chExt cx="384" cy="192"/>
          </a:xfrm>
        </p:grpSpPr>
        <p:sp>
          <p:nvSpPr>
            <p:cNvPr id="322663" name="Rectangle 103"/>
            <p:cNvSpPr>
              <a:spLocks noChangeArrowheads="1"/>
            </p:cNvSpPr>
            <p:nvPr/>
          </p:nvSpPr>
          <p:spPr bwMode="auto">
            <a:xfrm>
              <a:off x="1536" y="336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9</a:t>
              </a:r>
            </a:p>
          </p:txBody>
        </p:sp>
        <p:sp>
          <p:nvSpPr>
            <p:cNvPr id="322664" name="Rectangle 104"/>
            <p:cNvSpPr>
              <a:spLocks noChangeArrowheads="1"/>
            </p:cNvSpPr>
            <p:nvPr/>
          </p:nvSpPr>
          <p:spPr bwMode="auto">
            <a:xfrm>
              <a:off x="1728" y="336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65" name="Rectangle 105"/>
            <p:cNvSpPr>
              <a:spLocks noChangeArrowheads="1"/>
            </p:cNvSpPr>
            <p:nvPr/>
          </p:nvSpPr>
          <p:spPr bwMode="auto">
            <a:xfrm>
              <a:off x="1536" y="336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31" name="Group 187"/>
          <p:cNvGrpSpPr>
            <a:grpSpLocks/>
          </p:cNvGrpSpPr>
          <p:nvPr/>
        </p:nvGrpSpPr>
        <p:grpSpPr bwMode="auto">
          <a:xfrm>
            <a:off x="146050" y="1670050"/>
            <a:ext cx="2514600" cy="304800"/>
            <a:chOff x="336" y="768"/>
            <a:chExt cx="1584" cy="192"/>
          </a:xfrm>
        </p:grpSpPr>
        <p:sp>
          <p:nvSpPr>
            <p:cNvPr id="322667" name="Rectangle 107"/>
            <p:cNvSpPr>
              <a:spLocks noChangeArrowheads="1"/>
            </p:cNvSpPr>
            <p:nvPr/>
          </p:nvSpPr>
          <p:spPr bwMode="auto">
            <a:xfrm>
              <a:off x="336" y="768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nop</a:t>
              </a:r>
            </a:p>
          </p:txBody>
        </p:sp>
        <p:grpSp>
          <p:nvGrpSpPr>
            <p:cNvPr id="322560" name="Group 186"/>
            <p:cNvGrpSpPr>
              <a:grpSpLocks/>
            </p:cNvGrpSpPr>
            <p:nvPr/>
          </p:nvGrpSpPr>
          <p:grpSpPr bwMode="auto">
            <a:xfrm>
              <a:off x="1536" y="768"/>
              <a:ext cx="384" cy="192"/>
              <a:chOff x="1536" y="768"/>
              <a:chExt cx="384" cy="192"/>
            </a:xfrm>
          </p:grpSpPr>
          <p:sp>
            <p:nvSpPr>
              <p:cNvPr id="322669" name="Rectangle 109"/>
              <p:cNvSpPr>
                <a:spLocks noChangeArrowheads="1"/>
              </p:cNvSpPr>
              <p:nvPr/>
            </p:nvSpPr>
            <p:spPr bwMode="auto">
              <a:xfrm>
                <a:off x="1536" y="76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322670" name="Rectangle 110"/>
              <p:cNvSpPr>
                <a:spLocks noChangeArrowheads="1"/>
              </p:cNvSpPr>
              <p:nvPr/>
            </p:nvSpPr>
            <p:spPr bwMode="auto">
              <a:xfrm>
                <a:off x="1728" y="76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1" name="Rectangle 111"/>
              <p:cNvSpPr>
                <a:spLocks noChangeArrowheads="1"/>
              </p:cNvSpPr>
              <p:nvPr/>
            </p:nvSpPr>
            <p:spPr bwMode="auto">
              <a:xfrm>
                <a:off x="1536" y="76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22561" name="Group 185"/>
          <p:cNvGrpSpPr>
            <a:grpSpLocks/>
          </p:cNvGrpSpPr>
          <p:nvPr/>
        </p:nvGrpSpPr>
        <p:grpSpPr bwMode="auto">
          <a:xfrm>
            <a:off x="139700" y="1212850"/>
            <a:ext cx="2514600" cy="304800"/>
            <a:chOff x="336" y="1056"/>
            <a:chExt cx="1584" cy="192"/>
          </a:xfrm>
        </p:grpSpPr>
        <p:sp>
          <p:nvSpPr>
            <p:cNvPr id="322673" name="Rectangle 113"/>
            <p:cNvSpPr>
              <a:spLocks noChangeArrowheads="1"/>
            </p:cNvSpPr>
            <p:nvPr/>
          </p:nvSpPr>
          <p:spPr bwMode="auto">
            <a:xfrm>
              <a:off x="336" y="105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halt</a:t>
              </a:r>
            </a:p>
          </p:txBody>
        </p:sp>
        <p:grpSp>
          <p:nvGrpSpPr>
            <p:cNvPr id="322563" name="Group 184"/>
            <p:cNvGrpSpPr>
              <a:grpSpLocks/>
            </p:cNvGrpSpPr>
            <p:nvPr/>
          </p:nvGrpSpPr>
          <p:grpSpPr bwMode="auto">
            <a:xfrm>
              <a:off x="1536" y="1056"/>
              <a:ext cx="384" cy="192"/>
              <a:chOff x="1536" y="1056"/>
              <a:chExt cx="384" cy="192"/>
            </a:xfrm>
          </p:grpSpPr>
          <p:sp>
            <p:nvSpPr>
              <p:cNvPr id="322675" name="Rectangle 115"/>
              <p:cNvSpPr>
                <a:spLocks noChangeArrowheads="1"/>
              </p:cNvSpPr>
              <p:nvPr/>
            </p:nvSpPr>
            <p:spPr bwMode="auto">
              <a:xfrm>
                <a:off x="1536" y="105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6" name="Rectangle 116"/>
              <p:cNvSpPr>
                <a:spLocks noChangeArrowheads="1"/>
              </p:cNvSpPr>
              <p:nvPr/>
            </p:nvSpPr>
            <p:spPr bwMode="auto">
              <a:xfrm>
                <a:off x="1728" y="105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7" name="Rectangle 117"/>
              <p:cNvSpPr>
                <a:spLocks noChangeArrowheads="1"/>
              </p:cNvSpPr>
              <p:nvPr/>
            </p:nvSpPr>
            <p:spPr bwMode="auto">
              <a:xfrm>
                <a:off x="1536" y="105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22564" name="Group 322563"/>
          <p:cNvGrpSpPr/>
          <p:nvPr/>
        </p:nvGrpSpPr>
        <p:grpSpPr>
          <a:xfrm>
            <a:off x="2051050" y="831850"/>
            <a:ext cx="6096000" cy="311150"/>
            <a:chOff x="2051050" y="831850"/>
            <a:chExt cx="6096000" cy="311150"/>
          </a:xfrm>
        </p:grpSpPr>
        <p:sp>
          <p:nvSpPr>
            <p:cNvPr id="322567" name="Rectangle 7"/>
            <p:cNvSpPr>
              <a:spLocks noChangeArrowheads="1"/>
            </p:cNvSpPr>
            <p:nvPr/>
          </p:nvSpPr>
          <p:spPr bwMode="auto">
            <a:xfrm>
              <a:off x="20510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568" name="Rectangle 8"/>
            <p:cNvSpPr>
              <a:spLocks noChangeArrowheads="1"/>
            </p:cNvSpPr>
            <p:nvPr/>
          </p:nvSpPr>
          <p:spPr bwMode="auto">
            <a:xfrm>
              <a:off x="26606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322569" name="Rectangle 9"/>
            <p:cNvSpPr>
              <a:spLocks noChangeArrowheads="1"/>
            </p:cNvSpPr>
            <p:nvPr/>
          </p:nvSpPr>
          <p:spPr bwMode="auto">
            <a:xfrm>
              <a:off x="32702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322570" name="Rectangle 10"/>
            <p:cNvSpPr>
              <a:spLocks noChangeArrowheads="1"/>
            </p:cNvSpPr>
            <p:nvPr/>
          </p:nvSpPr>
          <p:spPr bwMode="auto">
            <a:xfrm>
              <a:off x="38798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322571" name="Rectangle 11"/>
            <p:cNvSpPr>
              <a:spLocks noChangeArrowheads="1"/>
            </p:cNvSpPr>
            <p:nvPr/>
          </p:nvSpPr>
          <p:spPr bwMode="auto">
            <a:xfrm>
              <a:off x="44894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322572" name="Rectangle 12"/>
            <p:cNvSpPr>
              <a:spLocks noChangeArrowheads="1"/>
            </p:cNvSpPr>
            <p:nvPr/>
          </p:nvSpPr>
          <p:spPr bwMode="auto">
            <a:xfrm>
              <a:off x="50990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119" name="Rectangle 8"/>
            <p:cNvSpPr>
              <a:spLocks noChangeArrowheads="1"/>
            </p:cNvSpPr>
            <p:nvPr/>
          </p:nvSpPr>
          <p:spPr bwMode="auto">
            <a:xfrm>
              <a:off x="57086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6</a:t>
              </a:r>
            </a:p>
          </p:txBody>
        </p:sp>
        <p:sp>
          <p:nvSpPr>
            <p:cNvPr id="120" name="Rectangle 9"/>
            <p:cNvSpPr>
              <a:spLocks noChangeArrowheads="1"/>
            </p:cNvSpPr>
            <p:nvPr/>
          </p:nvSpPr>
          <p:spPr bwMode="auto">
            <a:xfrm>
              <a:off x="63182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7</a:t>
              </a:r>
            </a:p>
          </p:txBody>
        </p:sp>
        <p:sp>
          <p:nvSpPr>
            <p:cNvPr id="121" name="Rectangle 10"/>
            <p:cNvSpPr>
              <a:spLocks noChangeArrowheads="1"/>
            </p:cNvSpPr>
            <p:nvPr/>
          </p:nvSpPr>
          <p:spPr bwMode="auto">
            <a:xfrm>
              <a:off x="69278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8</a:t>
              </a:r>
            </a:p>
          </p:txBody>
        </p:sp>
        <p:sp>
          <p:nvSpPr>
            <p:cNvPr id="122" name="Rectangle 11"/>
            <p:cNvSpPr>
              <a:spLocks noChangeArrowheads="1"/>
            </p:cNvSpPr>
            <p:nvPr/>
          </p:nvSpPr>
          <p:spPr bwMode="auto">
            <a:xfrm>
              <a:off x="75374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9</a:t>
              </a:r>
            </a:p>
          </p:txBody>
        </p:sp>
      </p:grpSp>
      <p:sp>
        <p:nvSpPr>
          <p:cNvPr id="115" name="Rectangle 48">
            <a:extLst>
              <a:ext uri="{FF2B5EF4-FFF2-40B4-BE49-F238E27FC236}">
                <a16:creationId xmlns:a16="http://schemas.microsoft.com/office/drawing/2014/main" id="{1BFC0E7E-1F1F-F445-854B-6F0F7DDA5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21336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cmovXX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 err="1"/>
              <a:t>rA</a:t>
            </a:r>
            <a:r>
              <a:rPr lang="en-US" sz="1400" b="0" dirty="0">
                <a:latin typeface="Courier New" pitchFamily="49" charset="0"/>
              </a:rPr>
              <a:t>, </a:t>
            </a:r>
            <a:r>
              <a:rPr lang="en-US" sz="1400" b="0" dirty="0" err="1"/>
              <a:t>rB</a:t>
            </a:r>
            <a:endParaRPr lang="en-US" sz="1400" b="0" dirty="0"/>
          </a:p>
        </p:txBody>
      </p:sp>
      <p:sp>
        <p:nvSpPr>
          <p:cNvPr id="116" name="Rectangle 91">
            <a:extLst>
              <a:ext uri="{FF2B5EF4-FFF2-40B4-BE49-F238E27FC236}">
                <a16:creationId xmlns:a16="http://schemas.microsoft.com/office/drawing/2014/main" id="{E45F0121-0A8C-994D-88A2-8B2F688B2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3968750"/>
            <a:ext cx="1676400" cy="29845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OPq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 err="1"/>
              <a:t>rA</a:t>
            </a:r>
            <a:r>
              <a:rPr lang="en-US" sz="1400" b="0" dirty="0">
                <a:latin typeface="Courier New" pitchFamily="49" charset="0"/>
              </a:rPr>
              <a:t>, </a:t>
            </a:r>
            <a:r>
              <a:rPr lang="en-US" sz="1400" b="0" dirty="0" err="1"/>
              <a:t>rB</a:t>
            </a:r>
            <a:endParaRPr lang="en-US" sz="1400" b="0" dirty="0"/>
          </a:p>
        </p:txBody>
      </p:sp>
      <p:sp>
        <p:nvSpPr>
          <p:cNvPr id="117" name="Rectangle 101">
            <a:extLst>
              <a:ext uri="{FF2B5EF4-FFF2-40B4-BE49-F238E27FC236}">
                <a16:creationId xmlns:a16="http://schemas.microsoft.com/office/drawing/2014/main" id="{8E5B6A36-7600-0B4E-BA08-DF4FC5E79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53340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>
                <a:latin typeface="Courier New" pitchFamily="49" charset="0"/>
              </a:rPr>
              <a:t>ret</a:t>
            </a:r>
          </a:p>
        </p:txBody>
      </p:sp>
      <p:sp>
        <p:nvSpPr>
          <p:cNvPr id="118" name="Rectangle 14">
            <a:extLst>
              <a:ext uri="{FF2B5EF4-FFF2-40B4-BE49-F238E27FC236}">
                <a16:creationId xmlns:a16="http://schemas.microsoft.com/office/drawing/2014/main" id="{8CB2FE87-8DBB-B347-B16F-F69C306213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57912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pushq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 err="1"/>
              <a:t>rA</a:t>
            </a:r>
            <a:endParaRPr lang="en-US" sz="1400" b="0" dirty="0"/>
          </a:p>
        </p:txBody>
      </p:sp>
      <p:sp>
        <p:nvSpPr>
          <p:cNvPr id="123" name="Rectangle 31">
            <a:extLst>
              <a:ext uri="{FF2B5EF4-FFF2-40B4-BE49-F238E27FC236}">
                <a16:creationId xmlns:a16="http://schemas.microsoft.com/office/drawing/2014/main" id="{E805559D-5D0C-EF4D-8046-9CE8786FC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248400"/>
            <a:ext cx="16002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popq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 err="1"/>
              <a:t>rA</a:t>
            </a:r>
            <a:endParaRPr lang="en-US" sz="1400" b="0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564" name="Group 322563"/>
          <p:cNvGrpSpPr/>
          <p:nvPr/>
        </p:nvGrpSpPr>
        <p:grpSpPr>
          <a:xfrm>
            <a:off x="2051050" y="831850"/>
            <a:ext cx="6096000" cy="311150"/>
            <a:chOff x="2051050" y="831850"/>
            <a:chExt cx="6096000" cy="311150"/>
          </a:xfrm>
        </p:grpSpPr>
        <p:sp>
          <p:nvSpPr>
            <p:cNvPr id="322567" name="Rectangle 7"/>
            <p:cNvSpPr>
              <a:spLocks noChangeArrowheads="1"/>
            </p:cNvSpPr>
            <p:nvPr/>
          </p:nvSpPr>
          <p:spPr bwMode="auto">
            <a:xfrm>
              <a:off x="20510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568" name="Rectangle 8"/>
            <p:cNvSpPr>
              <a:spLocks noChangeArrowheads="1"/>
            </p:cNvSpPr>
            <p:nvPr/>
          </p:nvSpPr>
          <p:spPr bwMode="auto">
            <a:xfrm>
              <a:off x="26606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322569" name="Rectangle 9"/>
            <p:cNvSpPr>
              <a:spLocks noChangeArrowheads="1"/>
            </p:cNvSpPr>
            <p:nvPr/>
          </p:nvSpPr>
          <p:spPr bwMode="auto">
            <a:xfrm>
              <a:off x="32702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322570" name="Rectangle 10"/>
            <p:cNvSpPr>
              <a:spLocks noChangeArrowheads="1"/>
            </p:cNvSpPr>
            <p:nvPr/>
          </p:nvSpPr>
          <p:spPr bwMode="auto">
            <a:xfrm>
              <a:off x="38798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322571" name="Rectangle 11"/>
            <p:cNvSpPr>
              <a:spLocks noChangeArrowheads="1"/>
            </p:cNvSpPr>
            <p:nvPr/>
          </p:nvSpPr>
          <p:spPr bwMode="auto">
            <a:xfrm>
              <a:off x="44894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322572" name="Rectangle 12"/>
            <p:cNvSpPr>
              <a:spLocks noChangeArrowheads="1"/>
            </p:cNvSpPr>
            <p:nvPr/>
          </p:nvSpPr>
          <p:spPr bwMode="auto">
            <a:xfrm>
              <a:off x="50990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119" name="Rectangle 8"/>
            <p:cNvSpPr>
              <a:spLocks noChangeArrowheads="1"/>
            </p:cNvSpPr>
            <p:nvPr/>
          </p:nvSpPr>
          <p:spPr bwMode="auto">
            <a:xfrm>
              <a:off x="57086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6</a:t>
              </a:r>
            </a:p>
          </p:txBody>
        </p:sp>
        <p:sp>
          <p:nvSpPr>
            <p:cNvPr id="120" name="Rectangle 9"/>
            <p:cNvSpPr>
              <a:spLocks noChangeArrowheads="1"/>
            </p:cNvSpPr>
            <p:nvPr/>
          </p:nvSpPr>
          <p:spPr bwMode="auto">
            <a:xfrm>
              <a:off x="63182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7</a:t>
              </a:r>
            </a:p>
          </p:txBody>
        </p:sp>
        <p:sp>
          <p:nvSpPr>
            <p:cNvPr id="121" name="Rectangle 10"/>
            <p:cNvSpPr>
              <a:spLocks noChangeArrowheads="1"/>
            </p:cNvSpPr>
            <p:nvPr/>
          </p:nvSpPr>
          <p:spPr bwMode="auto">
            <a:xfrm>
              <a:off x="69278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8</a:t>
              </a:r>
            </a:p>
          </p:txBody>
        </p:sp>
        <p:sp>
          <p:nvSpPr>
            <p:cNvPr id="122" name="Rectangle 11"/>
            <p:cNvSpPr>
              <a:spLocks noChangeArrowheads="1"/>
            </p:cNvSpPr>
            <p:nvPr/>
          </p:nvSpPr>
          <p:spPr bwMode="auto">
            <a:xfrm>
              <a:off x="75374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9</a:t>
              </a:r>
            </a:p>
          </p:txBody>
        </p:sp>
      </p:grpSp>
      <p:sp>
        <p:nvSpPr>
          <p:cNvPr id="322627" name="Rectangle 67"/>
          <p:cNvSpPr>
            <a:spLocks noChangeArrowheads="1"/>
          </p:cNvSpPr>
          <p:nvPr/>
        </p:nvSpPr>
        <p:spPr bwMode="auto">
          <a:xfrm>
            <a:off x="3270250" y="25908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V</a:t>
            </a:r>
          </a:p>
        </p:txBody>
      </p:sp>
      <p:sp>
        <p:nvSpPr>
          <p:cNvPr id="322638" name="Rectangle 78"/>
          <p:cNvSpPr>
            <a:spLocks noChangeArrowheads="1"/>
          </p:cNvSpPr>
          <p:nvPr/>
        </p:nvSpPr>
        <p:spPr bwMode="auto">
          <a:xfrm>
            <a:off x="3270250" y="30480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</a:t>
            </a:r>
          </a:p>
        </p:txBody>
      </p:sp>
      <p:sp>
        <p:nvSpPr>
          <p:cNvPr id="322649" name="Rectangle 89"/>
          <p:cNvSpPr>
            <a:spLocks noChangeArrowheads="1"/>
          </p:cNvSpPr>
          <p:nvPr/>
        </p:nvSpPr>
        <p:spPr bwMode="auto">
          <a:xfrm>
            <a:off x="3270250" y="35052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6480968" y="469107"/>
            <a:ext cx="2027238" cy="3359149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  <a:round/>
            <a:headEnd type="none" w="med" len="med"/>
            <a:tailEnd type="triangle" w="sm" len="sm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pitchFamily="34" charset="0"/>
            </a:endParaRPr>
          </a:p>
        </p:txBody>
      </p:sp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Y86-64 Instruction Set #2</a:t>
            </a:r>
          </a:p>
        </p:txBody>
      </p:sp>
      <p:sp>
        <p:nvSpPr>
          <p:cNvPr id="322565" name="Rectangle 5"/>
          <p:cNvSpPr>
            <a:spLocks noChangeArrowheads="1"/>
          </p:cNvSpPr>
          <p:nvPr/>
        </p:nvSpPr>
        <p:spPr bwMode="auto">
          <a:xfrm>
            <a:off x="146050" y="8382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/>
              <a:t>Byte</a:t>
            </a:r>
          </a:p>
        </p:txBody>
      </p:sp>
      <p:grpSp>
        <p:nvGrpSpPr>
          <p:cNvPr id="4" name="Group 214"/>
          <p:cNvGrpSpPr>
            <a:grpSpLocks/>
          </p:cNvGrpSpPr>
          <p:nvPr/>
        </p:nvGrpSpPr>
        <p:grpSpPr bwMode="auto">
          <a:xfrm>
            <a:off x="146050" y="5791200"/>
            <a:ext cx="3124200" cy="304800"/>
            <a:chOff x="336" y="3648"/>
            <a:chExt cx="1968" cy="192"/>
          </a:xfrm>
        </p:grpSpPr>
        <p:sp>
          <p:nvSpPr>
            <p:cNvPr id="322574" name="Rectangle 14"/>
            <p:cNvSpPr>
              <a:spLocks noChangeArrowheads="1"/>
            </p:cNvSpPr>
            <p:nvPr/>
          </p:nvSpPr>
          <p:spPr bwMode="auto">
            <a:xfrm>
              <a:off x="336" y="3648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pushq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endParaRPr lang="en-US" sz="1400" b="0" dirty="0"/>
            </a:p>
          </p:txBody>
        </p:sp>
        <p:grpSp>
          <p:nvGrpSpPr>
            <p:cNvPr id="5" name="Group 213"/>
            <p:cNvGrpSpPr>
              <a:grpSpLocks/>
            </p:cNvGrpSpPr>
            <p:nvPr/>
          </p:nvGrpSpPr>
          <p:grpSpPr bwMode="auto">
            <a:xfrm>
              <a:off x="1536" y="3648"/>
              <a:ext cx="384" cy="192"/>
              <a:chOff x="1536" y="3648"/>
              <a:chExt cx="384" cy="192"/>
            </a:xfrm>
          </p:grpSpPr>
          <p:sp>
            <p:nvSpPr>
              <p:cNvPr id="322576" name="Rectangle 16"/>
              <p:cNvSpPr>
                <a:spLocks noChangeArrowheads="1"/>
              </p:cNvSpPr>
              <p:nvPr/>
            </p:nvSpPr>
            <p:spPr bwMode="auto">
              <a:xfrm>
                <a:off x="1536" y="364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A</a:t>
                </a:r>
              </a:p>
            </p:txBody>
          </p:sp>
          <p:sp>
            <p:nvSpPr>
              <p:cNvPr id="322577" name="Rectangle 17"/>
              <p:cNvSpPr>
                <a:spLocks noChangeArrowheads="1"/>
              </p:cNvSpPr>
              <p:nvPr/>
            </p:nvSpPr>
            <p:spPr bwMode="auto">
              <a:xfrm>
                <a:off x="1728" y="364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578" name="Rectangle 18"/>
              <p:cNvSpPr>
                <a:spLocks noChangeArrowheads="1"/>
              </p:cNvSpPr>
              <p:nvPr/>
            </p:nvSpPr>
            <p:spPr bwMode="auto">
              <a:xfrm>
                <a:off x="1536" y="364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212"/>
            <p:cNvGrpSpPr>
              <a:grpSpLocks/>
            </p:cNvGrpSpPr>
            <p:nvPr/>
          </p:nvGrpSpPr>
          <p:grpSpPr bwMode="auto">
            <a:xfrm>
              <a:off x="1920" y="3648"/>
              <a:ext cx="384" cy="192"/>
              <a:chOff x="1920" y="3648"/>
              <a:chExt cx="384" cy="192"/>
            </a:xfrm>
          </p:grpSpPr>
          <p:sp>
            <p:nvSpPr>
              <p:cNvPr id="322580" name="Rectangle 20"/>
              <p:cNvSpPr>
                <a:spLocks noChangeArrowheads="1"/>
              </p:cNvSpPr>
              <p:nvPr/>
            </p:nvSpPr>
            <p:spPr bwMode="auto">
              <a:xfrm>
                <a:off x="1920" y="3648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581" name="Rectangle 21"/>
              <p:cNvSpPr>
                <a:spLocks noChangeArrowheads="1"/>
              </p:cNvSpPr>
              <p:nvPr/>
            </p:nvSpPr>
            <p:spPr bwMode="auto">
              <a:xfrm>
                <a:off x="2112" y="3648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F</a:t>
                </a:r>
              </a:p>
            </p:txBody>
          </p:sp>
          <p:sp>
            <p:nvSpPr>
              <p:cNvPr id="322582" name="Rectangle 22"/>
              <p:cNvSpPr>
                <a:spLocks noChangeArrowheads="1"/>
              </p:cNvSpPr>
              <p:nvPr/>
            </p:nvSpPr>
            <p:spPr bwMode="auto">
              <a:xfrm>
                <a:off x="1920" y="364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584" name="Rectangle 24"/>
          <p:cNvSpPr>
            <a:spLocks noChangeArrowheads="1"/>
          </p:cNvSpPr>
          <p:nvPr/>
        </p:nvSpPr>
        <p:spPr bwMode="auto">
          <a:xfrm>
            <a:off x="146050" y="44196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>
                <a:latin typeface="Courier New" pitchFamily="49" charset="0"/>
              </a:rPr>
              <a:t>jXX </a:t>
            </a:r>
            <a:r>
              <a:rPr lang="en-US" sz="1400" b="0"/>
              <a:t>Dest</a:t>
            </a:r>
          </a:p>
        </p:txBody>
      </p:sp>
      <p:grpSp>
        <p:nvGrpSpPr>
          <p:cNvPr id="8" name="Group 210"/>
          <p:cNvGrpSpPr>
            <a:grpSpLocks/>
          </p:cNvGrpSpPr>
          <p:nvPr/>
        </p:nvGrpSpPr>
        <p:grpSpPr bwMode="auto">
          <a:xfrm>
            <a:off x="2051050" y="4419600"/>
            <a:ext cx="609600" cy="304800"/>
            <a:chOff x="1536" y="2784"/>
            <a:chExt cx="384" cy="192"/>
          </a:xfrm>
        </p:grpSpPr>
        <p:sp>
          <p:nvSpPr>
            <p:cNvPr id="322586" name="Rectangle 26"/>
            <p:cNvSpPr>
              <a:spLocks noChangeArrowheads="1"/>
            </p:cNvSpPr>
            <p:nvPr/>
          </p:nvSpPr>
          <p:spPr bwMode="auto">
            <a:xfrm>
              <a:off x="1536" y="278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7</a:t>
              </a:r>
            </a:p>
          </p:txBody>
        </p:sp>
        <p:sp>
          <p:nvSpPr>
            <p:cNvPr id="322587" name="Rectangle 27"/>
            <p:cNvSpPr>
              <a:spLocks noChangeArrowheads="1"/>
            </p:cNvSpPr>
            <p:nvPr/>
          </p:nvSpPr>
          <p:spPr bwMode="auto">
            <a:xfrm>
              <a:off x="1728" y="278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/>
                <a:t>fn</a:t>
              </a:r>
            </a:p>
          </p:txBody>
        </p:sp>
        <p:sp>
          <p:nvSpPr>
            <p:cNvPr id="322588" name="Rectangle 28"/>
            <p:cNvSpPr>
              <a:spLocks noChangeArrowheads="1"/>
            </p:cNvSpPr>
            <p:nvPr/>
          </p:nvSpPr>
          <p:spPr bwMode="auto">
            <a:xfrm>
              <a:off x="1536" y="278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589" name="Rectangle 29"/>
          <p:cNvSpPr>
            <a:spLocks noChangeArrowheads="1"/>
          </p:cNvSpPr>
          <p:nvPr/>
        </p:nvSpPr>
        <p:spPr bwMode="auto">
          <a:xfrm>
            <a:off x="2660650" y="441325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grpSp>
        <p:nvGrpSpPr>
          <p:cNvPr id="9" name="Group 209"/>
          <p:cNvGrpSpPr>
            <a:grpSpLocks/>
          </p:cNvGrpSpPr>
          <p:nvPr/>
        </p:nvGrpSpPr>
        <p:grpSpPr bwMode="auto">
          <a:xfrm>
            <a:off x="146050" y="6248400"/>
            <a:ext cx="3124200" cy="304800"/>
            <a:chOff x="336" y="3936"/>
            <a:chExt cx="1968" cy="192"/>
          </a:xfrm>
        </p:grpSpPr>
        <p:sp>
          <p:nvSpPr>
            <p:cNvPr id="322591" name="Rectangle 31"/>
            <p:cNvSpPr>
              <a:spLocks noChangeArrowheads="1"/>
            </p:cNvSpPr>
            <p:nvPr/>
          </p:nvSpPr>
          <p:spPr bwMode="auto">
            <a:xfrm>
              <a:off x="336" y="393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popq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endParaRPr lang="en-US" sz="1400" b="0" dirty="0"/>
            </a:p>
          </p:txBody>
        </p:sp>
        <p:grpSp>
          <p:nvGrpSpPr>
            <p:cNvPr id="10" name="Group 208"/>
            <p:cNvGrpSpPr>
              <a:grpSpLocks/>
            </p:cNvGrpSpPr>
            <p:nvPr/>
          </p:nvGrpSpPr>
          <p:grpSpPr bwMode="auto">
            <a:xfrm>
              <a:off x="1536" y="3936"/>
              <a:ext cx="384" cy="192"/>
              <a:chOff x="1536" y="3936"/>
              <a:chExt cx="384" cy="192"/>
            </a:xfrm>
          </p:grpSpPr>
          <p:sp>
            <p:nvSpPr>
              <p:cNvPr id="322593" name="Rectangle 33"/>
              <p:cNvSpPr>
                <a:spLocks noChangeArrowheads="1"/>
              </p:cNvSpPr>
              <p:nvPr/>
            </p:nvSpPr>
            <p:spPr bwMode="auto">
              <a:xfrm>
                <a:off x="1536" y="393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B</a:t>
                </a:r>
              </a:p>
            </p:txBody>
          </p:sp>
          <p:sp>
            <p:nvSpPr>
              <p:cNvPr id="322594" name="Rectangle 34"/>
              <p:cNvSpPr>
                <a:spLocks noChangeArrowheads="1"/>
              </p:cNvSpPr>
              <p:nvPr/>
            </p:nvSpPr>
            <p:spPr bwMode="auto">
              <a:xfrm>
                <a:off x="1728" y="393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595" name="Rectangle 35"/>
              <p:cNvSpPr>
                <a:spLocks noChangeArrowheads="1"/>
              </p:cNvSpPr>
              <p:nvPr/>
            </p:nvSpPr>
            <p:spPr bwMode="auto">
              <a:xfrm>
                <a:off x="1536" y="393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07"/>
            <p:cNvGrpSpPr>
              <a:grpSpLocks/>
            </p:cNvGrpSpPr>
            <p:nvPr/>
          </p:nvGrpSpPr>
          <p:grpSpPr bwMode="auto">
            <a:xfrm>
              <a:off x="1920" y="3936"/>
              <a:ext cx="384" cy="192"/>
              <a:chOff x="1920" y="3936"/>
              <a:chExt cx="384" cy="192"/>
            </a:xfrm>
          </p:grpSpPr>
          <p:sp>
            <p:nvSpPr>
              <p:cNvPr id="322597" name="Rectangle 37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598" name="Rectangle 38"/>
              <p:cNvSpPr>
                <a:spLocks noChangeArrowheads="1"/>
              </p:cNvSpPr>
              <p:nvPr/>
            </p:nvSpPr>
            <p:spPr bwMode="auto">
              <a:xfrm>
                <a:off x="2112" y="393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F</a:t>
                </a:r>
              </a:p>
            </p:txBody>
          </p:sp>
          <p:sp>
            <p:nvSpPr>
              <p:cNvPr id="322599" name="Rectangle 39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601" name="Rectangle 41"/>
          <p:cNvSpPr>
            <a:spLocks noChangeArrowheads="1"/>
          </p:cNvSpPr>
          <p:nvPr/>
        </p:nvSpPr>
        <p:spPr bwMode="auto">
          <a:xfrm>
            <a:off x="146050" y="48768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>
                <a:latin typeface="Courier New" pitchFamily="49" charset="0"/>
              </a:rPr>
              <a:t>call </a:t>
            </a:r>
            <a:r>
              <a:rPr lang="en-US" sz="1400" b="0"/>
              <a:t>Dest</a:t>
            </a:r>
          </a:p>
        </p:txBody>
      </p:sp>
      <p:grpSp>
        <p:nvGrpSpPr>
          <p:cNvPr id="13" name="Group 205"/>
          <p:cNvGrpSpPr>
            <a:grpSpLocks/>
          </p:cNvGrpSpPr>
          <p:nvPr/>
        </p:nvGrpSpPr>
        <p:grpSpPr bwMode="auto">
          <a:xfrm>
            <a:off x="2051050" y="4876800"/>
            <a:ext cx="609600" cy="304800"/>
            <a:chOff x="1536" y="3072"/>
            <a:chExt cx="384" cy="192"/>
          </a:xfrm>
        </p:grpSpPr>
        <p:sp>
          <p:nvSpPr>
            <p:cNvPr id="322603" name="Rectangle 43"/>
            <p:cNvSpPr>
              <a:spLocks noChangeArrowheads="1"/>
            </p:cNvSpPr>
            <p:nvPr/>
          </p:nvSpPr>
          <p:spPr bwMode="auto">
            <a:xfrm>
              <a:off x="1536" y="307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8</a:t>
              </a:r>
            </a:p>
          </p:txBody>
        </p:sp>
        <p:sp>
          <p:nvSpPr>
            <p:cNvPr id="322604" name="Rectangle 44"/>
            <p:cNvSpPr>
              <a:spLocks noChangeArrowheads="1"/>
            </p:cNvSpPr>
            <p:nvPr/>
          </p:nvSpPr>
          <p:spPr bwMode="auto">
            <a:xfrm>
              <a:off x="1728" y="307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05" name="Rectangle 45"/>
            <p:cNvSpPr>
              <a:spLocks noChangeArrowheads="1"/>
            </p:cNvSpPr>
            <p:nvPr/>
          </p:nvSpPr>
          <p:spPr bwMode="auto">
            <a:xfrm>
              <a:off x="1536" y="307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06" name="Rectangle 46"/>
          <p:cNvSpPr>
            <a:spLocks noChangeArrowheads="1"/>
          </p:cNvSpPr>
          <p:nvPr/>
        </p:nvSpPr>
        <p:spPr bwMode="auto">
          <a:xfrm>
            <a:off x="2660650" y="48768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 dirty="0" err="1"/>
              <a:t>Dest</a:t>
            </a:r>
            <a:endParaRPr lang="en-US" sz="1400" b="0" dirty="0"/>
          </a:p>
        </p:txBody>
      </p:sp>
      <p:grpSp>
        <p:nvGrpSpPr>
          <p:cNvPr id="14" name="Group 204"/>
          <p:cNvGrpSpPr>
            <a:grpSpLocks/>
          </p:cNvGrpSpPr>
          <p:nvPr/>
        </p:nvGrpSpPr>
        <p:grpSpPr bwMode="auto">
          <a:xfrm>
            <a:off x="146050" y="2133600"/>
            <a:ext cx="3124200" cy="304800"/>
            <a:chOff x="336" y="1344"/>
            <a:chExt cx="1968" cy="192"/>
          </a:xfrm>
        </p:grpSpPr>
        <p:sp>
          <p:nvSpPr>
            <p:cNvPr id="322608" name="Rectangle 48"/>
            <p:cNvSpPr>
              <a:spLocks noChangeArrowheads="1"/>
            </p:cNvSpPr>
            <p:nvPr/>
          </p:nvSpPr>
          <p:spPr bwMode="auto">
            <a:xfrm>
              <a:off x="336" y="1344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cmovXX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r>
                <a:rPr lang="en-US" sz="1400" b="0" dirty="0">
                  <a:latin typeface="Courier New" pitchFamily="49" charset="0"/>
                </a:rPr>
                <a:t>, </a:t>
              </a:r>
              <a:r>
                <a:rPr lang="en-US" sz="1400" b="0" dirty="0" err="1"/>
                <a:t>rB</a:t>
              </a:r>
              <a:endParaRPr lang="en-US" sz="1400" b="0" dirty="0"/>
            </a:p>
          </p:txBody>
        </p:sp>
        <p:grpSp>
          <p:nvGrpSpPr>
            <p:cNvPr id="15" name="Group 203"/>
            <p:cNvGrpSpPr>
              <a:grpSpLocks/>
            </p:cNvGrpSpPr>
            <p:nvPr/>
          </p:nvGrpSpPr>
          <p:grpSpPr bwMode="auto">
            <a:xfrm>
              <a:off x="1536" y="1344"/>
              <a:ext cx="384" cy="192"/>
              <a:chOff x="1536" y="1344"/>
              <a:chExt cx="384" cy="192"/>
            </a:xfrm>
          </p:grpSpPr>
          <p:sp>
            <p:nvSpPr>
              <p:cNvPr id="322610" name="Rectangle 50"/>
              <p:cNvSpPr>
                <a:spLocks noChangeArrowheads="1"/>
              </p:cNvSpPr>
              <p:nvPr/>
            </p:nvSpPr>
            <p:spPr bwMode="auto">
              <a:xfrm>
                <a:off x="1536" y="134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322611" name="Rectangle 51"/>
              <p:cNvSpPr>
                <a:spLocks noChangeArrowheads="1"/>
              </p:cNvSpPr>
              <p:nvPr/>
            </p:nvSpPr>
            <p:spPr bwMode="auto">
              <a:xfrm>
                <a:off x="1728" y="134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/>
                  <a:t>fn</a:t>
                </a:r>
              </a:p>
            </p:txBody>
          </p:sp>
          <p:sp>
            <p:nvSpPr>
              <p:cNvPr id="322612" name="Rectangle 52"/>
              <p:cNvSpPr>
                <a:spLocks noChangeArrowheads="1"/>
              </p:cNvSpPr>
              <p:nvPr/>
            </p:nvSpPr>
            <p:spPr bwMode="auto">
              <a:xfrm>
                <a:off x="1536" y="13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202"/>
            <p:cNvGrpSpPr>
              <a:grpSpLocks/>
            </p:cNvGrpSpPr>
            <p:nvPr/>
          </p:nvGrpSpPr>
          <p:grpSpPr bwMode="auto">
            <a:xfrm>
              <a:off x="1920" y="1344"/>
              <a:ext cx="384" cy="192"/>
              <a:chOff x="1920" y="1344"/>
              <a:chExt cx="384" cy="192"/>
            </a:xfrm>
          </p:grpSpPr>
          <p:sp>
            <p:nvSpPr>
              <p:cNvPr id="322614" name="Rectangle 54"/>
              <p:cNvSpPr>
                <a:spLocks noChangeArrowheads="1"/>
              </p:cNvSpPr>
              <p:nvPr/>
            </p:nvSpPr>
            <p:spPr bwMode="auto">
              <a:xfrm>
                <a:off x="1920" y="1344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 err="1"/>
                  <a:t>rA</a:t>
                </a:r>
                <a:endParaRPr lang="en-US" sz="1400" b="0" dirty="0"/>
              </a:p>
            </p:txBody>
          </p:sp>
          <p:sp>
            <p:nvSpPr>
              <p:cNvPr id="322615" name="Rectangle 55"/>
              <p:cNvSpPr>
                <a:spLocks noChangeArrowheads="1"/>
              </p:cNvSpPr>
              <p:nvPr/>
            </p:nvSpPr>
            <p:spPr bwMode="auto">
              <a:xfrm>
                <a:off x="2112" y="1344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rB</a:t>
                </a:r>
              </a:p>
            </p:txBody>
          </p:sp>
          <p:sp>
            <p:nvSpPr>
              <p:cNvPr id="322616" name="Rectangle 56"/>
              <p:cNvSpPr>
                <a:spLocks noChangeArrowheads="1"/>
              </p:cNvSpPr>
              <p:nvPr/>
            </p:nvSpPr>
            <p:spPr bwMode="auto">
              <a:xfrm>
                <a:off x="1920" y="13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618" name="Rectangle 58"/>
          <p:cNvSpPr>
            <a:spLocks noChangeArrowheads="1"/>
          </p:cNvSpPr>
          <p:nvPr/>
        </p:nvSpPr>
        <p:spPr bwMode="auto">
          <a:xfrm>
            <a:off x="146050" y="25908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irmovq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/>
              <a:t>V</a:t>
            </a:r>
            <a:r>
              <a:rPr lang="en-US" sz="1400" b="0" dirty="0">
                <a:latin typeface="Courier New" pitchFamily="49" charset="0"/>
              </a:rPr>
              <a:t>, </a:t>
            </a:r>
            <a:r>
              <a:rPr lang="en-US" sz="1400" b="0" dirty="0" err="1"/>
              <a:t>rB</a:t>
            </a:r>
            <a:endParaRPr lang="en-US" sz="1400" b="0" dirty="0"/>
          </a:p>
        </p:txBody>
      </p:sp>
      <p:grpSp>
        <p:nvGrpSpPr>
          <p:cNvPr id="18" name="Group 200"/>
          <p:cNvGrpSpPr>
            <a:grpSpLocks/>
          </p:cNvGrpSpPr>
          <p:nvPr/>
        </p:nvGrpSpPr>
        <p:grpSpPr bwMode="auto">
          <a:xfrm>
            <a:off x="2051050" y="2590800"/>
            <a:ext cx="609600" cy="304800"/>
            <a:chOff x="1536" y="1632"/>
            <a:chExt cx="384" cy="192"/>
          </a:xfrm>
        </p:grpSpPr>
        <p:sp>
          <p:nvSpPr>
            <p:cNvPr id="322620" name="Rectangle 60"/>
            <p:cNvSpPr>
              <a:spLocks noChangeArrowheads="1"/>
            </p:cNvSpPr>
            <p:nvPr/>
          </p:nvSpPr>
          <p:spPr bwMode="auto">
            <a:xfrm>
              <a:off x="1536" y="163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322621" name="Rectangle 61"/>
            <p:cNvSpPr>
              <a:spLocks noChangeArrowheads="1"/>
            </p:cNvSpPr>
            <p:nvPr/>
          </p:nvSpPr>
          <p:spPr bwMode="auto">
            <a:xfrm>
              <a:off x="1728" y="163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22" name="Rectangle 62"/>
            <p:cNvSpPr>
              <a:spLocks noChangeArrowheads="1"/>
            </p:cNvSpPr>
            <p:nvPr/>
          </p:nvSpPr>
          <p:spPr bwMode="auto">
            <a:xfrm>
              <a:off x="1536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19" name="Group 199"/>
          <p:cNvGrpSpPr>
            <a:grpSpLocks/>
          </p:cNvGrpSpPr>
          <p:nvPr/>
        </p:nvGrpSpPr>
        <p:grpSpPr bwMode="auto">
          <a:xfrm>
            <a:off x="2660650" y="2590800"/>
            <a:ext cx="609600" cy="304800"/>
            <a:chOff x="1920" y="1632"/>
            <a:chExt cx="384" cy="192"/>
          </a:xfrm>
        </p:grpSpPr>
        <p:sp>
          <p:nvSpPr>
            <p:cNvPr id="322624" name="Rectangle 64"/>
            <p:cNvSpPr>
              <a:spLocks noChangeArrowheads="1"/>
            </p:cNvSpPr>
            <p:nvPr/>
          </p:nvSpPr>
          <p:spPr bwMode="auto">
            <a:xfrm>
              <a:off x="1920" y="1632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F</a:t>
              </a:r>
            </a:p>
          </p:txBody>
        </p:sp>
        <p:sp>
          <p:nvSpPr>
            <p:cNvPr id="322625" name="Rectangle 65"/>
            <p:cNvSpPr>
              <a:spLocks noChangeArrowheads="1"/>
            </p:cNvSpPr>
            <p:nvPr/>
          </p:nvSpPr>
          <p:spPr bwMode="auto">
            <a:xfrm>
              <a:off x="2112" y="1632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26" name="Rectangle 66"/>
            <p:cNvSpPr>
              <a:spLocks noChangeArrowheads="1"/>
            </p:cNvSpPr>
            <p:nvPr/>
          </p:nvSpPr>
          <p:spPr bwMode="auto">
            <a:xfrm>
              <a:off x="1920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29" name="Rectangle 69"/>
          <p:cNvSpPr>
            <a:spLocks noChangeArrowheads="1"/>
          </p:cNvSpPr>
          <p:nvPr/>
        </p:nvSpPr>
        <p:spPr bwMode="auto">
          <a:xfrm>
            <a:off x="146050" y="30480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rmmovq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 err="1"/>
              <a:t>rA</a:t>
            </a:r>
            <a:r>
              <a:rPr lang="en-US" sz="1400" b="0" dirty="0">
                <a:latin typeface="Courier New" pitchFamily="49" charset="0"/>
              </a:rPr>
              <a:t>, </a:t>
            </a:r>
            <a:r>
              <a:rPr lang="en-US" sz="1400" b="0" dirty="0"/>
              <a:t>D</a:t>
            </a:r>
            <a:r>
              <a:rPr lang="en-US" sz="1400" b="0" dirty="0">
                <a:latin typeface="Courier New" pitchFamily="49" charset="0"/>
              </a:rPr>
              <a:t>(</a:t>
            </a:r>
            <a:r>
              <a:rPr lang="en-US" sz="1400" b="0" dirty="0" err="1"/>
              <a:t>rB</a:t>
            </a:r>
            <a:r>
              <a:rPr lang="en-US" sz="1400" b="0" dirty="0">
                <a:latin typeface="Courier New" pitchFamily="49" charset="0"/>
              </a:rPr>
              <a:t>)</a:t>
            </a:r>
          </a:p>
        </p:txBody>
      </p:sp>
      <p:grpSp>
        <p:nvGrpSpPr>
          <p:cNvPr id="21" name="Group 197"/>
          <p:cNvGrpSpPr>
            <a:grpSpLocks/>
          </p:cNvGrpSpPr>
          <p:nvPr/>
        </p:nvGrpSpPr>
        <p:grpSpPr bwMode="auto">
          <a:xfrm>
            <a:off x="2051050" y="3048000"/>
            <a:ext cx="609600" cy="304800"/>
            <a:chOff x="1536" y="1920"/>
            <a:chExt cx="384" cy="192"/>
          </a:xfrm>
        </p:grpSpPr>
        <p:sp>
          <p:nvSpPr>
            <p:cNvPr id="322631" name="Rectangle 71"/>
            <p:cNvSpPr>
              <a:spLocks noChangeArrowheads="1"/>
            </p:cNvSpPr>
            <p:nvPr/>
          </p:nvSpPr>
          <p:spPr bwMode="auto">
            <a:xfrm>
              <a:off x="1536" y="192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322632" name="Rectangle 72"/>
            <p:cNvSpPr>
              <a:spLocks noChangeArrowheads="1"/>
            </p:cNvSpPr>
            <p:nvPr/>
          </p:nvSpPr>
          <p:spPr bwMode="auto">
            <a:xfrm>
              <a:off x="1728" y="192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33" name="Rectangle 73"/>
            <p:cNvSpPr>
              <a:spLocks noChangeArrowheads="1"/>
            </p:cNvSpPr>
            <p:nvPr/>
          </p:nvSpPr>
          <p:spPr bwMode="auto">
            <a:xfrm>
              <a:off x="1536" y="192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22" name="Group 196"/>
          <p:cNvGrpSpPr>
            <a:grpSpLocks/>
          </p:cNvGrpSpPr>
          <p:nvPr/>
        </p:nvGrpSpPr>
        <p:grpSpPr bwMode="auto">
          <a:xfrm>
            <a:off x="2660650" y="3048000"/>
            <a:ext cx="609600" cy="304800"/>
            <a:chOff x="1920" y="1920"/>
            <a:chExt cx="384" cy="192"/>
          </a:xfrm>
        </p:grpSpPr>
        <p:sp>
          <p:nvSpPr>
            <p:cNvPr id="322635" name="Rectangle 75"/>
            <p:cNvSpPr>
              <a:spLocks noChangeArrowheads="1"/>
            </p:cNvSpPr>
            <p:nvPr/>
          </p:nvSpPr>
          <p:spPr bwMode="auto">
            <a:xfrm>
              <a:off x="1920" y="1920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322636" name="Rectangle 76"/>
            <p:cNvSpPr>
              <a:spLocks noChangeArrowheads="1"/>
            </p:cNvSpPr>
            <p:nvPr/>
          </p:nvSpPr>
          <p:spPr bwMode="auto">
            <a:xfrm>
              <a:off x="2112" y="1920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37" name="Rectangle 77"/>
            <p:cNvSpPr>
              <a:spLocks noChangeArrowheads="1"/>
            </p:cNvSpPr>
            <p:nvPr/>
          </p:nvSpPr>
          <p:spPr bwMode="auto">
            <a:xfrm>
              <a:off x="1920" y="192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40" name="Rectangle 80"/>
          <p:cNvSpPr>
            <a:spLocks noChangeArrowheads="1"/>
          </p:cNvSpPr>
          <p:nvPr/>
        </p:nvSpPr>
        <p:spPr bwMode="auto">
          <a:xfrm>
            <a:off x="146050" y="35052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mrmovq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/>
              <a:t>D</a:t>
            </a:r>
            <a:r>
              <a:rPr lang="en-US" sz="1400" b="0" dirty="0">
                <a:latin typeface="Courier New" pitchFamily="49" charset="0"/>
              </a:rPr>
              <a:t>(</a:t>
            </a:r>
            <a:r>
              <a:rPr lang="en-US" sz="1400" b="0" dirty="0" err="1"/>
              <a:t>rB</a:t>
            </a:r>
            <a:r>
              <a:rPr lang="en-US" sz="1400" b="0" dirty="0">
                <a:latin typeface="Courier New" pitchFamily="49" charset="0"/>
              </a:rPr>
              <a:t>), </a:t>
            </a:r>
            <a:r>
              <a:rPr lang="en-US" sz="1400" b="0" dirty="0" err="1"/>
              <a:t>rA</a:t>
            </a:r>
            <a:endParaRPr lang="en-US" sz="1400" b="0" dirty="0"/>
          </a:p>
        </p:txBody>
      </p:sp>
      <p:grpSp>
        <p:nvGrpSpPr>
          <p:cNvPr id="24" name="Group 194"/>
          <p:cNvGrpSpPr>
            <a:grpSpLocks/>
          </p:cNvGrpSpPr>
          <p:nvPr/>
        </p:nvGrpSpPr>
        <p:grpSpPr bwMode="auto">
          <a:xfrm>
            <a:off x="2051050" y="3505200"/>
            <a:ext cx="609600" cy="304800"/>
            <a:chOff x="1536" y="2208"/>
            <a:chExt cx="384" cy="192"/>
          </a:xfrm>
        </p:grpSpPr>
        <p:sp>
          <p:nvSpPr>
            <p:cNvPr id="322642" name="Rectangle 82"/>
            <p:cNvSpPr>
              <a:spLocks noChangeArrowheads="1"/>
            </p:cNvSpPr>
            <p:nvPr/>
          </p:nvSpPr>
          <p:spPr bwMode="auto">
            <a:xfrm>
              <a:off x="1536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322643" name="Rectangle 83"/>
            <p:cNvSpPr>
              <a:spLocks noChangeArrowheads="1"/>
            </p:cNvSpPr>
            <p:nvPr/>
          </p:nvSpPr>
          <p:spPr bwMode="auto">
            <a:xfrm>
              <a:off x="1728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44" name="Rectangle 84"/>
            <p:cNvSpPr>
              <a:spLocks noChangeArrowheads="1"/>
            </p:cNvSpPr>
            <p:nvPr/>
          </p:nvSpPr>
          <p:spPr bwMode="auto">
            <a:xfrm>
              <a:off x="1536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25" name="Group 193"/>
          <p:cNvGrpSpPr>
            <a:grpSpLocks/>
          </p:cNvGrpSpPr>
          <p:nvPr/>
        </p:nvGrpSpPr>
        <p:grpSpPr bwMode="auto">
          <a:xfrm>
            <a:off x="2660650" y="3505200"/>
            <a:ext cx="609600" cy="304800"/>
            <a:chOff x="1920" y="2208"/>
            <a:chExt cx="384" cy="192"/>
          </a:xfrm>
        </p:grpSpPr>
        <p:sp>
          <p:nvSpPr>
            <p:cNvPr id="322646" name="Rectangle 86"/>
            <p:cNvSpPr>
              <a:spLocks noChangeArrowheads="1"/>
            </p:cNvSpPr>
            <p:nvPr/>
          </p:nvSpPr>
          <p:spPr bwMode="auto">
            <a:xfrm>
              <a:off x="1920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322647" name="Rectangle 87"/>
            <p:cNvSpPr>
              <a:spLocks noChangeArrowheads="1"/>
            </p:cNvSpPr>
            <p:nvPr/>
          </p:nvSpPr>
          <p:spPr bwMode="auto">
            <a:xfrm>
              <a:off x="2112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48" name="Rectangle 88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26" name="Group 192"/>
          <p:cNvGrpSpPr>
            <a:grpSpLocks/>
          </p:cNvGrpSpPr>
          <p:nvPr/>
        </p:nvGrpSpPr>
        <p:grpSpPr bwMode="auto">
          <a:xfrm>
            <a:off x="146050" y="3962400"/>
            <a:ext cx="3124200" cy="304800"/>
            <a:chOff x="336" y="2496"/>
            <a:chExt cx="1968" cy="192"/>
          </a:xfrm>
        </p:grpSpPr>
        <p:sp>
          <p:nvSpPr>
            <p:cNvPr id="322651" name="Rectangle 91"/>
            <p:cNvSpPr>
              <a:spLocks noChangeArrowheads="1"/>
            </p:cNvSpPr>
            <p:nvPr/>
          </p:nvSpPr>
          <p:spPr bwMode="auto">
            <a:xfrm>
              <a:off x="336" y="249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OPq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r>
                <a:rPr lang="en-US" sz="1400" b="0" dirty="0">
                  <a:latin typeface="Courier New" pitchFamily="49" charset="0"/>
                </a:rPr>
                <a:t>, </a:t>
              </a:r>
              <a:r>
                <a:rPr lang="en-US" sz="1400" b="0" dirty="0" err="1"/>
                <a:t>rB</a:t>
              </a:r>
              <a:endParaRPr lang="en-US" sz="1400" b="0" dirty="0"/>
            </a:p>
          </p:txBody>
        </p:sp>
        <p:grpSp>
          <p:nvGrpSpPr>
            <p:cNvPr id="27" name="Group 191"/>
            <p:cNvGrpSpPr>
              <a:grpSpLocks/>
            </p:cNvGrpSpPr>
            <p:nvPr/>
          </p:nvGrpSpPr>
          <p:grpSpPr bwMode="auto">
            <a:xfrm>
              <a:off x="1536" y="2496"/>
              <a:ext cx="384" cy="192"/>
              <a:chOff x="1536" y="2496"/>
              <a:chExt cx="384" cy="192"/>
            </a:xfrm>
          </p:grpSpPr>
          <p:sp>
            <p:nvSpPr>
              <p:cNvPr id="322653" name="Rectangle 93"/>
              <p:cNvSpPr>
                <a:spLocks noChangeArrowheads="1"/>
              </p:cNvSpPr>
              <p:nvPr/>
            </p:nvSpPr>
            <p:spPr bwMode="auto">
              <a:xfrm>
                <a:off x="1536" y="249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322654" name="Rectangle 94"/>
              <p:cNvSpPr>
                <a:spLocks noChangeArrowheads="1"/>
              </p:cNvSpPr>
              <p:nvPr/>
            </p:nvSpPr>
            <p:spPr bwMode="auto">
              <a:xfrm>
                <a:off x="1728" y="249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fn</a:t>
                </a:r>
              </a:p>
            </p:txBody>
          </p:sp>
          <p:sp>
            <p:nvSpPr>
              <p:cNvPr id="322655" name="Rectangle 95"/>
              <p:cNvSpPr>
                <a:spLocks noChangeArrowheads="1"/>
              </p:cNvSpPr>
              <p:nvPr/>
            </p:nvSpPr>
            <p:spPr bwMode="auto">
              <a:xfrm>
                <a:off x="1536" y="249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28" name="Group 190"/>
            <p:cNvGrpSpPr>
              <a:grpSpLocks/>
            </p:cNvGrpSpPr>
            <p:nvPr/>
          </p:nvGrpSpPr>
          <p:grpSpPr bwMode="auto">
            <a:xfrm>
              <a:off x="1920" y="2496"/>
              <a:ext cx="384" cy="192"/>
              <a:chOff x="1920" y="2496"/>
              <a:chExt cx="384" cy="192"/>
            </a:xfrm>
          </p:grpSpPr>
          <p:sp>
            <p:nvSpPr>
              <p:cNvPr id="322657" name="Rectangle 97"/>
              <p:cNvSpPr>
                <a:spLocks noChangeArrowheads="1"/>
              </p:cNvSpPr>
              <p:nvPr/>
            </p:nvSpPr>
            <p:spPr bwMode="auto">
              <a:xfrm>
                <a:off x="1920" y="249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658" name="Rectangle 98"/>
              <p:cNvSpPr>
                <a:spLocks noChangeArrowheads="1"/>
              </p:cNvSpPr>
              <p:nvPr/>
            </p:nvSpPr>
            <p:spPr bwMode="auto">
              <a:xfrm>
                <a:off x="2112" y="249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rB</a:t>
                </a:r>
              </a:p>
            </p:txBody>
          </p:sp>
          <p:sp>
            <p:nvSpPr>
              <p:cNvPr id="322659" name="Rectangle 99"/>
              <p:cNvSpPr>
                <a:spLocks noChangeArrowheads="1"/>
              </p:cNvSpPr>
              <p:nvPr/>
            </p:nvSpPr>
            <p:spPr bwMode="auto">
              <a:xfrm>
                <a:off x="1920" y="249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29" name="Group 189"/>
          <p:cNvGrpSpPr>
            <a:grpSpLocks/>
          </p:cNvGrpSpPr>
          <p:nvPr/>
        </p:nvGrpSpPr>
        <p:grpSpPr bwMode="auto">
          <a:xfrm>
            <a:off x="146050" y="5334000"/>
            <a:ext cx="2514600" cy="304800"/>
            <a:chOff x="336" y="3360"/>
            <a:chExt cx="1584" cy="192"/>
          </a:xfrm>
        </p:grpSpPr>
        <p:sp>
          <p:nvSpPr>
            <p:cNvPr id="322661" name="Rectangle 101"/>
            <p:cNvSpPr>
              <a:spLocks noChangeArrowheads="1"/>
            </p:cNvSpPr>
            <p:nvPr/>
          </p:nvSpPr>
          <p:spPr bwMode="auto">
            <a:xfrm>
              <a:off x="336" y="3360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ret</a:t>
              </a:r>
            </a:p>
          </p:txBody>
        </p:sp>
        <p:grpSp>
          <p:nvGrpSpPr>
            <p:cNvPr id="30" name="Group 188"/>
            <p:cNvGrpSpPr>
              <a:grpSpLocks/>
            </p:cNvGrpSpPr>
            <p:nvPr/>
          </p:nvGrpSpPr>
          <p:grpSpPr bwMode="auto">
            <a:xfrm>
              <a:off x="1536" y="3360"/>
              <a:ext cx="384" cy="192"/>
              <a:chOff x="1536" y="3360"/>
              <a:chExt cx="384" cy="192"/>
            </a:xfrm>
          </p:grpSpPr>
          <p:sp>
            <p:nvSpPr>
              <p:cNvPr id="322663" name="Rectangle 103"/>
              <p:cNvSpPr>
                <a:spLocks noChangeArrowheads="1"/>
              </p:cNvSpPr>
              <p:nvPr/>
            </p:nvSpPr>
            <p:spPr bwMode="auto">
              <a:xfrm>
                <a:off x="1536" y="3360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9</a:t>
                </a:r>
              </a:p>
            </p:txBody>
          </p:sp>
          <p:sp>
            <p:nvSpPr>
              <p:cNvPr id="322664" name="Rectangle 104"/>
              <p:cNvSpPr>
                <a:spLocks noChangeArrowheads="1"/>
              </p:cNvSpPr>
              <p:nvPr/>
            </p:nvSpPr>
            <p:spPr bwMode="auto">
              <a:xfrm>
                <a:off x="1728" y="3360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65" name="Rectangle 105"/>
              <p:cNvSpPr>
                <a:spLocks noChangeArrowheads="1"/>
              </p:cNvSpPr>
              <p:nvPr/>
            </p:nvSpPr>
            <p:spPr bwMode="auto">
              <a:xfrm>
                <a:off x="1536" y="3360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1" name="Group 187"/>
          <p:cNvGrpSpPr>
            <a:grpSpLocks/>
          </p:cNvGrpSpPr>
          <p:nvPr/>
        </p:nvGrpSpPr>
        <p:grpSpPr bwMode="auto">
          <a:xfrm>
            <a:off x="146050" y="1670050"/>
            <a:ext cx="2514600" cy="304800"/>
            <a:chOff x="336" y="768"/>
            <a:chExt cx="1584" cy="192"/>
          </a:xfrm>
        </p:grpSpPr>
        <p:sp>
          <p:nvSpPr>
            <p:cNvPr id="322667" name="Rectangle 107"/>
            <p:cNvSpPr>
              <a:spLocks noChangeArrowheads="1"/>
            </p:cNvSpPr>
            <p:nvPr/>
          </p:nvSpPr>
          <p:spPr bwMode="auto">
            <a:xfrm>
              <a:off x="336" y="768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nop</a:t>
              </a:r>
            </a:p>
          </p:txBody>
        </p:sp>
        <p:grpSp>
          <p:nvGrpSpPr>
            <p:cNvPr id="322560" name="Group 186"/>
            <p:cNvGrpSpPr>
              <a:grpSpLocks/>
            </p:cNvGrpSpPr>
            <p:nvPr/>
          </p:nvGrpSpPr>
          <p:grpSpPr bwMode="auto">
            <a:xfrm>
              <a:off x="1536" y="768"/>
              <a:ext cx="384" cy="192"/>
              <a:chOff x="1536" y="768"/>
              <a:chExt cx="384" cy="192"/>
            </a:xfrm>
          </p:grpSpPr>
          <p:sp>
            <p:nvSpPr>
              <p:cNvPr id="322669" name="Rectangle 109"/>
              <p:cNvSpPr>
                <a:spLocks noChangeArrowheads="1"/>
              </p:cNvSpPr>
              <p:nvPr/>
            </p:nvSpPr>
            <p:spPr bwMode="auto">
              <a:xfrm>
                <a:off x="1536" y="76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322670" name="Rectangle 110"/>
              <p:cNvSpPr>
                <a:spLocks noChangeArrowheads="1"/>
              </p:cNvSpPr>
              <p:nvPr/>
            </p:nvSpPr>
            <p:spPr bwMode="auto">
              <a:xfrm>
                <a:off x="1728" y="76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1" name="Rectangle 111"/>
              <p:cNvSpPr>
                <a:spLocks noChangeArrowheads="1"/>
              </p:cNvSpPr>
              <p:nvPr/>
            </p:nvSpPr>
            <p:spPr bwMode="auto">
              <a:xfrm>
                <a:off x="1536" y="76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22561" name="Group 185"/>
          <p:cNvGrpSpPr>
            <a:grpSpLocks/>
          </p:cNvGrpSpPr>
          <p:nvPr/>
        </p:nvGrpSpPr>
        <p:grpSpPr bwMode="auto">
          <a:xfrm>
            <a:off x="139700" y="1212850"/>
            <a:ext cx="2514600" cy="304800"/>
            <a:chOff x="336" y="1056"/>
            <a:chExt cx="1584" cy="192"/>
          </a:xfrm>
        </p:grpSpPr>
        <p:sp>
          <p:nvSpPr>
            <p:cNvPr id="322673" name="Rectangle 113"/>
            <p:cNvSpPr>
              <a:spLocks noChangeArrowheads="1"/>
            </p:cNvSpPr>
            <p:nvPr/>
          </p:nvSpPr>
          <p:spPr bwMode="auto">
            <a:xfrm>
              <a:off x="336" y="105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halt</a:t>
              </a:r>
            </a:p>
          </p:txBody>
        </p:sp>
        <p:grpSp>
          <p:nvGrpSpPr>
            <p:cNvPr id="322563" name="Group 184"/>
            <p:cNvGrpSpPr>
              <a:grpSpLocks/>
            </p:cNvGrpSpPr>
            <p:nvPr/>
          </p:nvGrpSpPr>
          <p:grpSpPr bwMode="auto">
            <a:xfrm>
              <a:off x="1536" y="1056"/>
              <a:ext cx="384" cy="192"/>
              <a:chOff x="1536" y="1056"/>
              <a:chExt cx="384" cy="192"/>
            </a:xfrm>
          </p:grpSpPr>
          <p:sp>
            <p:nvSpPr>
              <p:cNvPr id="322675" name="Rectangle 115"/>
              <p:cNvSpPr>
                <a:spLocks noChangeArrowheads="1"/>
              </p:cNvSpPr>
              <p:nvPr/>
            </p:nvSpPr>
            <p:spPr bwMode="auto">
              <a:xfrm>
                <a:off x="1536" y="105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6" name="Rectangle 116"/>
              <p:cNvSpPr>
                <a:spLocks noChangeArrowheads="1"/>
              </p:cNvSpPr>
              <p:nvPr/>
            </p:nvSpPr>
            <p:spPr bwMode="auto">
              <a:xfrm>
                <a:off x="1728" y="105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7" name="Rectangle 117"/>
              <p:cNvSpPr>
                <a:spLocks noChangeArrowheads="1"/>
              </p:cNvSpPr>
              <p:nvPr/>
            </p:nvSpPr>
            <p:spPr bwMode="auto">
              <a:xfrm>
                <a:off x="1536" y="105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115" name="Line 223"/>
          <p:cNvSpPr>
            <a:spLocks noChangeShapeType="1"/>
          </p:cNvSpPr>
          <p:nvPr/>
        </p:nvSpPr>
        <p:spPr bwMode="auto">
          <a:xfrm flipV="1">
            <a:off x="3346450" y="2203450"/>
            <a:ext cx="3048000" cy="762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116" name="Rectangle 138"/>
          <p:cNvSpPr>
            <a:spLocks noChangeArrowheads="1"/>
          </p:cNvSpPr>
          <p:nvPr/>
        </p:nvSpPr>
        <p:spPr bwMode="auto">
          <a:xfrm>
            <a:off x="6699250" y="5270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rrmovq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17" name="Group 179"/>
          <p:cNvGrpSpPr>
            <a:grpSpLocks/>
          </p:cNvGrpSpPr>
          <p:nvPr/>
        </p:nvGrpSpPr>
        <p:grpSpPr bwMode="auto">
          <a:xfrm>
            <a:off x="7585075" y="527055"/>
            <a:ext cx="638175" cy="322263"/>
            <a:chOff x="4542" y="2160"/>
            <a:chExt cx="402" cy="203"/>
          </a:xfrm>
        </p:grpSpPr>
        <p:sp>
          <p:nvSpPr>
            <p:cNvPr id="118" name="Rectangle 140"/>
            <p:cNvSpPr>
              <a:spLocks noChangeArrowheads="1"/>
            </p:cNvSpPr>
            <p:nvPr/>
          </p:nvSpPr>
          <p:spPr bwMode="auto">
            <a:xfrm>
              <a:off x="4542" y="2171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	</a:t>
              </a:r>
            </a:p>
          </p:txBody>
        </p:sp>
        <p:sp>
          <p:nvSpPr>
            <p:cNvPr id="123" name="Rectangle 141"/>
            <p:cNvSpPr>
              <a:spLocks noChangeArrowheads="1"/>
            </p:cNvSpPr>
            <p:nvPr/>
          </p:nvSpPr>
          <p:spPr bwMode="auto">
            <a:xfrm>
              <a:off x="4752" y="216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124" name="Rectangle 142"/>
            <p:cNvSpPr>
              <a:spLocks noChangeArrowheads="1"/>
            </p:cNvSpPr>
            <p:nvPr/>
          </p:nvSpPr>
          <p:spPr bwMode="auto">
            <a:xfrm>
              <a:off x="4560" y="216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25" name="Rectangle 143"/>
          <p:cNvSpPr>
            <a:spLocks noChangeArrowheads="1"/>
          </p:cNvSpPr>
          <p:nvPr/>
        </p:nvSpPr>
        <p:spPr bwMode="auto">
          <a:xfrm>
            <a:off x="6699250" y="9842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cmovle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26" name="Group 178"/>
          <p:cNvGrpSpPr>
            <a:grpSpLocks/>
          </p:cNvGrpSpPr>
          <p:nvPr/>
        </p:nvGrpSpPr>
        <p:grpSpPr bwMode="auto">
          <a:xfrm>
            <a:off x="7613650" y="984250"/>
            <a:ext cx="609600" cy="304800"/>
            <a:chOff x="4560" y="2448"/>
            <a:chExt cx="384" cy="192"/>
          </a:xfrm>
        </p:grpSpPr>
        <p:sp>
          <p:nvSpPr>
            <p:cNvPr id="127" name="Rectangle 145"/>
            <p:cNvSpPr>
              <a:spLocks noChangeArrowheads="1"/>
            </p:cNvSpPr>
            <p:nvPr/>
          </p:nvSpPr>
          <p:spPr bwMode="auto">
            <a:xfrm>
              <a:off x="4560" y="244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28" name="Rectangle 146"/>
            <p:cNvSpPr>
              <a:spLocks noChangeArrowheads="1"/>
            </p:cNvSpPr>
            <p:nvPr/>
          </p:nvSpPr>
          <p:spPr bwMode="auto">
            <a:xfrm>
              <a:off x="4752" y="244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129" name="Rectangle 147"/>
            <p:cNvSpPr>
              <a:spLocks noChangeArrowheads="1"/>
            </p:cNvSpPr>
            <p:nvPr/>
          </p:nvSpPr>
          <p:spPr bwMode="auto">
            <a:xfrm>
              <a:off x="4560" y="244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30" name="Rectangle 148"/>
          <p:cNvSpPr>
            <a:spLocks noChangeArrowheads="1"/>
          </p:cNvSpPr>
          <p:nvPr/>
        </p:nvSpPr>
        <p:spPr bwMode="auto">
          <a:xfrm>
            <a:off x="6699250" y="14414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cmovl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31" name="Group 177"/>
          <p:cNvGrpSpPr>
            <a:grpSpLocks/>
          </p:cNvGrpSpPr>
          <p:nvPr/>
        </p:nvGrpSpPr>
        <p:grpSpPr bwMode="auto">
          <a:xfrm>
            <a:off x="7613650" y="1441450"/>
            <a:ext cx="609600" cy="304800"/>
            <a:chOff x="4560" y="2736"/>
            <a:chExt cx="384" cy="192"/>
          </a:xfrm>
        </p:grpSpPr>
        <p:sp>
          <p:nvSpPr>
            <p:cNvPr id="132" name="Rectangle 150"/>
            <p:cNvSpPr>
              <a:spLocks noChangeArrowheads="1"/>
            </p:cNvSpPr>
            <p:nvPr/>
          </p:nvSpPr>
          <p:spPr bwMode="auto">
            <a:xfrm>
              <a:off x="4560" y="2736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33" name="Rectangle 151"/>
            <p:cNvSpPr>
              <a:spLocks noChangeArrowheads="1"/>
            </p:cNvSpPr>
            <p:nvPr/>
          </p:nvSpPr>
          <p:spPr bwMode="auto">
            <a:xfrm>
              <a:off x="4752" y="2736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34" name="Rectangle 152"/>
            <p:cNvSpPr>
              <a:spLocks noChangeArrowheads="1"/>
            </p:cNvSpPr>
            <p:nvPr/>
          </p:nvSpPr>
          <p:spPr bwMode="auto">
            <a:xfrm>
              <a:off x="4560" y="2736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35" name="Rectangle 153"/>
          <p:cNvSpPr>
            <a:spLocks noChangeArrowheads="1"/>
          </p:cNvSpPr>
          <p:nvPr/>
        </p:nvSpPr>
        <p:spPr bwMode="auto">
          <a:xfrm>
            <a:off x="6699250" y="18986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cmove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36" name="Group 176"/>
          <p:cNvGrpSpPr>
            <a:grpSpLocks/>
          </p:cNvGrpSpPr>
          <p:nvPr/>
        </p:nvGrpSpPr>
        <p:grpSpPr bwMode="auto">
          <a:xfrm>
            <a:off x="7613650" y="1898650"/>
            <a:ext cx="609600" cy="304800"/>
            <a:chOff x="4560" y="3024"/>
            <a:chExt cx="384" cy="192"/>
          </a:xfrm>
        </p:grpSpPr>
        <p:sp>
          <p:nvSpPr>
            <p:cNvPr id="137" name="Rectangle 155"/>
            <p:cNvSpPr>
              <a:spLocks noChangeArrowheads="1"/>
            </p:cNvSpPr>
            <p:nvPr/>
          </p:nvSpPr>
          <p:spPr bwMode="auto">
            <a:xfrm>
              <a:off x="4560" y="302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38" name="Rectangle 156"/>
            <p:cNvSpPr>
              <a:spLocks noChangeArrowheads="1"/>
            </p:cNvSpPr>
            <p:nvPr/>
          </p:nvSpPr>
          <p:spPr bwMode="auto">
            <a:xfrm>
              <a:off x="4752" y="302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139" name="Rectangle 157"/>
            <p:cNvSpPr>
              <a:spLocks noChangeArrowheads="1"/>
            </p:cNvSpPr>
            <p:nvPr/>
          </p:nvSpPr>
          <p:spPr bwMode="auto">
            <a:xfrm>
              <a:off x="4560" y="302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40" name="Rectangle 158"/>
          <p:cNvSpPr>
            <a:spLocks noChangeArrowheads="1"/>
          </p:cNvSpPr>
          <p:nvPr/>
        </p:nvSpPr>
        <p:spPr bwMode="auto">
          <a:xfrm>
            <a:off x="6699250" y="23558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cmovne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41" name="Group 173"/>
          <p:cNvGrpSpPr>
            <a:grpSpLocks/>
          </p:cNvGrpSpPr>
          <p:nvPr/>
        </p:nvGrpSpPr>
        <p:grpSpPr bwMode="auto">
          <a:xfrm>
            <a:off x="7613650" y="2355850"/>
            <a:ext cx="609600" cy="304800"/>
            <a:chOff x="4560" y="3312"/>
            <a:chExt cx="384" cy="192"/>
          </a:xfrm>
        </p:grpSpPr>
        <p:sp>
          <p:nvSpPr>
            <p:cNvPr id="142" name="Rectangle 160"/>
            <p:cNvSpPr>
              <a:spLocks noChangeArrowheads="1"/>
            </p:cNvSpPr>
            <p:nvPr/>
          </p:nvSpPr>
          <p:spPr bwMode="auto">
            <a:xfrm>
              <a:off x="4560" y="331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43" name="Rectangle 161"/>
            <p:cNvSpPr>
              <a:spLocks noChangeArrowheads="1"/>
            </p:cNvSpPr>
            <p:nvPr/>
          </p:nvSpPr>
          <p:spPr bwMode="auto">
            <a:xfrm>
              <a:off x="4752" y="331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144" name="Rectangle 162"/>
            <p:cNvSpPr>
              <a:spLocks noChangeArrowheads="1"/>
            </p:cNvSpPr>
            <p:nvPr/>
          </p:nvSpPr>
          <p:spPr bwMode="auto">
            <a:xfrm>
              <a:off x="4560" y="331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45" name="Rectangle 163"/>
          <p:cNvSpPr>
            <a:spLocks noChangeArrowheads="1"/>
          </p:cNvSpPr>
          <p:nvPr/>
        </p:nvSpPr>
        <p:spPr bwMode="auto">
          <a:xfrm>
            <a:off x="6699250" y="28130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cmovge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46" name="Group 175"/>
          <p:cNvGrpSpPr>
            <a:grpSpLocks/>
          </p:cNvGrpSpPr>
          <p:nvPr/>
        </p:nvGrpSpPr>
        <p:grpSpPr bwMode="auto">
          <a:xfrm>
            <a:off x="7613650" y="2813050"/>
            <a:ext cx="609600" cy="304800"/>
            <a:chOff x="4560" y="3600"/>
            <a:chExt cx="384" cy="192"/>
          </a:xfrm>
        </p:grpSpPr>
        <p:sp>
          <p:nvSpPr>
            <p:cNvPr id="147" name="Rectangle 165"/>
            <p:cNvSpPr>
              <a:spLocks noChangeArrowheads="1"/>
            </p:cNvSpPr>
            <p:nvPr/>
          </p:nvSpPr>
          <p:spPr bwMode="auto">
            <a:xfrm>
              <a:off x="4560" y="360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48" name="Rectangle 166"/>
            <p:cNvSpPr>
              <a:spLocks noChangeArrowheads="1"/>
            </p:cNvSpPr>
            <p:nvPr/>
          </p:nvSpPr>
          <p:spPr bwMode="auto">
            <a:xfrm>
              <a:off x="4752" y="360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149" name="Rectangle 167"/>
            <p:cNvSpPr>
              <a:spLocks noChangeArrowheads="1"/>
            </p:cNvSpPr>
            <p:nvPr/>
          </p:nvSpPr>
          <p:spPr bwMode="auto">
            <a:xfrm>
              <a:off x="4560" y="360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50" name="Rectangle 168"/>
          <p:cNvSpPr>
            <a:spLocks noChangeArrowheads="1"/>
          </p:cNvSpPr>
          <p:nvPr/>
        </p:nvSpPr>
        <p:spPr bwMode="auto">
          <a:xfrm>
            <a:off x="6699250" y="32702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cmovg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51" name="Group 174"/>
          <p:cNvGrpSpPr>
            <a:grpSpLocks/>
          </p:cNvGrpSpPr>
          <p:nvPr/>
        </p:nvGrpSpPr>
        <p:grpSpPr bwMode="auto">
          <a:xfrm>
            <a:off x="7613650" y="3270250"/>
            <a:ext cx="609600" cy="304800"/>
            <a:chOff x="4560" y="3888"/>
            <a:chExt cx="384" cy="192"/>
          </a:xfrm>
        </p:grpSpPr>
        <p:sp>
          <p:nvSpPr>
            <p:cNvPr id="152" name="Rectangle 170"/>
            <p:cNvSpPr>
              <a:spLocks noChangeArrowheads="1"/>
            </p:cNvSpPr>
            <p:nvPr/>
          </p:nvSpPr>
          <p:spPr bwMode="auto">
            <a:xfrm>
              <a:off x="4560" y="388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53" name="Rectangle 171"/>
            <p:cNvSpPr>
              <a:spLocks noChangeArrowheads="1"/>
            </p:cNvSpPr>
            <p:nvPr/>
          </p:nvSpPr>
          <p:spPr bwMode="auto">
            <a:xfrm>
              <a:off x="4752" y="388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6</a:t>
              </a:r>
            </a:p>
          </p:txBody>
        </p:sp>
        <p:sp>
          <p:nvSpPr>
            <p:cNvPr id="154" name="Rectangle 172"/>
            <p:cNvSpPr>
              <a:spLocks noChangeArrowheads="1"/>
            </p:cNvSpPr>
            <p:nvPr/>
          </p:nvSpPr>
          <p:spPr bwMode="auto">
            <a:xfrm>
              <a:off x="4560" y="388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55" name="AutoShape 218"/>
          <p:cNvSpPr>
            <a:spLocks/>
          </p:cNvSpPr>
          <p:nvPr/>
        </p:nvSpPr>
        <p:spPr bwMode="auto">
          <a:xfrm>
            <a:off x="6470650" y="679450"/>
            <a:ext cx="228600" cy="2971800"/>
          </a:xfrm>
          <a:prstGeom prst="leftBrace">
            <a:avLst>
              <a:gd name="adj1" fmla="val 108333"/>
              <a:gd name="adj2" fmla="val 50000"/>
            </a:avLst>
          </a:prstGeom>
          <a:noFill/>
          <a:ln w="19050">
            <a:solidFill>
              <a:schemeClr val="tx2"/>
            </a:solidFill>
            <a:round/>
            <a:headEnd/>
            <a:tailEnd type="none" w="sm" len="sm"/>
          </a:ln>
          <a:effectLst/>
        </p:spPr>
        <p:txBody>
          <a:bodyPr lIns="45720" rIns="45720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1004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Y86-64 Instruction Set #3</a:t>
            </a:r>
          </a:p>
        </p:txBody>
      </p:sp>
      <p:sp>
        <p:nvSpPr>
          <p:cNvPr id="322565" name="Rectangle 5"/>
          <p:cNvSpPr>
            <a:spLocks noChangeArrowheads="1"/>
          </p:cNvSpPr>
          <p:nvPr/>
        </p:nvSpPr>
        <p:spPr bwMode="auto">
          <a:xfrm>
            <a:off x="146050" y="8382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/>
              <a:t>Byte</a:t>
            </a:r>
          </a:p>
        </p:txBody>
      </p:sp>
      <p:grpSp>
        <p:nvGrpSpPr>
          <p:cNvPr id="4" name="Group 214"/>
          <p:cNvGrpSpPr>
            <a:grpSpLocks/>
          </p:cNvGrpSpPr>
          <p:nvPr/>
        </p:nvGrpSpPr>
        <p:grpSpPr bwMode="auto">
          <a:xfrm>
            <a:off x="146050" y="5791200"/>
            <a:ext cx="3124200" cy="304800"/>
            <a:chOff x="336" y="3648"/>
            <a:chExt cx="1968" cy="192"/>
          </a:xfrm>
        </p:grpSpPr>
        <p:sp>
          <p:nvSpPr>
            <p:cNvPr id="322574" name="Rectangle 14"/>
            <p:cNvSpPr>
              <a:spLocks noChangeArrowheads="1"/>
            </p:cNvSpPr>
            <p:nvPr/>
          </p:nvSpPr>
          <p:spPr bwMode="auto">
            <a:xfrm>
              <a:off x="336" y="3648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pushq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endParaRPr lang="en-US" sz="1400" b="0" dirty="0"/>
            </a:p>
          </p:txBody>
        </p:sp>
        <p:grpSp>
          <p:nvGrpSpPr>
            <p:cNvPr id="5" name="Group 213"/>
            <p:cNvGrpSpPr>
              <a:grpSpLocks/>
            </p:cNvGrpSpPr>
            <p:nvPr/>
          </p:nvGrpSpPr>
          <p:grpSpPr bwMode="auto">
            <a:xfrm>
              <a:off x="1536" y="3648"/>
              <a:ext cx="384" cy="192"/>
              <a:chOff x="1536" y="3648"/>
              <a:chExt cx="384" cy="192"/>
            </a:xfrm>
          </p:grpSpPr>
          <p:sp>
            <p:nvSpPr>
              <p:cNvPr id="322576" name="Rectangle 16"/>
              <p:cNvSpPr>
                <a:spLocks noChangeArrowheads="1"/>
              </p:cNvSpPr>
              <p:nvPr/>
            </p:nvSpPr>
            <p:spPr bwMode="auto">
              <a:xfrm>
                <a:off x="1536" y="364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A</a:t>
                </a:r>
              </a:p>
            </p:txBody>
          </p:sp>
          <p:sp>
            <p:nvSpPr>
              <p:cNvPr id="322577" name="Rectangle 17"/>
              <p:cNvSpPr>
                <a:spLocks noChangeArrowheads="1"/>
              </p:cNvSpPr>
              <p:nvPr/>
            </p:nvSpPr>
            <p:spPr bwMode="auto">
              <a:xfrm>
                <a:off x="1728" y="364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578" name="Rectangle 18"/>
              <p:cNvSpPr>
                <a:spLocks noChangeArrowheads="1"/>
              </p:cNvSpPr>
              <p:nvPr/>
            </p:nvSpPr>
            <p:spPr bwMode="auto">
              <a:xfrm>
                <a:off x="1536" y="364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212"/>
            <p:cNvGrpSpPr>
              <a:grpSpLocks/>
            </p:cNvGrpSpPr>
            <p:nvPr/>
          </p:nvGrpSpPr>
          <p:grpSpPr bwMode="auto">
            <a:xfrm>
              <a:off x="1920" y="3648"/>
              <a:ext cx="384" cy="192"/>
              <a:chOff x="1920" y="3648"/>
              <a:chExt cx="384" cy="192"/>
            </a:xfrm>
          </p:grpSpPr>
          <p:sp>
            <p:nvSpPr>
              <p:cNvPr id="322580" name="Rectangle 20"/>
              <p:cNvSpPr>
                <a:spLocks noChangeArrowheads="1"/>
              </p:cNvSpPr>
              <p:nvPr/>
            </p:nvSpPr>
            <p:spPr bwMode="auto">
              <a:xfrm>
                <a:off x="1920" y="3648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581" name="Rectangle 21"/>
              <p:cNvSpPr>
                <a:spLocks noChangeArrowheads="1"/>
              </p:cNvSpPr>
              <p:nvPr/>
            </p:nvSpPr>
            <p:spPr bwMode="auto">
              <a:xfrm>
                <a:off x="2112" y="3648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F</a:t>
                </a:r>
              </a:p>
            </p:txBody>
          </p:sp>
          <p:sp>
            <p:nvSpPr>
              <p:cNvPr id="322582" name="Rectangle 22"/>
              <p:cNvSpPr>
                <a:spLocks noChangeArrowheads="1"/>
              </p:cNvSpPr>
              <p:nvPr/>
            </p:nvSpPr>
            <p:spPr bwMode="auto">
              <a:xfrm>
                <a:off x="1920" y="364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584" name="Rectangle 24"/>
          <p:cNvSpPr>
            <a:spLocks noChangeArrowheads="1"/>
          </p:cNvSpPr>
          <p:nvPr/>
        </p:nvSpPr>
        <p:spPr bwMode="auto">
          <a:xfrm>
            <a:off x="146050" y="44196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>
                <a:latin typeface="Courier New" pitchFamily="49" charset="0"/>
              </a:rPr>
              <a:t>jXX </a:t>
            </a:r>
            <a:r>
              <a:rPr lang="en-US" sz="1400" b="0"/>
              <a:t>Dest</a:t>
            </a:r>
          </a:p>
        </p:txBody>
      </p:sp>
      <p:grpSp>
        <p:nvGrpSpPr>
          <p:cNvPr id="8" name="Group 210"/>
          <p:cNvGrpSpPr>
            <a:grpSpLocks/>
          </p:cNvGrpSpPr>
          <p:nvPr/>
        </p:nvGrpSpPr>
        <p:grpSpPr bwMode="auto">
          <a:xfrm>
            <a:off x="2051050" y="4419600"/>
            <a:ext cx="609600" cy="304800"/>
            <a:chOff x="1536" y="2784"/>
            <a:chExt cx="384" cy="192"/>
          </a:xfrm>
        </p:grpSpPr>
        <p:sp>
          <p:nvSpPr>
            <p:cNvPr id="322586" name="Rectangle 26"/>
            <p:cNvSpPr>
              <a:spLocks noChangeArrowheads="1"/>
            </p:cNvSpPr>
            <p:nvPr/>
          </p:nvSpPr>
          <p:spPr bwMode="auto">
            <a:xfrm>
              <a:off x="1536" y="278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7</a:t>
              </a:r>
            </a:p>
          </p:txBody>
        </p:sp>
        <p:sp>
          <p:nvSpPr>
            <p:cNvPr id="322587" name="Rectangle 27"/>
            <p:cNvSpPr>
              <a:spLocks noChangeArrowheads="1"/>
            </p:cNvSpPr>
            <p:nvPr/>
          </p:nvSpPr>
          <p:spPr bwMode="auto">
            <a:xfrm>
              <a:off x="1728" y="278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/>
                <a:t>fn</a:t>
              </a:r>
            </a:p>
          </p:txBody>
        </p:sp>
        <p:sp>
          <p:nvSpPr>
            <p:cNvPr id="322588" name="Rectangle 28"/>
            <p:cNvSpPr>
              <a:spLocks noChangeArrowheads="1"/>
            </p:cNvSpPr>
            <p:nvPr/>
          </p:nvSpPr>
          <p:spPr bwMode="auto">
            <a:xfrm>
              <a:off x="1536" y="278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589" name="Rectangle 29"/>
          <p:cNvSpPr>
            <a:spLocks noChangeArrowheads="1"/>
          </p:cNvSpPr>
          <p:nvPr/>
        </p:nvSpPr>
        <p:spPr bwMode="auto">
          <a:xfrm>
            <a:off x="2660650" y="441325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grpSp>
        <p:nvGrpSpPr>
          <p:cNvPr id="9" name="Group 209"/>
          <p:cNvGrpSpPr>
            <a:grpSpLocks/>
          </p:cNvGrpSpPr>
          <p:nvPr/>
        </p:nvGrpSpPr>
        <p:grpSpPr bwMode="auto">
          <a:xfrm>
            <a:off x="146050" y="6248400"/>
            <a:ext cx="3124200" cy="304800"/>
            <a:chOff x="336" y="3936"/>
            <a:chExt cx="1968" cy="192"/>
          </a:xfrm>
        </p:grpSpPr>
        <p:sp>
          <p:nvSpPr>
            <p:cNvPr id="322591" name="Rectangle 31"/>
            <p:cNvSpPr>
              <a:spLocks noChangeArrowheads="1"/>
            </p:cNvSpPr>
            <p:nvPr/>
          </p:nvSpPr>
          <p:spPr bwMode="auto">
            <a:xfrm>
              <a:off x="336" y="393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popq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endParaRPr lang="en-US" sz="1400" b="0" dirty="0"/>
            </a:p>
          </p:txBody>
        </p:sp>
        <p:grpSp>
          <p:nvGrpSpPr>
            <p:cNvPr id="10" name="Group 208"/>
            <p:cNvGrpSpPr>
              <a:grpSpLocks/>
            </p:cNvGrpSpPr>
            <p:nvPr/>
          </p:nvGrpSpPr>
          <p:grpSpPr bwMode="auto">
            <a:xfrm>
              <a:off x="1536" y="3936"/>
              <a:ext cx="384" cy="192"/>
              <a:chOff x="1536" y="3936"/>
              <a:chExt cx="384" cy="192"/>
            </a:xfrm>
          </p:grpSpPr>
          <p:sp>
            <p:nvSpPr>
              <p:cNvPr id="322593" name="Rectangle 33"/>
              <p:cNvSpPr>
                <a:spLocks noChangeArrowheads="1"/>
              </p:cNvSpPr>
              <p:nvPr/>
            </p:nvSpPr>
            <p:spPr bwMode="auto">
              <a:xfrm>
                <a:off x="1536" y="393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B</a:t>
                </a:r>
              </a:p>
            </p:txBody>
          </p:sp>
          <p:sp>
            <p:nvSpPr>
              <p:cNvPr id="322594" name="Rectangle 34"/>
              <p:cNvSpPr>
                <a:spLocks noChangeArrowheads="1"/>
              </p:cNvSpPr>
              <p:nvPr/>
            </p:nvSpPr>
            <p:spPr bwMode="auto">
              <a:xfrm>
                <a:off x="1728" y="393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595" name="Rectangle 35"/>
              <p:cNvSpPr>
                <a:spLocks noChangeArrowheads="1"/>
              </p:cNvSpPr>
              <p:nvPr/>
            </p:nvSpPr>
            <p:spPr bwMode="auto">
              <a:xfrm>
                <a:off x="1536" y="393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07"/>
            <p:cNvGrpSpPr>
              <a:grpSpLocks/>
            </p:cNvGrpSpPr>
            <p:nvPr/>
          </p:nvGrpSpPr>
          <p:grpSpPr bwMode="auto">
            <a:xfrm>
              <a:off x="1920" y="3936"/>
              <a:ext cx="384" cy="192"/>
              <a:chOff x="1920" y="3936"/>
              <a:chExt cx="384" cy="192"/>
            </a:xfrm>
          </p:grpSpPr>
          <p:sp>
            <p:nvSpPr>
              <p:cNvPr id="322597" name="Rectangle 37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598" name="Rectangle 38"/>
              <p:cNvSpPr>
                <a:spLocks noChangeArrowheads="1"/>
              </p:cNvSpPr>
              <p:nvPr/>
            </p:nvSpPr>
            <p:spPr bwMode="auto">
              <a:xfrm>
                <a:off x="2112" y="393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F</a:t>
                </a:r>
              </a:p>
            </p:txBody>
          </p:sp>
          <p:sp>
            <p:nvSpPr>
              <p:cNvPr id="322599" name="Rectangle 39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601" name="Rectangle 41"/>
          <p:cNvSpPr>
            <a:spLocks noChangeArrowheads="1"/>
          </p:cNvSpPr>
          <p:nvPr/>
        </p:nvSpPr>
        <p:spPr bwMode="auto">
          <a:xfrm>
            <a:off x="146050" y="48768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>
                <a:latin typeface="Courier New" pitchFamily="49" charset="0"/>
              </a:rPr>
              <a:t>call </a:t>
            </a:r>
            <a:r>
              <a:rPr lang="en-US" sz="1400" b="0"/>
              <a:t>Dest</a:t>
            </a:r>
          </a:p>
        </p:txBody>
      </p:sp>
      <p:grpSp>
        <p:nvGrpSpPr>
          <p:cNvPr id="13" name="Group 205"/>
          <p:cNvGrpSpPr>
            <a:grpSpLocks/>
          </p:cNvGrpSpPr>
          <p:nvPr/>
        </p:nvGrpSpPr>
        <p:grpSpPr bwMode="auto">
          <a:xfrm>
            <a:off x="2051050" y="4876800"/>
            <a:ext cx="609600" cy="304800"/>
            <a:chOff x="1536" y="3072"/>
            <a:chExt cx="384" cy="192"/>
          </a:xfrm>
        </p:grpSpPr>
        <p:sp>
          <p:nvSpPr>
            <p:cNvPr id="322603" name="Rectangle 43"/>
            <p:cNvSpPr>
              <a:spLocks noChangeArrowheads="1"/>
            </p:cNvSpPr>
            <p:nvPr/>
          </p:nvSpPr>
          <p:spPr bwMode="auto">
            <a:xfrm>
              <a:off x="1536" y="307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8</a:t>
              </a:r>
            </a:p>
          </p:txBody>
        </p:sp>
        <p:sp>
          <p:nvSpPr>
            <p:cNvPr id="322604" name="Rectangle 44"/>
            <p:cNvSpPr>
              <a:spLocks noChangeArrowheads="1"/>
            </p:cNvSpPr>
            <p:nvPr/>
          </p:nvSpPr>
          <p:spPr bwMode="auto">
            <a:xfrm>
              <a:off x="1728" y="307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05" name="Rectangle 45"/>
            <p:cNvSpPr>
              <a:spLocks noChangeArrowheads="1"/>
            </p:cNvSpPr>
            <p:nvPr/>
          </p:nvSpPr>
          <p:spPr bwMode="auto">
            <a:xfrm>
              <a:off x="1536" y="307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06" name="Rectangle 46"/>
          <p:cNvSpPr>
            <a:spLocks noChangeArrowheads="1"/>
          </p:cNvSpPr>
          <p:nvPr/>
        </p:nvSpPr>
        <p:spPr bwMode="auto">
          <a:xfrm>
            <a:off x="2660650" y="48768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 dirty="0" err="1"/>
              <a:t>Dest</a:t>
            </a:r>
            <a:endParaRPr lang="en-US" sz="1400" b="0" dirty="0"/>
          </a:p>
        </p:txBody>
      </p:sp>
      <p:grpSp>
        <p:nvGrpSpPr>
          <p:cNvPr id="14" name="Group 204"/>
          <p:cNvGrpSpPr>
            <a:grpSpLocks/>
          </p:cNvGrpSpPr>
          <p:nvPr/>
        </p:nvGrpSpPr>
        <p:grpSpPr bwMode="auto">
          <a:xfrm>
            <a:off x="146050" y="2133600"/>
            <a:ext cx="3124200" cy="304800"/>
            <a:chOff x="336" y="1344"/>
            <a:chExt cx="1968" cy="192"/>
          </a:xfrm>
        </p:grpSpPr>
        <p:sp>
          <p:nvSpPr>
            <p:cNvPr id="322608" name="Rectangle 48"/>
            <p:cNvSpPr>
              <a:spLocks noChangeArrowheads="1"/>
            </p:cNvSpPr>
            <p:nvPr/>
          </p:nvSpPr>
          <p:spPr bwMode="auto">
            <a:xfrm>
              <a:off x="336" y="1344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cmovXX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r>
                <a:rPr lang="en-US" sz="1400" b="0" dirty="0">
                  <a:latin typeface="Courier New" pitchFamily="49" charset="0"/>
                </a:rPr>
                <a:t>, </a:t>
              </a:r>
              <a:r>
                <a:rPr lang="en-US" sz="1400" b="0" dirty="0" err="1"/>
                <a:t>rB</a:t>
              </a:r>
              <a:endParaRPr lang="en-US" sz="1400" b="0" dirty="0"/>
            </a:p>
          </p:txBody>
        </p:sp>
        <p:grpSp>
          <p:nvGrpSpPr>
            <p:cNvPr id="15" name="Group 203"/>
            <p:cNvGrpSpPr>
              <a:grpSpLocks/>
            </p:cNvGrpSpPr>
            <p:nvPr/>
          </p:nvGrpSpPr>
          <p:grpSpPr bwMode="auto">
            <a:xfrm>
              <a:off x="1536" y="1344"/>
              <a:ext cx="384" cy="192"/>
              <a:chOff x="1536" y="1344"/>
              <a:chExt cx="384" cy="192"/>
            </a:xfrm>
          </p:grpSpPr>
          <p:sp>
            <p:nvSpPr>
              <p:cNvPr id="322610" name="Rectangle 50"/>
              <p:cNvSpPr>
                <a:spLocks noChangeArrowheads="1"/>
              </p:cNvSpPr>
              <p:nvPr/>
            </p:nvSpPr>
            <p:spPr bwMode="auto">
              <a:xfrm>
                <a:off x="1536" y="134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322611" name="Rectangle 51"/>
              <p:cNvSpPr>
                <a:spLocks noChangeArrowheads="1"/>
              </p:cNvSpPr>
              <p:nvPr/>
            </p:nvSpPr>
            <p:spPr bwMode="auto">
              <a:xfrm>
                <a:off x="1728" y="134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/>
                  <a:t>fn</a:t>
                </a:r>
              </a:p>
            </p:txBody>
          </p:sp>
          <p:sp>
            <p:nvSpPr>
              <p:cNvPr id="322612" name="Rectangle 52"/>
              <p:cNvSpPr>
                <a:spLocks noChangeArrowheads="1"/>
              </p:cNvSpPr>
              <p:nvPr/>
            </p:nvSpPr>
            <p:spPr bwMode="auto">
              <a:xfrm>
                <a:off x="1536" y="13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202"/>
            <p:cNvGrpSpPr>
              <a:grpSpLocks/>
            </p:cNvGrpSpPr>
            <p:nvPr/>
          </p:nvGrpSpPr>
          <p:grpSpPr bwMode="auto">
            <a:xfrm>
              <a:off x="1920" y="1344"/>
              <a:ext cx="384" cy="192"/>
              <a:chOff x="1920" y="1344"/>
              <a:chExt cx="384" cy="192"/>
            </a:xfrm>
          </p:grpSpPr>
          <p:sp>
            <p:nvSpPr>
              <p:cNvPr id="322614" name="Rectangle 54"/>
              <p:cNvSpPr>
                <a:spLocks noChangeArrowheads="1"/>
              </p:cNvSpPr>
              <p:nvPr/>
            </p:nvSpPr>
            <p:spPr bwMode="auto">
              <a:xfrm>
                <a:off x="1920" y="1344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615" name="Rectangle 55"/>
              <p:cNvSpPr>
                <a:spLocks noChangeArrowheads="1"/>
              </p:cNvSpPr>
              <p:nvPr/>
            </p:nvSpPr>
            <p:spPr bwMode="auto">
              <a:xfrm>
                <a:off x="2112" y="1344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rB</a:t>
                </a:r>
              </a:p>
            </p:txBody>
          </p:sp>
          <p:sp>
            <p:nvSpPr>
              <p:cNvPr id="322616" name="Rectangle 56"/>
              <p:cNvSpPr>
                <a:spLocks noChangeArrowheads="1"/>
              </p:cNvSpPr>
              <p:nvPr/>
            </p:nvSpPr>
            <p:spPr bwMode="auto">
              <a:xfrm>
                <a:off x="1920" y="13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618" name="Rectangle 58"/>
          <p:cNvSpPr>
            <a:spLocks noChangeArrowheads="1"/>
          </p:cNvSpPr>
          <p:nvPr/>
        </p:nvSpPr>
        <p:spPr bwMode="auto">
          <a:xfrm>
            <a:off x="146050" y="25908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irmovq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/>
              <a:t>V</a:t>
            </a:r>
            <a:r>
              <a:rPr lang="en-US" sz="1400" b="0" dirty="0">
                <a:latin typeface="Courier New" pitchFamily="49" charset="0"/>
              </a:rPr>
              <a:t>, </a:t>
            </a:r>
            <a:r>
              <a:rPr lang="en-US" sz="1400" b="0" dirty="0" err="1"/>
              <a:t>rB</a:t>
            </a:r>
            <a:endParaRPr lang="en-US" sz="1400" b="0" dirty="0"/>
          </a:p>
        </p:txBody>
      </p:sp>
      <p:grpSp>
        <p:nvGrpSpPr>
          <p:cNvPr id="18" name="Group 200"/>
          <p:cNvGrpSpPr>
            <a:grpSpLocks/>
          </p:cNvGrpSpPr>
          <p:nvPr/>
        </p:nvGrpSpPr>
        <p:grpSpPr bwMode="auto">
          <a:xfrm>
            <a:off x="2051050" y="2590800"/>
            <a:ext cx="609600" cy="304800"/>
            <a:chOff x="1536" y="1632"/>
            <a:chExt cx="384" cy="192"/>
          </a:xfrm>
        </p:grpSpPr>
        <p:sp>
          <p:nvSpPr>
            <p:cNvPr id="322620" name="Rectangle 60"/>
            <p:cNvSpPr>
              <a:spLocks noChangeArrowheads="1"/>
            </p:cNvSpPr>
            <p:nvPr/>
          </p:nvSpPr>
          <p:spPr bwMode="auto">
            <a:xfrm>
              <a:off x="1536" y="163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322621" name="Rectangle 61"/>
            <p:cNvSpPr>
              <a:spLocks noChangeArrowheads="1"/>
            </p:cNvSpPr>
            <p:nvPr/>
          </p:nvSpPr>
          <p:spPr bwMode="auto">
            <a:xfrm>
              <a:off x="1728" y="163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22" name="Rectangle 62"/>
            <p:cNvSpPr>
              <a:spLocks noChangeArrowheads="1"/>
            </p:cNvSpPr>
            <p:nvPr/>
          </p:nvSpPr>
          <p:spPr bwMode="auto">
            <a:xfrm>
              <a:off x="1536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19" name="Group 199"/>
          <p:cNvGrpSpPr>
            <a:grpSpLocks/>
          </p:cNvGrpSpPr>
          <p:nvPr/>
        </p:nvGrpSpPr>
        <p:grpSpPr bwMode="auto">
          <a:xfrm>
            <a:off x="2660650" y="2590800"/>
            <a:ext cx="609600" cy="304800"/>
            <a:chOff x="1920" y="1632"/>
            <a:chExt cx="384" cy="192"/>
          </a:xfrm>
        </p:grpSpPr>
        <p:sp>
          <p:nvSpPr>
            <p:cNvPr id="322624" name="Rectangle 64"/>
            <p:cNvSpPr>
              <a:spLocks noChangeArrowheads="1"/>
            </p:cNvSpPr>
            <p:nvPr/>
          </p:nvSpPr>
          <p:spPr bwMode="auto">
            <a:xfrm>
              <a:off x="1920" y="1632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F</a:t>
              </a:r>
            </a:p>
          </p:txBody>
        </p:sp>
        <p:sp>
          <p:nvSpPr>
            <p:cNvPr id="322625" name="Rectangle 65"/>
            <p:cNvSpPr>
              <a:spLocks noChangeArrowheads="1"/>
            </p:cNvSpPr>
            <p:nvPr/>
          </p:nvSpPr>
          <p:spPr bwMode="auto">
            <a:xfrm>
              <a:off x="2112" y="1632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26" name="Rectangle 66"/>
            <p:cNvSpPr>
              <a:spLocks noChangeArrowheads="1"/>
            </p:cNvSpPr>
            <p:nvPr/>
          </p:nvSpPr>
          <p:spPr bwMode="auto">
            <a:xfrm>
              <a:off x="1920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27" name="Rectangle 67"/>
          <p:cNvSpPr>
            <a:spLocks noChangeArrowheads="1"/>
          </p:cNvSpPr>
          <p:nvPr/>
        </p:nvSpPr>
        <p:spPr bwMode="auto">
          <a:xfrm>
            <a:off x="3270250" y="25908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V</a:t>
            </a:r>
          </a:p>
        </p:txBody>
      </p:sp>
      <p:sp>
        <p:nvSpPr>
          <p:cNvPr id="322629" name="Rectangle 69"/>
          <p:cNvSpPr>
            <a:spLocks noChangeArrowheads="1"/>
          </p:cNvSpPr>
          <p:nvPr/>
        </p:nvSpPr>
        <p:spPr bwMode="auto">
          <a:xfrm>
            <a:off x="146050" y="30480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rmmovq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 err="1"/>
              <a:t>rA</a:t>
            </a:r>
            <a:r>
              <a:rPr lang="en-US" sz="1400" b="0" dirty="0">
                <a:latin typeface="Courier New" pitchFamily="49" charset="0"/>
              </a:rPr>
              <a:t>, </a:t>
            </a:r>
            <a:r>
              <a:rPr lang="en-US" sz="1400" b="0" dirty="0"/>
              <a:t>D</a:t>
            </a:r>
            <a:r>
              <a:rPr lang="en-US" sz="1400" b="0" dirty="0">
                <a:latin typeface="Courier New" pitchFamily="49" charset="0"/>
              </a:rPr>
              <a:t>(</a:t>
            </a:r>
            <a:r>
              <a:rPr lang="en-US" sz="1400" b="0" dirty="0" err="1"/>
              <a:t>rB</a:t>
            </a:r>
            <a:r>
              <a:rPr lang="en-US" sz="1400" b="0" dirty="0">
                <a:latin typeface="Courier New" pitchFamily="49" charset="0"/>
              </a:rPr>
              <a:t>)</a:t>
            </a:r>
          </a:p>
        </p:txBody>
      </p:sp>
      <p:grpSp>
        <p:nvGrpSpPr>
          <p:cNvPr id="21" name="Group 197"/>
          <p:cNvGrpSpPr>
            <a:grpSpLocks/>
          </p:cNvGrpSpPr>
          <p:nvPr/>
        </p:nvGrpSpPr>
        <p:grpSpPr bwMode="auto">
          <a:xfrm>
            <a:off x="2051050" y="3048000"/>
            <a:ext cx="609600" cy="304800"/>
            <a:chOff x="1536" y="1920"/>
            <a:chExt cx="384" cy="192"/>
          </a:xfrm>
        </p:grpSpPr>
        <p:sp>
          <p:nvSpPr>
            <p:cNvPr id="322631" name="Rectangle 71"/>
            <p:cNvSpPr>
              <a:spLocks noChangeArrowheads="1"/>
            </p:cNvSpPr>
            <p:nvPr/>
          </p:nvSpPr>
          <p:spPr bwMode="auto">
            <a:xfrm>
              <a:off x="1536" y="192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322632" name="Rectangle 72"/>
            <p:cNvSpPr>
              <a:spLocks noChangeArrowheads="1"/>
            </p:cNvSpPr>
            <p:nvPr/>
          </p:nvSpPr>
          <p:spPr bwMode="auto">
            <a:xfrm>
              <a:off x="1728" y="192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33" name="Rectangle 73"/>
            <p:cNvSpPr>
              <a:spLocks noChangeArrowheads="1"/>
            </p:cNvSpPr>
            <p:nvPr/>
          </p:nvSpPr>
          <p:spPr bwMode="auto">
            <a:xfrm>
              <a:off x="1536" y="192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22" name="Group 196"/>
          <p:cNvGrpSpPr>
            <a:grpSpLocks/>
          </p:cNvGrpSpPr>
          <p:nvPr/>
        </p:nvGrpSpPr>
        <p:grpSpPr bwMode="auto">
          <a:xfrm>
            <a:off x="2660650" y="3048000"/>
            <a:ext cx="609600" cy="304800"/>
            <a:chOff x="1920" y="1920"/>
            <a:chExt cx="384" cy="192"/>
          </a:xfrm>
        </p:grpSpPr>
        <p:sp>
          <p:nvSpPr>
            <p:cNvPr id="322635" name="Rectangle 75"/>
            <p:cNvSpPr>
              <a:spLocks noChangeArrowheads="1"/>
            </p:cNvSpPr>
            <p:nvPr/>
          </p:nvSpPr>
          <p:spPr bwMode="auto">
            <a:xfrm>
              <a:off x="1920" y="1920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322636" name="Rectangle 76"/>
            <p:cNvSpPr>
              <a:spLocks noChangeArrowheads="1"/>
            </p:cNvSpPr>
            <p:nvPr/>
          </p:nvSpPr>
          <p:spPr bwMode="auto">
            <a:xfrm>
              <a:off x="2112" y="1920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37" name="Rectangle 77"/>
            <p:cNvSpPr>
              <a:spLocks noChangeArrowheads="1"/>
            </p:cNvSpPr>
            <p:nvPr/>
          </p:nvSpPr>
          <p:spPr bwMode="auto">
            <a:xfrm>
              <a:off x="1920" y="192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38" name="Rectangle 78"/>
          <p:cNvSpPr>
            <a:spLocks noChangeArrowheads="1"/>
          </p:cNvSpPr>
          <p:nvPr/>
        </p:nvSpPr>
        <p:spPr bwMode="auto">
          <a:xfrm>
            <a:off x="3270250" y="30480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</a:t>
            </a:r>
          </a:p>
        </p:txBody>
      </p:sp>
      <p:sp>
        <p:nvSpPr>
          <p:cNvPr id="322640" name="Rectangle 80"/>
          <p:cNvSpPr>
            <a:spLocks noChangeArrowheads="1"/>
          </p:cNvSpPr>
          <p:nvPr/>
        </p:nvSpPr>
        <p:spPr bwMode="auto">
          <a:xfrm>
            <a:off x="146050" y="35052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mrmovq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/>
              <a:t>D</a:t>
            </a:r>
            <a:r>
              <a:rPr lang="en-US" sz="1400" b="0" dirty="0">
                <a:latin typeface="Courier New" pitchFamily="49" charset="0"/>
              </a:rPr>
              <a:t>(</a:t>
            </a:r>
            <a:r>
              <a:rPr lang="en-US" sz="1400" b="0" dirty="0" err="1"/>
              <a:t>rB</a:t>
            </a:r>
            <a:r>
              <a:rPr lang="en-US" sz="1400" b="0" dirty="0">
                <a:latin typeface="Courier New" pitchFamily="49" charset="0"/>
              </a:rPr>
              <a:t>), </a:t>
            </a:r>
            <a:r>
              <a:rPr lang="en-US" sz="1400" b="0" dirty="0" err="1"/>
              <a:t>rA</a:t>
            </a:r>
            <a:endParaRPr lang="en-US" sz="1400" b="0" dirty="0"/>
          </a:p>
        </p:txBody>
      </p:sp>
      <p:grpSp>
        <p:nvGrpSpPr>
          <p:cNvPr id="24" name="Group 194"/>
          <p:cNvGrpSpPr>
            <a:grpSpLocks/>
          </p:cNvGrpSpPr>
          <p:nvPr/>
        </p:nvGrpSpPr>
        <p:grpSpPr bwMode="auto">
          <a:xfrm>
            <a:off x="2051050" y="3505200"/>
            <a:ext cx="609600" cy="304800"/>
            <a:chOff x="1536" y="2208"/>
            <a:chExt cx="384" cy="192"/>
          </a:xfrm>
        </p:grpSpPr>
        <p:sp>
          <p:nvSpPr>
            <p:cNvPr id="322642" name="Rectangle 82"/>
            <p:cNvSpPr>
              <a:spLocks noChangeArrowheads="1"/>
            </p:cNvSpPr>
            <p:nvPr/>
          </p:nvSpPr>
          <p:spPr bwMode="auto">
            <a:xfrm>
              <a:off x="1536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322643" name="Rectangle 83"/>
            <p:cNvSpPr>
              <a:spLocks noChangeArrowheads="1"/>
            </p:cNvSpPr>
            <p:nvPr/>
          </p:nvSpPr>
          <p:spPr bwMode="auto">
            <a:xfrm>
              <a:off x="1728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44" name="Rectangle 84"/>
            <p:cNvSpPr>
              <a:spLocks noChangeArrowheads="1"/>
            </p:cNvSpPr>
            <p:nvPr/>
          </p:nvSpPr>
          <p:spPr bwMode="auto">
            <a:xfrm>
              <a:off x="1536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25" name="Group 193"/>
          <p:cNvGrpSpPr>
            <a:grpSpLocks/>
          </p:cNvGrpSpPr>
          <p:nvPr/>
        </p:nvGrpSpPr>
        <p:grpSpPr bwMode="auto">
          <a:xfrm>
            <a:off x="2660650" y="3505200"/>
            <a:ext cx="609600" cy="304800"/>
            <a:chOff x="1920" y="2208"/>
            <a:chExt cx="384" cy="192"/>
          </a:xfrm>
        </p:grpSpPr>
        <p:sp>
          <p:nvSpPr>
            <p:cNvPr id="322646" name="Rectangle 86"/>
            <p:cNvSpPr>
              <a:spLocks noChangeArrowheads="1"/>
            </p:cNvSpPr>
            <p:nvPr/>
          </p:nvSpPr>
          <p:spPr bwMode="auto">
            <a:xfrm>
              <a:off x="1920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322647" name="Rectangle 87"/>
            <p:cNvSpPr>
              <a:spLocks noChangeArrowheads="1"/>
            </p:cNvSpPr>
            <p:nvPr/>
          </p:nvSpPr>
          <p:spPr bwMode="auto">
            <a:xfrm>
              <a:off x="2112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48" name="Rectangle 88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49" name="Rectangle 89"/>
          <p:cNvSpPr>
            <a:spLocks noChangeArrowheads="1"/>
          </p:cNvSpPr>
          <p:nvPr/>
        </p:nvSpPr>
        <p:spPr bwMode="auto">
          <a:xfrm>
            <a:off x="3270250" y="35052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</a:t>
            </a:r>
          </a:p>
        </p:txBody>
      </p:sp>
      <p:grpSp>
        <p:nvGrpSpPr>
          <p:cNvPr id="26" name="Group 192"/>
          <p:cNvGrpSpPr>
            <a:grpSpLocks/>
          </p:cNvGrpSpPr>
          <p:nvPr/>
        </p:nvGrpSpPr>
        <p:grpSpPr bwMode="auto">
          <a:xfrm>
            <a:off x="146050" y="3962400"/>
            <a:ext cx="3124200" cy="304800"/>
            <a:chOff x="336" y="2496"/>
            <a:chExt cx="1968" cy="192"/>
          </a:xfrm>
        </p:grpSpPr>
        <p:sp>
          <p:nvSpPr>
            <p:cNvPr id="322651" name="Rectangle 91"/>
            <p:cNvSpPr>
              <a:spLocks noChangeArrowheads="1"/>
            </p:cNvSpPr>
            <p:nvPr/>
          </p:nvSpPr>
          <p:spPr bwMode="auto">
            <a:xfrm>
              <a:off x="336" y="249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OPq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r>
                <a:rPr lang="en-US" sz="1400" b="0" dirty="0">
                  <a:latin typeface="Courier New" pitchFamily="49" charset="0"/>
                </a:rPr>
                <a:t>, </a:t>
              </a:r>
              <a:r>
                <a:rPr lang="en-US" sz="1400" b="0" dirty="0" err="1"/>
                <a:t>rB</a:t>
              </a:r>
              <a:endParaRPr lang="en-US" sz="1400" b="0" dirty="0"/>
            </a:p>
          </p:txBody>
        </p:sp>
        <p:grpSp>
          <p:nvGrpSpPr>
            <p:cNvPr id="27" name="Group 191"/>
            <p:cNvGrpSpPr>
              <a:grpSpLocks/>
            </p:cNvGrpSpPr>
            <p:nvPr/>
          </p:nvGrpSpPr>
          <p:grpSpPr bwMode="auto">
            <a:xfrm>
              <a:off x="1536" y="2496"/>
              <a:ext cx="384" cy="192"/>
              <a:chOff x="1536" y="2496"/>
              <a:chExt cx="384" cy="192"/>
            </a:xfrm>
          </p:grpSpPr>
          <p:sp>
            <p:nvSpPr>
              <p:cNvPr id="322653" name="Rectangle 93"/>
              <p:cNvSpPr>
                <a:spLocks noChangeArrowheads="1"/>
              </p:cNvSpPr>
              <p:nvPr/>
            </p:nvSpPr>
            <p:spPr bwMode="auto">
              <a:xfrm>
                <a:off x="1536" y="249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322654" name="Rectangle 94"/>
              <p:cNvSpPr>
                <a:spLocks noChangeArrowheads="1"/>
              </p:cNvSpPr>
              <p:nvPr/>
            </p:nvSpPr>
            <p:spPr bwMode="auto">
              <a:xfrm>
                <a:off x="1728" y="249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fn</a:t>
                </a:r>
              </a:p>
            </p:txBody>
          </p:sp>
          <p:sp>
            <p:nvSpPr>
              <p:cNvPr id="322655" name="Rectangle 95"/>
              <p:cNvSpPr>
                <a:spLocks noChangeArrowheads="1"/>
              </p:cNvSpPr>
              <p:nvPr/>
            </p:nvSpPr>
            <p:spPr bwMode="auto">
              <a:xfrm>
                <a:off x="1536" y="249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28" name="Group 190"/>
            <p:cNvGrpSpPr>
              <a:grpSpLocks/>
            </p:cNvGrpSpPr>
            <p:nvPr/>
          </p:nvGrpSpPr>
          <p:grpSpPr bwMode="auto">
            <a:xfrm>
              <a:off x="1920" y="2496"/>
              <a:ext cx="384" cy="192"/>
              <a:chOff x="1920" y="2496"/>
              <a:chExt cx="384" cy="192"/>
            </a:xfrm>
          </p:grpSpPr>
          <p:sp>
            <p:nvSpPr>
              <p:cNvPr id="322657" name="Rectangle 97"/>
              <p:cNvSpPr>
                <a:spLocks noChangeArrowheads="1"/>
              </p:cNvSpPr>
              <p:nvPr/>
            </p:nvSpPr>
            <p:spPr bwMode="auto">
              <a:xfrm>
                <a:off x="1920" y="249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658" name="Rectangle 98"/>
              <p:cNvSpPr>
                <a:spLocks noChangeArrowheads="1"/>
              </p:cNvSpPr>
              <p:nvPr/>
            </p:nvSpPr>
            <p:spPr bwMode="auto">
              <a:xfrm>
                <a:off x="2112" y="249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rB</a:t>
                </a:r>
              </a:p>
            </p:txBody>
          </p:sp>
          <p:sp>
            <p:nvSpPr>
              <p:cNvPr id="322659" name="Rectangle 99"/>
              <p:cNvSpPr>
                <a:spLocks noChangeArrowheads="1"/>
              </p:cNvSpPr>
              <p:nvPr/>
            </p:nvSpPr>
            <p:spPr bwMode="auto">
              <a:xfrm>
                <a:off x="1920" y="249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29" name="Group 189"/>
          <p:cNvGrpSpPr>
            <a:grpSpLocks/>
          </p:cNvGrpSpPr>
          <p:nvPr/>
        </p:nvGrpSpPr>
        <p:grpSpPr bwMode="auto">
          <a:xfrm>
            <a:off x="146050" y="5334000"/>
            <a:ext cx="2514600" cy="304800"/>
            <a:chOff x="336" y="3360"/>
            <a:chExt cx="1584" cy="192"/>
          </a:xfrm>
        </p:grpSpPr>
        <p:sp>
          <p:nvSpPr>
            <p:cNvPr id="322661" name="Rectangle 101"/>
            <p:cNvSpPr>
              <a:spLocks noChangeArrowheads="1"/>
            </p:cNvSpPr>
            <p:nvPr/>
          </p:nvSpPr>
          <p:spPr bwMode="auto">
            <a:xfrm>
              <a:off x="336" y="3360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ret</a:t>
              </a:r>
            </a:p>
          </p:txBody>
        </p:sp>
        <p:grpSp>
          <p:nvGrpSpPr>
            <p:cNvPr id="30" name="Group 188"/>
            <p:cNvGrpSpPr>
              <a:grpSpLocks/>
            </p:cNvGrpSpPr>
            <p:nvPr/>
          </p:nvGrpSpPr>
          <p:grpSpPr bwMode="auto">
            <a:xfrm>
              <a:off x="1536" y="3360"/>
              <a:ext cx="384" cy="192"/>
              <a:chOff x="1536" y="3360"/>
              <a:chExt cx="384" cy="192"/>
            </a:xfrm>
          </p:grpSpPr>
          <p:sp>
            <p:nvSpPr>
              <p:cNvPr id="322663" name="Rectangle 103"/>
              <p:cNvSpPr>
                <a:spLocks noChangeArrowheads="1"/>
              </p:cNvSpPr>
              <p:nvPr/>
            </p:nvSpPr>
            <p:spPr bwMode="auto">
              <a:xfrm>
                <a:off x="1536" y="3360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9</a:t>
                </a:r>
              </a:p>
            </p:txBody>
          </p:sp>
          <p:sp>
            <p:nvSpPr>
              <p:cNvPr id="322664" name="Rectangle 104"/>
              <p:cNvSpPr>
                <a:spLocks noChangeArrowheads="1"/>
              </p:cNvSpPr>
              <p:nvPr/>
            </p:nvSpPr>
            <p:spPr bwMode="auto">
              <a:xfrm>
                <a:off x="1728" y="3360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65" name="Rectangle 105"/>
              <p:cNvSpPr>
                <a:spLocks noChangeArrowheads="1"/>
              </p:cNvSpPr>
              <p:nvPr/>
            </p:nvSpPr>
            <p:spPr bwMode="auto">
              <a:xfrm>
                <a:off x="1536" y="3360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1" name="Group 187"/>
          <p:cNvGrpSpPr>
            <a:grpSpLocks/>
          </p:cNvGrpSpPr>
          <p:nvPr/>
        </p:nvGrpSpPr>
        <p:grpSpPr bwMode="auto">
          <a:xfrm>
            <a:off x="146050" y="1670050"/>
            <a:ext cx="2514600" cy="304800"/>
            <a:chOff x="336" y="768"/>
            <a:chExt cx="1584" cy="192"/>
          </a:xfrm>
        </p:grpSpPr>
        <p:sp>
          <p:nvSpPr>
            <p:cNvPr id="322667" name="Rectangle 107"/>
            <p:cNvSpPr>
              <a:spLocks noChangeArrowheads="1"/>
            </p:cNvSpPr>
            <p:nvPr/>
          </p:nvSpPr>
          <p:spPr bwMode="auto">
            <a:xfrm>
              <a:off x="336" y="768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nop</a:t>
              </a:r>
            </a:p>
          </p:txBody>
        </p:sp>
        <p:grpSp>
          <p:nvGrpSpPr>
            <p:cNvPr id="322560" name="Group 186"/>
            <p:cNvGrpSpPr>
              <a:grpSpLocks/>
            </p:cNvGrpSpPr>
            <p:nvPr/>
          </p:nvGrpSpPr>
          <p:grpSpPr bwMode="auto">
            <a:xfrm>
              <a:off x="1536" y="768"/>
              <a:ext cx="384" cy="192"/>
              <a:chOff x="1536" y="768"/>
              <a:chExt cx="384" cy="192"/>
            </a:xfrm>
          </p:grpSpPr>
          <p:sp>
            <p:nvSpPr>
              <p:cNvPr id="322669" name="Rectangle 109"/>
              <p:cNvSpPr>
                <a:spLocks noChangeArrowheads="1"/>
              </p:cNvSpPr>
              <p:nvPr/>
            </p:nvSpPr>
            <p:spPr bwMode="auto">
              <a:xfrm>
                <a:off x="1536" y="76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322670" name="Rectangle 110"/>
              <p:cNvSpPr>
                <a:spLocks noChangeArrowheads="1"/>
              </p:cNvSpPr>
              <p:nvPr/>
            </p:nvSpPr>
            <p:spPr bwMode="auto">
              <a:xfrm>
                <a:off x="1728" y="76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1" name="Rectangle 111"/>
              <p:cNvSpPr>
                <a:spLocks noChangeArrowheads="1"/>
              </p:cNvSpPr>
              <p:nvPr/>
            </p:nvSpPr>
            <p:spPr bwMode="auto">
              <a:xfrm>
                <a:off x="1536" y="76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22561" name="Group 185"/>
          <p:cNvGrpSpPr>
            <a:grpSpLocks/>
          </p:cNvGrpSpPr>
          <p:nvPr/>
        </p:nvGrpSpPr>
        <p:grpSpPr bwMode="auto">
          <a:xfrm>
            <a:off x="139700" y="1212850"/>
            <a:ext cx="2514600" cy="304800"/>
            <a:chOff x="336" y="1056"/>
            <a:chExt cx="1584" cy="192"/>
          </a:xfrm>
        </p:grpSpPr>
        <p:sp>
          <p:nvSpPr>
            <p:cNvPr id="322673" name="Rectangle 113"/>
            <p:cNvSpPr>
              <a:spLocks noChangeArrowheads="1"/>
            </p:cNvSpPr>
            <p:nvPr/>
          </p:nvSpPr>
          <p:spPr bwMode="auto">
            <a:xfrm>
              <a:off x="336" y="105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halt</a:t>
              </a:r>
            </a:p>
          </p:txBody>
        </p:sp>
        <p:grpSp>
          <p:nvGrpSpPr>
            <p:cNvPr id="322563" name="Group 184"/>
            <p:cNvGrpSpPr>
              <a:grpSpLocks/>
            </p:cNvGrpSpPr>
            <p:nvPr/>
          </p:nvGrpSpPr>
          <p:grpSpPr bwMode="auto">
            <a:xfrm>
              <a:off x="1536" y="1056"/>
              <a:ext cx="384" cy="192"/>
              <a:chOff x="1536" y="1056"/>
              <a:chExt cx="384" cy="192"/>
            </a:xfrm>
          </p:grpSpPr>
          <p:sp>
            <p:nvSpPr>
              <p:cNvPr id="322675" name="Rectangle 115"/>
              <p:cNvSpPr>
                <a:spLocks noChangeArrowheads="1"/>
              </p:cNvSpPr>
              <p:nvPr/>
            </p:nvSpPr>
            <p:spPr bwMode="auto">
              <a:xfrm>
                <a:off x="1536" y="105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6" name="Rectangle 116"/>
              <p:cNvSpPr>
                <a:spLocks noChangeArrowheads="1"/>
              </p:cNvSpPr>
              <p:nvPr/>
            </p:nvSpPr>
            <p:spPr bwMode="auto">
              <a:xfrm>
                <a:off x="1728" y="105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7" name="Rectangle 117"/>
              <p:cNvSpPr>
                <a:spLocks noChangeArrowheads="1"/>
              </p:cNvSpPr>
              <p:nvPr/>
            </p:nvSpPr>
            <p:spPr bwMode="auto">
              <a:xfrm>
                <a:off x="1536" y="105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22564" name="Group 322563"/>
          <p:cNvGrpSpPr/>
          <p:nvPr/>
        </p:nvGrpSpPr>
        <p:grpSpPr>
          <a:xfrm>
            <a:off x="2051050" y="831850"/>
            <a:ext cx="6096000" cy="311150"/>
            <a:chOff x="2051050" y="831850"/>
            <a:chExt cx="6096000" cy="311150"/>
          </a:xfrm>
        </p:grpSpPr>
        <p:sp>
          <p:nvSpPr>
            <p:cNvPr id="322567" name="Rectangle 7"/>
            <p:cNvSpPr>
              <a:spLocks noChangeArrowheads="1"/>
            </p:cNvSpPr>
            <p:nvPr/>
          </p:nvSpPr>
          <p:spPr bwMode="auto">
            <a:xfrm>
              <a:off x="20510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568" name="Rectangle 8"/>
            <p:cNvSpPr>
              <a:spLocks noChangeArrowheads="1"/>
            </p:cNvSpPr>
            <p:nvPr/>
          </p:nvSpPr>
          <p:spPr bwMode="auto">
            <a:xfrm>
              <a:off x="26606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322569" name="Rectangle 9"/>
            <p:cNvSpPr>
              <a:spLocks noChangeArrowheads="1"/>
            </p:cNvSpPr>
            <p:nvPr/>
          </p:nvSpPr>
          <p:spPr bwMode="auto">
            <a:xfrm>
              <a:off x="32702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322570" name="Rectangle 10"/>
            <p:cNvSpPr>
              <a:spLocks noChangeArrowheads="1"/>
            </p:cNvSpPr>
            <p:nvPr/>
          </p:nvSpPr>
          <p:spPr bwMode="auto">
            <a:xfrm>
              <a:off x="38798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322571" name="Rectangle 11"/>
            <p:cNvSpPr>
              <a:spLocks noChangeArrowheads="1"/>
            </p:cNvSpPr>
            <p:nvPr/>
          </p:nvSpPr>
          <p:spPr bwMode="auto">
            <a:xfrm>
              <a:off x="44894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322572" name="Rectangle 12"/>
            <p:cNvSpPr>
              <a:spLocks noChangeArrowheads="1"/>
            </p:cNvSpPr>
            <p:nvPr/>
          </p:nvSpPr>
          <p:spPr bwMode="auto">
            <a:xfrm>
              <a:off x="50990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119" name="Rectangle 8"/>
            <p:cNvSpPr>
              <a:spLocks noChangeArrowheads="1"/>
            </p:cNvSpPr>
            <p:nvPr/>
          </p:nvSpPr>
          <p:spPr bwMode="auto">
            <a:xfrm>
              <a:off x="57086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6</a:t>
              </a:r>
            </a:p>
          </p:txBody>
        </p:sp>
        <p:sp>
          <p:nvSpPr>
            <p:cNvPr id="120" name="Rectangle 9"/>
            <p:cNvSpPr>
              <a:spLocks noChangeArrowheads="1"/>
            </p:cNvSpPr>
            <p:nvPr/>
          </p:nvSpPr>
          <p:spPr bwMode="auto">
            <a:xfrm>
              <a:off x="63182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7</a:t>
              </a:r>
            </a:p>
          </p:txBody>
        </p:sp>
        <p:sp>
          <p:nvSpPr>
            <p:cNvPr id="121" name="Rectangle 10"/>
            <p:cNvSpPr>
              <a:spLocks noChangeArrowheads="1"/>
            </p:cNvSpPr>
            <p:nvPr/>
          </p:nvSpPr>
          <p:spPr bwMode="auto">
            <a:xfrm>
              <a:off x="69278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8</a:t>
              </a:r>
            </a:p>
          </p:txBody>
        </p:sp>
        <p:sp>
          <p:nvSpPr>
            <p:cNvPr id="122" name="Rectangle 11"/>
            <p:cNvSpPr>
              <a:spLocks noChangeArrowheads="1"/>
            </p:cNvSpPr>
            <p:nvPr/>
          </p:nvSpPr>
          <p:spPr bwMode="auto">
            <a:xfrm>
              <a:off x="75374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9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318250" y="3041650"/>
            <a:ext cx="2362200" cy="2057400"/>
            <a:chOff x="8680450" y="3727450"/>
            <a:chExt cx="2362200" cy="2057400"/>
          </a:xfrm>
        </p:grpSpPr>
        <p:sp>
          <p:nvSpPr>
            <p:cNvPr id="2" name="Rectangle 1"/>
            <p:cNvSpPr/>
            <p:nvPr/>
          </p:nvSpPr>
          <p:spPr bwMode="auto">
            <a:xfrm>
              <a:off x="8680450" y="3727450"/>
              <a:ext cx="2362200" cy="2057400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noFill/>
              <a:prstDash val="solid"/>
              <a:round/>
              <a:headEnd type="none" w="med" len="med"/>
              <a:tailEnd type="triangle" w="sm" len="sm"/>
            </a:ln>
            <a:effectLst/>
          </p:spPr>
          <p:txBody>
            <a:bodyPr vert="horz" wrap="none" lIns="45720" tIns="45720" rIns="4572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</a:endParaRPr>
            </a:p>
          </p:txBody>
        </p:sp>
        <p:grpSp>
          <p:nvGrpSpPr>
            <p:cNvPr id="115" name="Group 220"/>
            <p:cNvGrpSpPr>
              <a:grpSpLocks/>
            </p:cNvGrpSpPr>
            <p:nvPr/>
          </p:nvGrpSpPr>
          <p:grpSpPr bwMode="auto">
            <a:xfrm>
              <a:off x="8756650" y="3879850"/>
              <a:ext cx="2133600" cy="1752600"/>
              <a:chOff x="4368" y="816"/>
              <a:chExt cx="1344" cy="1104"/>
            </a:xfrm>
          </p:grpSpPr>
          <p:sp>
            <p:nvSpPr>
              <p:cNvPr id="116" name="Rectangle 118"/>
              <p:cNvSpPr>
                <a:spLocks noChangeArrowheads="1"/>
              </p:cNvSpPr>
              <p:nvPr/>
            </p:nvSpPr>
            <p:spPr bwMode="auto">
              <a:xfrm>
                <a:off x="4512" y="864"/>
                <a:ext cx="1200" cy="19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 dirty="0" err="1">
                    <a:latin typeface="Courier New" pitchFamily="49" charset="0"/>
                  </a:rPr>
                  <a:t>addq</a:t>
                </a:r>
                <a:endParaRPr lang="en-US" sz="1400" b="0" dirty="0">
                  <a:latin typeface="Courier New" pitchFamily="49" charset="0"/>
                </a:endParaRPr>
              </a:p>
            </p:txBody>
          </p:sp>
          <p:grpSp>
            <p:nvGrpSpPr>
              <p:cNvPr id="117" name="Group 183"/>
              <p:cNvGrpSpPr>
                <a:grpSpLocks/>
              </p:cNvGrpSpPr>
              <p:nvPr/>
            </p:nvGrpSpPr>
            <p:grpSpPr bwMode="auto">
              <a:xfrm>
                <a:off x="4944" y="864"/>
                <a:ext cx="384" cy="192"/>
                <a:chOff x="4560" y="864"/>
                <a:chExt cx="384" cy="192"/>
              </a:xfrm>
            </p:grpSpPr>
            <p:sp>
              <p:nvSpPr>
                <p:cNvPr id="138" name="Rectangle 120"/>
                <p:cNvSpPr>
                  <a:spLocks noChangeArrowheads="1"/>
                </p:cNvSpPr>
                <p:nvPr/>
              </p:nvSpPr>
              <p:spPr bwMode="auto">
                <a:xfrm>
                  <a:off x="4560" y="864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 dirty="0">
                      <a:latin typeface="Courier New" pitchFamily="49" charset="0"/>
                    </a:rPr>
                    <a:t>6</a:t>
                  </a:r>
                </a:p>
              </p:txBody>
            </p:sp>
            <p:sp>
              <p:nvSpPr>
                <p:cNvPr id="139" name="Rectangle 121"/>
                <p:cNvSpPr>
                  <a:spLocks noChangeArrowheads="1"/>
                </p:cNvSpPr>
                <p:nvPr/>
              </p:nvSpPr>
              <p:spPr bwMode="auto">
                <a:xfrm>
                  <a:off x="4752" y="864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 dirty="0">
                      <a:latin typeface="Courier New" pitchFamily="49" charset="0"/>
                    </a:rPr>
                    <a:t>0</a:t>
                  </a:r>
                </a:p>
              </p:txBody>
            </p:sp>
            <p:sp>
              <p:nvSpPr>
                <p:cNvPr id="140" name="Rectangle 122"/>
                <p:cNvSpPr>
                  <a:spLocks noChangeArrowheads="1"/>
                </p:cNvSpPr>
                <p:nvPr/>
              </p:nvSpPr>
              <p:spPr bwMode="auto">
                <a:xfrm>
                  <a:off x="4560" y="864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18" name="Rectangle 123"/>
              <p:cNvSpPr>
                <a:spLocks noChangeArrowheads="1"/>
              </p:cNvSpPr>
              <p:nvPr/>
            </p:nvSpPr>
            <p:spPr bwMode="auto">
              <a:xfrm>
                <a:off x="4512" y="1152"/>
                <a:ext cx="1200" cy="19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 dirty="0" err="1">
                    <a:latin typeface="Courier New" pitchFamily="49" charset="0"/>
                  </a:rPr>
                  <a:t>subq</a:t>
                </a:r>
                <a:endParaRPr lang="en-US" sz="1400" b="0" dirty="0">
                  <a:latin typeface="Courier New" pitchFamily="49" charset="0"/>
                </a:endParaRPr>
              </a:p>
            </p:txBody>
          </p:sp>
          <p:grpSp>
            <p:nvGrpSpPr>
              <p:cNvPr id="123" name="Group 182"/>
              <p:cNvGrpSpPr>
                <a:grpSpLocks/>
              </p:cNvGrpSpPr>
              <p:nvPr/>
            </p:nvGrpSpPr>
            <p:grpSpPr bwMode="auto">
              <a:xfrm>
                <a:off x="4944" y="1152"/>
                <a:ext cx="384" cy="192"/>
                <a:chOff x="4560" y="1152"/>
                <a:chExt cx="384" cy="192"/>
              </a:xfrm>
            </p:grpSpPr>
            <p:sp>
              <p:nvSpPr>
                <p:cNvPr id="135" name="Rectangle 125"/>
                <p:cNvSpPr>
                  <a:spLocks noChangeArrowheads="1"/>
                </p:cNvSpPr>
                <p:nvPr/>
              </p:nvSpPr>
              <p:spPr bwMode="auto">
                <a:xfrm>
                  <a:off x="4560" y="1152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6</a:t>
                  </a:r>
                </a:p>
              </p:txBody>
            </p:sp>
            <p:sp>
              <p:nvSpPr>
                <p:cNvPr id="136" name="Rectangle 126"/>
                <p:cNvSpPr>
                  <a:spLocks noChangeArrowheads="1"/>
                </p:cNvSpPr>
                <p:nvPr/>
              </p:nvSpPr>
              <p:spPr bwMode="auto">
                <a:xfrm>
                  <a:off x="4752" y="1152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1</a:t>
                  </a:r>
                </a:p>
              </p:txBody>
            </p:sp>
            <p:sp>
              <p:nvSpPr>
                <p:cNvPr id="137" name="Rectangle 127"/>
                <p:cNvSpPr>
                  <a:spLocks noChangeArrowheads="1"/>
                </p:cNvSpPr>
                <p:nvPr/>
              </p:nvSpPr>
              <p:spPr bwMode="auto">
                <a:xfrm>
                  <a:off x="4560" y="1152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24" name="Rectangle 128"/>
              <p:cNvSpPr>
                <a:spLocks noChangeArrowheads="1"/>
              </p:cNvSpPr>
              <p:nvPr/>
            </p:nvSpPr>
            <p:spPr bwMode="auto">
              <a:xfrm>
                <a:off x="4512" y="1440"/>
                <a:ext cx="1200" cy="19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 dirty="0" err="1">
                    <a:latin typeface="Courier New" pitchFamily="49" charset="0"/>
                  </a:rPr>
                  <a:t>andq</a:t>
                </a:r>
                <a:endParaRPr lang="en-US" sz="1400" b="0" dirty="0">
                  <a:latin typeface="Courier New" pitchFamily="49" charset="0"/>
                </a:endParaRPr>
              </a:p>
            </p:txBody>
          </p:sp>
          <p:grpSp>
            <p:nvGrpSpPr>
              <p:cNvPr id="125" name="Group 181"/>
              <p:cNvGrpSpPr>
                <a:grpSpLocks/>
              </p:cNvGrpSpPr>
              <p:nvPr/>
            </p:nvGrpSpPr>
            <p:grpSpPr bwMode="auto">
              <a:xfrm>
                <a:off x="4944" y="1440"/>
                <a:ext cx="384" cy="192"/>
                <a:chOff x="4560" y="1440"/>
                <a:chExt cx="384" cy="192"/>
              </a:xfrm>
            </p:grpSpPr>
            <p:sp>
              <p:nvSpPr>
                <p:cNvPr id="132" name="Rectangle 130"/>
                <p:cNvSpPr>
                  <a:spLocks noChangeArrowheads="1"/>
                </p:cNvSpPr>
                <p:nvPr/>
              </p:nvSpPr>
              <p:spPr bwMode="auto">
                <a:xfrm>
                  <a:off x="4560" y="1440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6</a:t>
                  </a:r>
                </a:p>
              </p:txBody>
            </p:sp>
            <p:sp>
              <p:nvSpPr>
                <p:cNvPr id="133" name="Rectangle 131"/>
                <p:cNvSpPr>
                  <a:spLocks noChangeArrowheads="1"/>
                </p:cNvSpPr>
                <p:nvPr/>
              </p:nvSpPr>
              <p:spPr bwMode="auto">
                <a:xfrm>
                  <a:off x="4752" y="1440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2</a:t>
                  </a:r>
                </a:p>
              </p:txBody>
            </p:sp>
            <p:sp>
              <p:nvSpPr>
                <p:cNvPr id="134" name="Rectangle 132"/>
                <p:cNvSpPr>
                  <a:spLocks noChangeArrowheads="1"/>
                </p:cNvSpPr>
                <p:nvPr/>
              </p:nvSpPr>
              <p:spPr bwMode="auto">
                <a:xfrm>
                  <a:off x="4560" y="1440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26" name="Rectangle 133"/>
              <p:cNvSpPr>
                <a:spLocks noChangeArrowheads="1"/>
              </p:cNvSpPr>
              <p:nvPr/>
            </p:nvSpPr>
            <p:spPr bwMode="auto">
              <a:xfrm>
                <a:off x="4512" y="1728"/>
                <a:ext cx="1200" cy="19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 dirty="0" err="1">
                    <a:latin typeface="Courier New" pitchFamily="49" charset="0"/>
                  </a:rPr>
                  <a:t>xorq</a:t>
                </a:r>
                <a:endParaRPr lang="en-US" sz="1400" b="0" dirty="0">
                  <a:latin typeface="Courier New" pitchFamily="49" charset="0"/>
                </a:endParaRPr>
              </a:p>
            </p:txBody>
          </p:sp>
          <p:grpSp>
            <p:nvGrpSpPr>
              <p:cNvPr id="127" name="Group 180"/>
              <p:cNvGrpSpPr>
                <a:grpSpLocks/>
              </p:cNvGrpSpPr>
              <p:nvPr/>
            </p:nvGrpSpPr>
            <p:grpSpPr bwMode="auto">
              <a:xfrm>
                <a:off x="4944" y="1728"/>
                <a:ext cx="384" cy="192"/>
                <a:chOff x="4560" y="1728"/>
                <a:chExt cx="384" cy="192"/>
              </a:xfrm>
            </p:grpSpPr>
            <p:sp>
              <p:nvSpPr>
                <p:cNvPr id="129" name="Rectangle 135"/>
                <p:cNvSpPr>
                  <a:spLocks noChangeArrowheads="1"/>
                </p:cNvSpPr>
                <p:nvPr/>
              </p:nvSpPr>
              <p:spPr bwMode="auto">
                <a:xfrm>
                  <a:off x="4560" y="1728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6</a:t>
                  </a:r>
                </a:p>
              </p:txBody>
            </p:sp>
            <p:sp>
              <p:nvSpPr>
                <p:cNvPr id="130" name="Rectangle 136"/>
                <p:cNvSpPr>
                  <a:spLocks noChangeArrowheads="1"/>
                </p:cNvSpPr>
                <p:nvPr/>
              </p:nvSpPr>
              <p:spPr bwMode="auto">
                <a:xfrm>
                  <a:off x="4752" y="1728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3</a:t>
                  </a:r>
                </a:p>
              </p:txBody>
            </p:sp>
            <p:sp>
              <p:nvSpPr>
                <p:cNvPr id="131" name="Rectangle 137"/>
                <p:cNvSpPr>
                  <a:spLocks noChangeArrowheads="1"/>
                </p:cNvSpPr>
                <p:nvPr/>
              </p:nvSpPr>
              <p:spPr bwMode="auto">
                <a:xfrm>
                  <a:off x="4560" y="1728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28" name="AutoShape 217"/>
              <p:cNvSpPr>
                <a:spLocks/>
              </p:cNvSpPr>
              <p:nvPr/>
            </p:nvSpPr>
            <p:spPr bwMode="auto">
              <a:xfrm>
                <a:off x="4368" y="816"/>
                <a:ext cx="144" cy="1104"/>
              </a:xfrm>
              <a:prstGeom prst="leftBrace">
                <a:avLst>
                  <a:gd name="adj1" fmla="val 63889"/>
                  <a:gd name="adj2" fmla="val 50000"/>
                </a:avLst>
              </a:prstGeom>
              <a:noFill/>
              <a:ln w="19050">
                <a:solidFill>
                  <a:schemeClr val="tx2"/>
                </a:solidFill>
                <a:round/>
                <a:headEnd/>
                <a:tailEnd type="none" w="sm" len="sm"/>
              </a:ln>
              <a:effectLst/>
            </p:spPr>
            <p:txBody>
              <a:bodyPr wrap="none" lIns="45720" rIns="45720" anchor="ctr">
                <a:spAutoFit/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2" name="Straight Connector 11"/>
          <p:cNvCxnSpPr>
            <a:stCxn id="2" idx="1"/>
            <a:endCxn id="322659" idx="3"/>
          </p:cNvCxnSpPr>
          <p:nvPr/>
        </p:nvCxnSpPr>
        <p:spPr bwMode="auto">
          <a:xfrm flipH="1">
            <a:off x="3270250" y="4070350"/>
            <a:ext cx="3048000" cy="44450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triangle" w="med" len="med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306661004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52910" y="170680"/>
            <a:ext cx="8704262" cy="779463"/>
          </a:xfrm>
        </p:spPr>
        <p:txBody>
          <a:bodyPr/>
          <a:lstStyle/>
          <a:p>
            <a:pPr algn="ctr"/>
            <a:r>
              <a:rPr lang="en-US" b="0" dirty="0"/>
              <a:t>Y86-64 Instruction Set</a:t>
            </a:r>
          </a:p>
        </p:txBody>
      </p:sp>
      <p:sp>
        <p:nvSpPr>
          <p:cNvPr id="322565" name="Rectangle 5"/>
          <p:cNvSpPr>
            <a:spLocks noChangeArrowheads="1"/>
          </p:cNvSpPr>
          <p:nvPr/>
        </p:nvSpPr>
        <p:spPr bwMode="auto">
          <a:xfrm>
            <a:off x="146050" y="8382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/>
              <a:t>Byte</a:t>
            </a:r>
          </a:p>
        </p:txBody>
      </p:sp>
      <p:grpSp>
        <p:nvGrpSpPr>
          <p:cNvPr id="4" name="Group 214"/>
          <p:cNvGrpSpPr>
            <a:grpSpLocks/>
          </p:cNvGrpSpPr>
          <p:nvPr/>
        </p:nvGrpSpPr>
        <p:grpSpPr bwMode="auto">
          <a:xfrm>
            <a:off x="146050" y="5791200"/>
            <a:ext cx="3124200" cy="304800"/>
            <a:chOff x="336" y="3648"/>
            <a:chExt cx="1968" cy="192"/>
          </a:xfrm>
        </p:grpSpPr>
        <p:sp>
          <p:nvSpPr>
            <p:cNvPr id="322574" name="Rectangle 14"/>
            <p:cNvSpPr>
              <a:spLocks noChangeArrowheads="1"/>
            </p:cNvSpPr>
            <p:nvPr/>
          </p:nvSpPr>
          <p:spPr bwMode="auto">
            <a:xfrm>
              <a:off x="336" y="3648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pushq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endParaRPr lang="en-US" sz="1400" b="0" dirty="0"/>
            </a:p>
          </p:txBody>
        </p:sp>
        <p:grpSp>
          <p:nvGrpSpPr>
            <p:cNvPr id="5" name="Group 213"/>
            <p:cNvGrpSpPr>
              <a:grpSpLocks/>
            </p:cNvGrpSpPr>
            <p:nvPr/>
          </p:nvGrpSpPr>
          <p:grpSpPr bwMode="auto">
            <a:xfrm>
              <a:off x="1536" y="3648"/>
              <a:ext cx="384" cy="192"/>
              <a:chOff x="1536" y="3648"/>
              <a:chExt cx="384" cy="192"/>
            </a:xfrm>
          </p:grpSpPr>
          <p:sp>
            <p:nvSpPr>
              <p:cNvPr id="322576" name="Rectangle 16"/>
              <p:cNvSpPr>
                <a:spLocks noChangeArrowheads="1"/>
              </p:cNvSpPr>
              <p:nvPr/>
            </p:nvSpPr>
            <p:spPr bwMode="auto">
              <a:xfrm>
                <a:off x="1536" y="364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A</a:t>
                </a:r>
              </a:p>
            </p:txBody>
          </p:sp>
          <p:sp>
            <p:nvSpPr>
              <p:cNvPr id="322577" name="Rectangle 17"/>
              <p:cNvSpPr>
                <a:spLocks noChangeArrowheads="1"/>
              </p:cNvSpPr>
              <p:nvPr/>
            </p:nvSpPr>
            <p:spPr bwMode="auto">
              <a:xfrm>
                <a:off x="1728" y="364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578" name="Rectangle 18"/>
              <p:cNvSpPr>
                <a:spLocks noChangeArrowheads="1"/>
              </p:cNvSpPr>
              <p:nvPr/>
            </p:nvSpPr>
            <p:spPr bwMode="auto">
              <a:xfrm>
                <a:off x="1536" y="364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212"/>
            <p:cNvGrpSpPr>
              <a:grpSpLocks/>
            </p:cNvGrpSpPr>
            <p:nvPr/>
          </p:nvGrpSpPr>
          <p:grpSpPr bwMode="auto">
            <a:xfrm>
              <a:off x="1920" y="3648"/>
              <a:ext cx="384" cy="192"/>
              <a:chOff x="1920" y="3648"/>
              <a:chExt cx="384" cy="192"/>
            </a:xfrm>
          </p:grpSpPr>
          <p:sp>
            <p:nvSpPr>
              <p:cNvPr id="322580" name="Rectangle 20"/>
              <p:cNvSpPr>
                <a:spLocks noChangeArrowheads="1"/>
              </p:cNvSpPr>
              <p:nvPr/>
            </p:nvSpPr>
            <p:spPr bwMode="auto">
              <a:xfrm>
                <a:off x="1920" y="3648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581" name="Rectangle 21"/>
              <p:cNvSpPr>
                <a:spLocks noChangeArrowheads="1"/>
              </p:cNvSpPr>
              <p:nvPr/>
            </p:nvSpPr>
            <p:spPr bwMode="auto">
              <a:xfrm>
                <a:off x="2112" y="3648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F</a:t>
                </a:r>
              </a:p>
            </p:txBody>
          </p:sp>
          <p:sp>
            <p:nvSpPr>
              <p:cNvPr id="322582" name="Rectangle 22"/>
              <p:cNvSpPr>
                <a:spLocks noChangeArrowheads="1"/>
              </p:cNvSpPr>
              <p:nvPr/>
            </p:nvSpPr>
            <p:spPr bwMode="auto">
              <a:xfrm>
                <a:off x="1920" y="364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584" name="Rectangle 24"/>
          <p:cNvSpPr>
            <a:spLocks noChangeArrowheads="1"/>
          </p:cNvSpPr>
          <p:nvPr/>
        </p:nvSpPr>
        <p:spPr bwMode="auto">
          <a:xfrm>
            <a:off x="146050" y="44196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>
                <a:latin typeface="Courier New" pitchFamily="49" charset="0"/>
              </a:rPr>
              <a:t>jXX </a:t>
            </a:r>
            <a:r>
              <a:rPr lang="en-US" sz="1400" b="0"/>
              <a:t>Dest</a:t>
            </a:r>
          </a:p>
        </p:txBody>
      </p:sp>
      <p:grpSp>
        <p:nvGrpSpPr>
          <p:cNvPr id="8" name="Group 210"/>
          <p:cNvGrpSpPr>
            <a:grpSpLocks/>
          </p:cNvGrpSpPr>
          <p:nvPr/>
        </p:nvGrpSpPr>
        <p:grpSpPr bwMode="auto">
          <a:xfrm>
            <a:off x="2051050" y="4419600"/>
            <a:ext cx="609600" cy="304800"/>
            <a:chOff x="1536" y="2784"/>
            <a:chExt cx="384" cy="192"/>
          </a:xfrm>
        </p:grpSpPr>
        <p:sp>
          <p:nvSpPr>
            <p:cNvPr id="322586" name="Rectangle 26"/>
            <p:cNvSpPr>
              <a:spLocks noChangeArrowheads="1"/>
            </p:cNvSpPr>
            <p:nvPr/>
          </p:nvSpPr>
          <p:spPr bwMode="auto">
            <a:xfrm>
              <a:off x="1536" y="278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7</a:t>
              </a:r>
            </a:p>
          </p:txBody>
        </p:sp>
        <p:sp>
          <p:nvSpPr>
            <p:cNvPr id="322587" name="Rectangle 27"/>
            <p:cNvSpPr>
              <a:spLocks noChangeArrowheads="1"/>
            </p:cNvSpPr>
            <p:nvPr/>
          </p:nvSpPr>
          <p:spPr bwMode="auto">
            <a:xfrm>
              <a:off x="1728" y="278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/>
                <a:t>fn</a:t>
              </a:r>
            </a:p>
          </p:txBody>
        </p:sp>
        <p:sp>
          <p:nvSpPr>
            <p:cNvPr id="322588" name="Rectangle 28"/>
            <p:cNvSpPr>
              <a:spLocks noChangeArrowheads="1"/>
            </p:cNvSpPr>
            <p:nvPr/>
          </p:nvSpPr>
          <p:spPr bwMode="auto">
            <a:xfrm>
              <a:off x="1536" y="278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589" name="Rectangle 29"/>
          <p:cNvSpPr>
            <a:spLocks noChangeArrowheads="1"/>
          </p:cNvSpPr>
          <p:nvPr/>
        </p:nvSpPr>
        <p:spPr bwMode="auto">
          <a:xfrm>
            <a:off x="2660650" y="441325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grpSp>
        <p:nvGrpSpPr>
          <p:cNvPr id="9" name="Group 209"/>
          <p:cNvGrpSpPr>
            <a:grpSpLocks/>
          </p:cNvGrpSpPr>
          <p:nvPr/>
        </p:nvGrpSpPr>
        <p:grpSpPr bwMode="auto">
          <a:xfrm>
            <a:off x="146050" y="6248400"/>
            <a:ext cx="3124200" cy="304800"/>
            <a:chOff x="336" y="3936"/>
            <a:chExt cx="1968" cy="192"/>
          </a:xfrm>
        </p:grpSpPr>
        <p:sp>
          <p:nvSpPr>
            <p:cNvPr id="322591" name="Rectangle 31"/>
            <p:cNvSpPr>
              <a:spLocks noChangeArrowheads="1"/>
            </p:cNvSpPr>
            <p:nvPr/>
          </p:nvSpPr>
          <p:spPr bwMode="auto">
            <a:xfrm>
              <a:off x="336" y="393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popq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endParaRPr lang="en-US" sz="1400" b="0" dirty="0"/>
            </a:p>
          </p:txBody>
        </p:sp>
        <p:grpSp>
          <p:nvGrpSpPr>
            <p:cNvPr id="10" name="Group 208"/>
            <p:cNvGrpSpPr>
              <a:grpSpLocks/>
            </p:cNvGrpSpPr>
            <p:nvPr/>
          </p:nvGrpSpPr>
          <p:grpSpPr bwMode="auto">
            <a:xfrm>
              <a:off x="1536" y="3936"/>
              <a:ext cx="384" cy="192"/>
              <a:chOff x="1536" y="3936"/>
              <a:chExt cx="384" cy="192"/>
            </a:xfrm>
          </p:grpSpPr>
          <p:sp>
            <p:nvSpPr>
              <p:cNvPr id="322593" name="Rectangle 33"/>
              <p:cNvSpPr>
                <a:spLocks noChangeArrowheads="1"/>
              </p:cNvSpPr>
              <p:nvPr/>
            </p:nvSpPr>
            <p:spPr bwMode="auto">
              <a:xfrm>
                <a:off x="1536" y="393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B</a:t>
                </a:r>
              </a:p>
            </p:txBody>
          </p:sp>
          <p:sp>
            <p:nvSpPr>
              <p:cNvPr id="322594" name="Rectangle 34"/>
              <p:cNvSpPr>
                <a:spLocks noChangeArrowheads="1"/>
              </p:cNvSpPr>
              <p:nvPr/>
            </p:nvSpPr>
            <p:spPr bwMode="auto">
              <a:xfrm>
                <a:off x="1728" y="393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595" name="Rectangle 35"/>
              <p:cNvSpPr>
                <a:spLocks noChangeArrowheads="1"/>
              </p:cNvSpPr>
              <p:nvPr/>
            </p:nvSpPr>
            <p:spPr bwMode="auto">
              <a:xfrm>
                <a:off x="1536" y="393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07"/>
            <p:cNvGrpSpPr>
              <a:grpSpLocks/>
            </p:cNvGrpSpPr>
            <p:nvPr/>
          </p:nvGrpSpPr>
          <p:grpSpPr bwMode="auto">
            <a:xfrm>
              <a:off x="1920" y="3936"/>
              <a:ext cx="384" cy="192"/>
              <a:chOff x="1920" y="3936"/>
              <a:chExt cx="384" cy="192"/>
            </a:xfrm>
          </p:grpSpPr>
          <p:sp>
            <p:nvSpPr>
              <p:cNvPr id="322597" name="Rectangle 37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598" name="Rectangle 38"/>
              <p:cNvSpPr>
                <a:spLocks noChangeArrowheads="1"/>
              </p:cNvSpPr>
              <p:nvPr/>
            </p:nvSpPr>
            <p:spPr bwMode="auto">
              <a:xfrm>
                <a:off x="2112" y="393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F</a:t>
                </a:r>
              </a:p>
            </p:txBody>
          </p:sp>
          <p:sp>
            <p:nvSpPr>
              <p:cNvPr id="322599" name="Rectangle 39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601" name="Rectangle 41"/>
          <p:cNvSpPr>
            <a:spLocks noChangeArrowheads="1"/>
          </p:cNvSpPr>
          <p:nvPr/>
        </p:nvSpPr>
        <p:spPr bwMode="auto">
          <a:xfrm>
            <a:off x="146050" y="48768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>
                <a:latin typeface="Courier New" pitchFamily="49" charset="0"/>
              </a:rPr>
              <a:t>call </a:t>
            </a:r>
            <a:r>
              <a:rPr lang="en-US" sz="1400" b="0"/>
              <a:t>Dest</a:t>
            </a:r>
          </a:p>
        </p:txBody>
      </p:sp>
      <p:grpSp>
        <p:nvGrpSpPr>
          <p:cNvPr id="13" name="Group 205"/>
          <p:cNvGrpSpPr>
            <a:grpSpLocks/>
          </p:cNvGrpSpPr>
          <p:nvPr/>
        </p:nvGrpSpPr>
        <p:grpSpPr bwMode="auto">
          <a:xfrm>
            <a:off x="2051050" y="4876800"/>
            <a:ext cx="609600" cy="304800"/>
            <a:chOff x="1536" y="3072"/>
            <a:chExt cx="384" cy="192"/>
          </a:xfrm>
        </p:grpSpPr>
        <p:sp>
          <p:nvSpPr>
            <p:cNvPr id="322603" name="Rectangle 43"/>
            <p:cNvSpPr>
              <a:spLocks noChangeArrowheads="1"/>
            </p:cNvSpPr>
            <p:nvPr/>
          </p:nvSpPr>
          <p:spPr bwMode="auto">
            <a:xfrm>
              <a:off x="1536" y="307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8</a:t>
              </a:r>
            </a:p>
          </p:txBody>
        </p:sp>
        <p:sp>
          <p:nvSpPr>
            <p:cNvPr id="322604" name="Rectangle 44"/>
            <p:cNvSpPr>
              <a:spLocks noChangeArrowheads="1"/>
            </p:cNvSpPr>
            <p:nvPr/>
          </p:nvSpPr>
          <p:spPr bwMode="auto">
            <a:xfrm>
              <a:off x="1728" y="307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05" name="Rectangle 45"/>
            <p:cNvSpPr>
              <a:spLocks noChangeArrowheads="1"/>
            </p:cNvSpPr>
            <p:nvPr/>
          </p:nvSpPr>
          <p:spPr bwMode="auto">
            <a:xfrm>
              <a:off x="1536" y="307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06" name="Rectangle 46"/>
          <p:cNvSpPr>
            <a:spLocks noChangeArrowheads="1"/>
          </p:cNvSpPr>
          <p:nvPr/>
        </p:nvSpPr>
        <p:spPr bwMode="auto">
          <a:xfrm>
            <a:off x="2660650" y="48768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 dirty="0" err="1"/>
              <a:t>Dest</a:t>
            </a:r>
            <a:endParaRPr lang="en-US" sz="1400" b="0" dirty="0"/>
          </a:p>
        </p:txBody>
      </p:sp>
      <p:grpSp>
        <p:nvGrpSpPr>
          <p:cNvPr id="14" name="Group 204"/>
          <p:cNvGrpSpPr>
            <a:grpSpLocks/>
          </p:cNvGrpSpPr>
          <p:nvPr/>
        </p:nvGrpSpPr>
        <p:grpSpPr bwMode="auto">
          <a:xfrm>
            <a:off x="146050" y="2133600"/>
            <a:ext cx="3124200" cy="304800"/>
            <a:chOff x="336" y="1344"/>
            <a:chExt cx="1968" cy="192"/>
          </a:xfrm>
        </p:grpSpPr>
        <p:sp>
          <p:nvSpPr>
            <p:cNvPr id="322608" name="Rectangle 48"/>
            <p:cNvSpPr>
              <a:spLocks noChangeArrowheads="1"/>
            </p:cNvSpPr>
            <p:nvPr/>
          </p:nvSpPr>
          <p:spPr bwMode="auto">
            <a:xfrm>
              <a:off x="336" y="1344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cmovXX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r>
                <a:rPr lang="en-US" sz="1400" b="0" dirty="0">
                  <a:latin typeface="Courier New" pitchFamily="49" charset="0"/>
                </a:rPr>
                <a:t>, </a:t>
              </a:r>
              <a:r>
                <a:rPr lang="en-US" sz="1400" b="0" dirty="0" err="1"/>
                <a:t>rB</a:t>
              </a:r>
              <a:endParaRPr lang="en-US" sz="1400" b="0" dirty="0"/>
            </a:p>
          </p:txBody>
        </p:sp>
        <p:grpSp>
          <p:nvGrpSpPr>
            <p:cNvPr id="15" name="Group 203"/>
            <p:cNvGrpSpPr>
              <a:grpSpLocks/>
            </p:cNvGrpSpPr>
            <p:nvPr/>
          </p:nvGrpSpPr>
          <p:grpSpPr bwMode="auto">
            <a:xfrm>
              <a:off x="1536" y="1344"/>
              <a:ext cx="384" cy="192"/>
              <a:chOff x="1536" y="1344"/>
              <a:chExt cx="384" cy="192"/>
            </a:xfrm>
          </p:grpSpPr>
          <p:sp>
            <p:nvSpPr>
              <p:cNvPr id="322610" name="Rectangle 50"/>
              <p:cNvSpPr>
                <a:spLocks noChangeArrowheads="1"/>
              </p:cNvSpPr>
              <p:nvPr/>
            </p:nvSpPr>
            <p:spPr bwMode="auto">
              <a:xfrm>
                <a:off x="1536" y="134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322611" name="Rectangle 51"/>
              <p:cNvSpPr>
                <a:spLocks noChangeArrowheads="1"/>
              </p:cNvSpPr>
              <p:nvPr/>
            </p:nvSpPr>
            <p:spPr bwMode="auto">
              <a:xfrm>
                <a:off x="1728" y="134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/>
                  <a:t>fn</a:t>
                </a:r>
              </a:p>
            </p:txBody>
          </p:sp>
          <p:sp>
            <p:nvSpPr>
              <p:cNvPr id="322612" name="Rectangle 52"/>
              <p:cNvSpPr>
                <a:spLocks noChangeArrowheads="1"/>
              </p:cNvSpPr>
              <p:nvPr/>
            </p:nvSpPr>
            <p:spPr bwMode="auto">
              <a:xfrm>
                <a:off x="1536" y="13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202"/>
            <p:cNvGrpSpPr>
              <a:grpSpLocks/>
            </p:cNvGrpSpPr>
            <p:nvPr/>
          </p:nvGrpSpPr>
          <p:grpSpPr bwMode="auto">
            <a:xfrm>
              <a:off x="1920" y="1344"/>
              <a:ext cx="384" cy="192"/>
              <a:chOff x="1920" y="1344"/>
              <a:chExt cx="384" cy="192"/>
            </a:xfrm>
          </p:grpSpPr>
          <p:sp>
            <p:nvSpPr>
              <p:cNvPr id="322614" name="Rectangle 54"/>
              <p:cNvSpPr>
                <a:spLocks noChangeArrowheads="1"/>
              </p:cNvSpPr>
              <p:nvPr/>
            </p:nvSpPr>
            <p:spPr bwMode="auto">
              <a:xfrm>
                <a:off x="1920" y="1344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615" name="Rectangle 55"/>
              <p:cNvSpPr>
                <a:spLocks noChangeArrowheads="1"/>
              </p:cNvSpPr>
              <p:nvPr/>
            </p:nvSpPr>
            <p:spPr bwMode="auto">
              <a:xfrm>
                <a:off x="2112" y="1344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rB</a:t>
                </a:r>
              </a:p>
            </p:txBody>
          </p:sp>
          <p:sp>
            <p:nvSpPr>
              <p:cNvPr id="322616" name="Rectangle 56"/>
              <p:cNvSpPr>
                <a:spLocks noChangeArrowheads="1"/>
              </p:cNvSpPr>
              <p:nvPr/>
            </p:nvSpPr>
            <p:spPr bwMode="auto">
              <a:xfrm>
                <a:off x="1920" y="13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618" name="Rectangle 58"/>
          <p:cNvSpPr>
            <a:spLocks noChangeArrowheads="1"/>
          </p:cNvSpPr>
          <p:nvPr/>
        </p:nvSpPr>
        <p:spPr bwMode="auto">
          <a:xfrm>
            <a:off x="146050" y="25908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irmovq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/>
              <a:t>V</a:t>
            </a:r>
            <a:r>
              <a:rPr lang="en-US" sz="1400" b="0" dirty="0">
                <a:latin typeface="Courier New" pitchFamily="49" charset="0"/>
              </a:rPr>
              <a:t>, </a:t>
            </a:r>
            <a:r>
              <a:rPr lang="en-US" sz="1400" b="0" dirty="0" err="1"/>
              <a:t>rB</a:t>
            </a:r>
            <a:endParaRPr lang="en-US" sz="1400" b="0" dirty="0"/>
          </a:p>
        </p:txBody>
      </p:sp>
      <p:grpSp>
        <p:nvGrpSpPr>
          <p:cNvPr id="18" name="Group 200"/>
          <p:cNvGrpSpPr>
            <a:grpSpLocks/>
          </p:cNvGrpSpPr>
          <p:nvPr/>
        </p:nvGrpSpPr>
        <p:grpSpPr bwMode="auto">
          <a:xfrm>
            <a:off x="2051050" y="2590800"/>
            <a:ext cx="609600" cy="304800"/>
            <a:chOff x="1536" y="1632"/>
            <a:chExt cx="384" cy="192"/>
          </a:xfrm>
        </p:grpSpPr>
        <p:sp>
          <p:nvSpPr>
            <p:cNvPr id="322620" name="Rectangle 60"/>
            <p:cNvSpPr>
              <a:spLocks noChangeArrowheads="1"/>
            </p:cNvSpPr>
            <p:nvPr/>
          </p:nvSpPr>
          <p:spPr bwMode="auto">
            <a:xfrm>
              <a:off x="1536" y="163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322621" name="Rectangle 61"/>
            <p:cNvSpPr>
              <a:spLocks noChangeArrowheads="1"/>
            </p:cNvSpPr>
            <p:nvPr/>
          </p:nvSpPr>
          <p:spPr bwMode="auto">
            <a:xfrm>
              <a:off x="1728" y="163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22" name="Rectangle 62"/>
            <p:cNvSpPr>
              <a:spLocks noChangeArrowheads="1"/>
            </p:cNvSpPr>
            <p:nvPr/>
          </p:nvSpPr>
          <p:spPr bwMode="auto">
            <a:xfrm>
              <a:off x="1536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19" name="Group 199"/>
          <p:cNvGrpSpPr>
            <a:grpSpLocks/>
          </p:cNvGrpSpPr>
          <p:nvPr/>
        </p:nvGrpSpPr>
        <p:grpSpPr bwMode="auto">
          <a:xfrm>
            <a:off x="2660650" y="2590800"/>
            <a:ext cx="609600" cy="304800"/>
            <a:chOff x="1920" y="1632"/>
            <a:chExt cx="384" cy="192"/>
          </a:xfrm>
        </p:grpSpPr>
        <p:sp>
          <p:nvSpPr>
            <p:cNvPr id="322624" name="Rectangle 64"/>
            <p:cNvSpPr>
              <a:spLocks noChangeArrowheads="1"/>
            </p:cNvSpPr>
            <p:nvPr/>
          </p:nvSpPr>
          <p:spPr bwMode="auto">
            <a:xfrm>
              <a:off x="1920" y="1632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F</a:t>
              </a:r>
            </a:p>
          </p:txBody>
        </p:sp>
        <p:sp>
          <p:nvSpPr>
            <p:cNvPr id="322625" name="Rectangle 65"/>
            <p:cNvSpPr>
              <a:spLocks noChangeArrowheads="1"/>
            </p:cNvSpPr>
            <p:nvPr/>
          </p:nvSpPr>
          <p:spPr bwMode="auto">
            <a:xfrm>
              <a:off x="2112" y="1632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26" name="Rectangle 66"/>
            <p:cNvSpPr>
              <a:spLocks noChangeArrowheads="1"/>
            </p:cNvSpPr>
            <p:nvPr/>
          </p:nvSpPr>
          <p:spPr bwMode="auto">
            <a:xfrm>
              <a:off x="1920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27" name="Rectangle 67"/>
          <p:cNvSpPr>
            <a:spLocks noChangeArrowheads="1"/>
          </p:cNvSpPr>
          <p:nvPr/>
        </p:nvSpPr>
        <p:spPr bwMode="auto">
          <a:xfrm>
            <a:off x="3270250" y="25908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V</a:t>
            </a:r>
          </a:p>
        </p:txBody>
      </p:sp>
      <p:sp>
        <p:nvSpPr>
          <p:cNvPr id="322629" name="Rectangle 69"/>
          <p:cNvSpPr>
            <a:spLocks noChangeArrowheads="1"/>
          </p:cNvSpPr>
          <p:nvPr/>
        </p:nvSpPr>
        <p:spPr bwMode="auto">
          <a:xfrm>
            <a:off x="146050" y="30480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rmmovq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 err="1"/>
              <a:t>rA</a:t>
            </a:r>
            <a:r>
              <a:rPr lang="en-US" sz="1400" b="0" dirty="0">
                <a:latin typeface="Courier New" pitchFamily="49" charset="0"/>
              </a:rPr>
              <a:t>, </a:t>
            </a:r>
            <a:r>
              <a:rPr lang="en-US" sz="1400" b="0" dirty="0"/>
              <a:t>D</a:t>
            </a:r>
            <a:r>
              <a:rPr lang="en-US" sz="1400" b="0" dirty="0">
                <a:latin typeface="Courier New" pitchFamily="49" charset="0"/>
              </a:rPr>
              <a:t>(</a:t>
            </a:r>
            <a:r>
              <a:rPr lang="en-US" sz="1400" b="0" dirty="0" err="1"/>
              <a:t>rB</a:t>
            </a:r>
            <a:r>
              <a:rPr lang="en-US" sz="1400" b="0" dirty="0">
                <a:latin typeface="Courier New" pitchFamily="49" charset="0"/>
              </a:rPr>
              <a:t>)</a:t>
            </a:r>
          </a:p>
        </p:txBody>
      </p:sp>
      <p:grpSp>
        <p:nvGrpSpPr>
          <p:cNvPr id="21" name="Group 197"/>
          <p:cNvGrpSpPr>
            <a:grpSpLocks/>
          </p:cNvGrpSpPr>
          <p:nvPr/>
        </p:nvGrpSpPr>
        <p:grpSpPr bwMode="auto">
          <a:xfrm>
            <a:off x="2051050" y="3048000"/>
            <a:ext cx="609600" cy="304800"/>
            <a:chOff x="1536" y="1920"/>
            <a:chExt cx="384" cy="192"/>
          </a:xfrm>
        </p:grpSpPr>
        <p:sp>
          <p:nvSpPr>
            <p:cNvPr id="322631" name="Rectangle 71"/>
            <p:cNvSpPr>
              <a:spLocks noChangeArrowheads="1"/>
            </p:cNvSpPr>
            <p:nvPr/>
          </p:nvSpPr>
          <p:spPr bwMode="auto">
            <a:xfrm>
              <a:off x="1536" y="192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322632" name="Rectangle 72"/>
            <p:cNvSpPr>
              <a:spLocks noChangeArrowheads="1"/>
            </p:cNvSpPr>
            <p:nvPr/>
          </p:nvSpPr>
          <p:spPr bwMode="auto">
            <a:xfrm>
              <a:off x="1728" y="192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33" name="Rectangle 73"/>
            <p:cNvSpPr>
              <a:spLocks noChangeArrowheads="1"/>
            </p:cNvSpPr>
            <p:nvPr/>
          </p:nvSpPr>
          <p:spPr bwMode="auto">
            <a:xfrm>
              <a:off x="1536" y="192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22" name="Group 196"/>
          <p:cNvGrpSpPr>
            <a:grpSpLocks/>
          </p:cNvGrpSpPr>
          <p:nvPr/>
        </p:nvGrpSpPr>
        <p:grpSpPr bwMode="auto">
          <a:xfrm>
            <a:off x="2660650" y="3048000"/>
            <a:ext cx="609600" cy="304800"/>
            <a:chOff x="1920" y="1920"/>
            <a:chExt cx="384" cy="192"/>
          </a:xfrm>
        </p:grpSpPr>
        <p:sp>
          <p:nvSpPr>
            <p:cNvPr id="322635" name="Rectangle 75"/>
            <p:cNvSpPr>
              <a:spLocks noChangeArrowheads="1"/>
            </p:cNvSpPr>
            <p:nvPr/>
          </p:nvSpPr>
          <p:spPr bwMode="auto">
            <a:xfrm>
              <a:off x="1920" y="1920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322636" name="Rectangle 76"/>
            <p:cNvSpPr>
              <a:spLocks noChangeArrowheads="1"/>
            </p:cNvSpPr>
            <p:nvPr/>
          </p:nvSpPr>
          <p:spPr bwMode="auto">
            <a:xfrm>
              <a:off x="2112" y="1920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37" name="Rectangle 77"/>
            <p:cNvSpPr>
              <a:spLocks noChangeArrowheads="1"/>
            </p:cNvSpPr>
            <p:nvPr/>
          </p:nvSpPr>
          <p:spPr bwMode="auto">
            <a:xfrm>
              <a:off x="1920" y="192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38" name="Rectangle 78"/>
          <p:cNvSpPr>
            <a:spLocks noChangeArrowheads="1"/>
          </p:cNvSpPr>
          <p:nvPr/>
        </p:nvSpPr>
        <p:spPr bwMode="auto">
          <a:xfrm>
            <a:off x="3270250" y="30480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</a:t>
            </a:r>
          </a:p>
        </p:txBody>
      </p:sp>
      <p:sp>
        <p:nvSpPr>
          <p:cNvPr id="322640" name="Rectangle 80"/>
          <p:cNvSpPr>
            <a:spLocks noChangeArrowheads="1"/>
          </p:cNvSpPr>
          <p:nvPr/>
        </p:nvSpPr>
        <p:spPr bwMode="auto">
          <a:xfrm>
            <a:off x="146050" y="35052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mrmovq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/>
              <a:t>D</a:t>
            </a:r>
            <a:r>
              <a:rPr lang="en-US" sz="1400" b="0" dirty="0">
                <a:latin typeface="Courier New" pitchFamily="49" charset="0"/>
              </a:rPr>
              <a:t>(</a:t>
            </a:r>
            <a:r>
              <a:rPr lang="en-US" sz="1400" b="0" dirty="0" err="1"/>
              <a:t>rB</a:t>
            </a:r>
            <a:r>
              <a:rPr lang="en-US" sz="1400" b="0" dirty="0">
                <a:latin typeface="Courier New" pitchFamily="49" charset="0"/>
              </a:rPr>
              <a:t>),</a:t>
            </a:r>
            <a:r>
              <a:rPr lang="en-US" sz="1400" b="0" dirty="0" err="1"/>
              <a:t>rA</a:t>
            </a:r>
            <a:endParaRPr lang="en-US" sz="1400" b="0" dirty="0"/>
          </a:p>
        </p:txBody>
      </p:sp>
      <p:grpSp>
        <p:nvGrpSpPr>
          <p:cNvPr id="24" name="Group 194"/>
          <p:cNvGrpSpPr>
            <a:grpSpLocks/>
          </p:cNvGrpSpPr>
          <p:nvPr/>
        </p:nvGrpSpPr>
        <p:grpSpPr bwMode="auto">
          <a:xfrm>
            <a:off x="2051050" y="3505200"/>
            <a:ext cx="609600" cy="304800"/>
            <a:chOff x="1536" y="2208"/>
            <a:chExt cx="384" cy="192"/>
          </a:xfrm>
        </p:grpSpPr>
        <p:sp>
          <p:nvSpPr>
            <p:cNvPr id="322642" name="Rectangle 82"/>
            <p:cNvSpPr>
              <a:spLocks noChangeArrowheads="1"/>
            </p:cNvSpPr>
            <p:nvPr/>
          </p:nvSpPr>
          <p:spPr bwMode="auto">
            <a:xfrm>
              <a:off x="1536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322643" name="Rectangle 83"/>
            <p:cNvSpPr>
              <a:spLocks noChangeArrowheads="1"/>
            </p:cNvSpPr>
            <p:nvPr/>
          </p:nvSpPr>
          <p:spPr bwMode="auto">
            <a:xfrm>
              <a:off x="1728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44" name="Rectangle 84"/>
            <p:cNvSpPr>
              <a:spLocks noChangeArrowheads="1"/>
            </p:cNvSpPr>
            <p:nvPr/>
          </p:nvSpPr>
          <p:spPr bwMode="auto">
            <a:xfrm>
              <a:off x="1536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25" name="Group 193"/>
          <p:cNvGrpSpPr>
            <a:grpSpLocks/>
          </p:cNvGrpSpPr>
          <p:nvPr/>
        </p:nvGrpSpPr>
        <p:grpSpPr bwMode="auto">
          <a:xfrm>
            <a:off x="2660650" y="3505200"/>
            <a:ext cx="609600" cy="304800"/>
            <a:chOff x="1920" y="2208"/>
            <a:chExt cx="384" cy="192"/>
          </a:xfrm>
        </p:grpSpPr>
        <p:sp>
          <p:nvSpPr>
            <p:cNvPr id="322646" name="Rectangle 86"/>
            <p:cNvSpPr>
              <a:spLocks noChangeArrowheads="1"/>
            </p:cNvSpPr>
            <p:nvPr/>
          </p:nvSpPr>
          <p:spPr bwMode="auto">
            <a:xfrm>
              <a:off x="1920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322647" name="Rectangle 87"/>
            <p:cNvSpPr>
              <a:spLocks noChangeArrowheads="1"/>
            </p:cNvSpPr>
            <p:nvPr/>
          </p:nvSpPr>
          <p:spPr bwMode="auto">
            <a:xfrm>
              <a:off x="2112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48" name="Rectangle 88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49" name="Rectangle 89"/>
          <p:cNvSpPr>
            <a:spLocks noChangeArrowheads="1"/>
          </p:cNvSpPr>
          <p:nvPr/>
        </p:nvSpPr>
        <p:spPr bwMode="auto">
          <a:xfrm>
            <a:off x="3270250" y="35052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</a:t>
            </a:r>
          </a:p>
        </p:txBody>
      </p:sp>
      <p:grpSp>
        <p:nvGrpSpPr>
          <p:cNvPr id="26" name="Group 192"/>
          <p:cNvGrpSpPr>
            <a:grpSpLocks/>
          </p:cNvGrpSpPr>
          <p:nvPr/>
        </p:nvGrpSpPr>
        <p:grpSpPr bwMode="auto">
          <a:xfrm>
            <a:off x="146050" y="3962400"/>
            <a:ext cx="3124200" cy="304800"/>
            <a:chOff x="336" y="2496"/>
            <a:chExt cx="1968" cy="192"/>
          </a:xfrm>
        </p:grpSpPr>
        <p:sp>
          <p:nvSpPr>
            <p:cNvPr id="322651" name="Rectangle 91"/>
            <p:cNvSpPr>
              <a:spLocks noChangeArrowheads="1"/>
            </p:cNvSpPr>
            <p:nvPr/>
          </p:nvSpPr>
          <p:spPr bwMode="auto">
            <a:xfrm>
              <a:off x="336" y="249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OPq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r>
                <a:rPr lang="en-US" sz="1400" b="0" dirty="0">
                  <a:latin typeface="Courier New" pitchFamily="49" charset="0"/>
                </a:rPr>
                <a:t>, </a:t>
              </a:r>
              <a:r>
                <a:rPr lang="en-US" sz="1400" b="0" dirty="0" err="1"/>
                <a:t>rB</a:t>
              </a:r>
              <a:endParaRPr lang="en-US" sz="1400" b="0" dirty="0"/>
            </a:p>
          </p:txBody>
        </p:sp>
        <p:grpSp>
          <p:nvGrpSpPr>
            <p:cNvPr id="27" name="Group 191"/>
            <p:cNvGrpSpPr>
              <a:grpSpLocks/>
            </p:cNvGrpSpPr>
            <p:nvPr/>
          </p:nvGrpSpPr>
          <p:grpSpPr bwMode="auto">
            <a:xfrm>
              <a:off x="1536" y="2496"/>
              <a:ext cx="384" cy="192"/>
              <a:chOff x="1536" y="2496"/>
              <a:chExt cx="384" cy="192"/>
            </a:xfrm>
          </p:grpSpPr>
          <p:sp>
            <p:nvSpPr>
              <p:cNvPr id="322653" name="Rectangle 93"/>
              <p:cNvSpPr>
                <a:spLocks noChangeArrowheads="1"/>
              </p:cNvSpPr>
              <p:nvPr/>
            </p:nvSpPr>
            <p:spPr bwMode="auto">
              <a:xfrm>
                <a:off x="1536" y="249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322654" name="Rectangle 94"/>
              <p:cNvSpPr>
                <a:spLocks noChangeArrowheads="1"/>
              </p:cNvSpPr>
              <p:nvPr/>
            </p:nvSpPr>
            <p:spPr bwMode="auto">
              <a:xfrm>
                <a:off x="1728" y="249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fn</a:t>
                </a:r>
              </a:p>
            </p:txBody>
          </p:sp>
          <p:sp>
            <p:nvSpPr>
              <p:cNvPr id="322655" name="Rectangle 95"/>
              <p:cNvSpPr>
                <a:spLocks noChangeArrowheads="1"/>
              </p:cNvSpPr>
              <p:nvPr/>
            </p:nvSpPr>
            <p:spPr bwMode="auto">
              <a:xfrm>
                <a:off x="1536" y="249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28" name="Group 190"/>
            <p:cNvGrpSpPr>
              <a:grpSpLocks/>
            </p:cNvGrpSpPr>
            <p:nvPr/>
          </p:nvGrpSpPr>
          <p:grpSpPr bwMode="auto">
            <a:xfrm>
              <a:off x="1920" y="2496"/>
              <a:ext cx="384" cy="192"/>
              <a:chOff x="1920" y="2496"/>
              <a:chExt cx="384" cy="192"/>
            </a:xfrm>
          </p:grpSpPr>
          <p:sp>
            <p:nvSpPr>
              <p:cNvPr id="322657" name="Rectangle 97"/>
              <p:cNvSpPr>
                <a:spLocks noChangeArrowheads="1"/>
              </p:cNvSpPr>
              <p:nvPr/>
            </p:nvSpPr>
            <p:spPr bwMode="auto">
              <a:xfrm>
                <a:off x="1920" y="249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658" name="Rectangle 98"/>
              <p:cNvSpPr>
                <a:spLocks noChangeArrowheads="1"/>
              </p:cNvSpPr>
              <p:nvPr/>
            </p:nvSpPr>
            <p:spPr bwMode="auto">
              <a:xfrm>
                <a:off x="2112" y="249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rB</a:t>
                </a:r>
              </a:p>
            </p:txBody>
          </p:sp>
          <p:sp>
            <p:nvSpPr>
              <p:cNvPr id="322659" name="Rectangle 99"/>
              <p:cNvSpPr>
                <a:spLocks noChangeArrowheads="1"/>
              </p:cNvSpPr>
              <p:nvPr/>
            </p:nvSpPr>
            <p:spPr bwMode="auto">
              <a:xfrm>
                <a:off x="1920" y="249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29" name="Group 189"/>
          <p:cNvGrpSpPr>
            <a:grpSpLocks/>
          </p:cNvGrpSpPr>
          <p:nvPr/>
        </p:nvGrpSpPr>
        <p:grpSpPr bwMode="auto">
          <a:xfrm>
            <a:off x="146050" y="5334000"/>
            <a:ext cx="2514600" cy="304800"/>
            <a:chOff x="336" y="3360"/>
            <a:chExt cx="1584" cy="192"/>
          </a:xfrm>
        </p:grpSpPr>
        <p:sp>
          <p:nvSpPr>
            <p:cNvPr id="322661" name="Rectangle 101"/>
            <p:cNvSpPr>
              <a:spLocks noChangeArrowheads="1"/>
            </p:cNvSpPr>
            <p:nvPr/>
          </p:nvSpPr>
          <p:spPr bwMode="auto">
            <a:xfrm>
              <a:off x="336" y="3360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ret</a:t>
              </a:r>
            </a:p>
          </p:txBody>
        </p:sp>
        <p:grpSp>
          <p:nvGrpSpPr>
            <p:cNvPr id="30" name="Group 188"/>
            <p:cNvGrpSpPr>
              <a:grpSpLocks/>
            </p:cNvGrpSpPr>
            <p:nvPr/>
          </p:nvGrpSpPr>
          <p:grpSpPr bwMode="auto">
            <a:xfrm>
              <a:off x="1536" y="3360"/>
              <a:ext cx="384" cy="192"/>
              <a:chOff x="1536" y="3360"/>
              <a:chExt cx="384" cy="192"/>
            </a:xfrm>
          </p:grpSpPr>
          <p:sp>
            <p:nvSpPr>
              <p:cNvPr id="322663" name="Rectangle 103"/>
              <p:cNvSpPr>
                <a:spLocks noChangeArrowheads="1"/>
              </p:cNvSpPr>
              <p:nvPr/>
            </p:nvSpPr>
            <p:spPr bwMode="auto">
              <a:xfrm>
                <a:off x="1536" y="3360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9</a:t>
                </a:r>
              </a:p>
            </p:txBody>
          </p:sp>
          <p:sp>
            <p:nvSpPr>
              <p:cNvPr id="322664" name="Rectangle 104"/>
              <p:cNvSpPr>
                <a:spLocks noChangeArrowheads="1"/>
              </p:cNvSpPr>
              <p:nvPr/>
            </p:nvSpPr>
            <p:spPr bwMode="auto">
              <a:xfrm>
                <a:off x="1728" y="3360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65" name="Rectangle 105"/>
              <p:cNvSpPr>
                <a:spLocks noChangeArrowheads="1"/>
              </p:cNvSpPr>
              <p:nvPr/>
            </p:nvSpPr>
            <p:spPr bwMode="auto">
              <a:xfrm>
                <a:off x="1536" y="3360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1" name="Group 187"/>
          <p:cNvGrpSpPr>
            <a:grpSpLocks/>
          </p:cNvGrpSpPr>
          <p:nvPr/>
        </p:nvGrpSpPr>
        <p:grpSpPr bwMode="auto">
          <a:xfrm>
            <a:off x="146050" y="1670050"/>
            <a:ext cx="2514600" cy="304800"/>
            <a:chOff x="336" y="768"/>
            <a:chExt cx="1584" cy="192"/>
          </a:xfrm>
        </p:grpSpPr>
        <p:sp>
          <p:nvSpPr>
            <p:cNvPr id="322667" name="Rectangle 107"/>
            <p:cNvSpPr>
              <a:spLocks noChangeArrowheads="1"/>
            </p:cNvSpPr>
            <p:nvPr/>
          </p:nvSpPr>
          <p:spPr bwMode="auto">
            <a:xfrm>
              <a:off x="336" y="768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nop</a:t>
              </a:r>
            </a:p>
          </p:txBody>
        </p:sp>
        <p:grpSp>
          <p:nvGrpSpPr>
            <p:cNvPr id="322560" name="Group 186"/>
            <p:cNvGrpSpPr>
              <a:grpSpLocks/>
            </p:cNvGrpSpPr>
            <p:nvPr/>
          </p:nvGrpSpPr>
          <p:grpSpPr bwMode="auto">
            <a:xfrm>
              <a:off x="1536" y="768"/>
              <a:ext cx="384" cy="192"/>
              <a:chOff x="1536" y="768"/>
              <a:chExt cx="384" cy="192"/>
            </a:xfrm>
          </p:grpSpPr>
          <p:sp>
            <p:nvSpPr>
              <p:cNvPr id="322669" name="Rectangle 109"/>
              <p:cNvSpPr>
                <a:spLocks noChangeArrowheads="1"/>
              </p:cNvSpPr>
              <p:nvPr/>
            </p:nvSpPr>
            <p:spPr bwMode="auto">
              <a:xfrm>
                <a:off x="1536" y="76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322670" name="Rectangle 110"/>
              <p:cNvSpPr>
                <a:spLocks noChangeArrowheads="1"/>
              </p:cNvSpPr>
              <p:nvPr/>
            </p:nvSpPr>
            <p:spPr bwMode="auto">
              <a:xfrm>
                <a:off x="1728" y="76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1" name="Rectangle 111"/>
              <p:cNvSpPr>
                <a:spLocks noChangeArrowheads="1"/>
              </p:cNvSpPr>
              <p:nvPr/>
            </p:nvSpPr>
            <p:spPr bwMode="auto">
              <a:xfrm>
                <a:off x="1536" y="76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22561" name="Group 185"/>
          <p:cNvGrpSpPr>
            <a:grpSpLocks/>
          </p:cNvGrpSpPr>
          <p:nvPr/>
        </p:nvGrpSpPr>
        <p:grpSpPr bwMode="auto">
          <a:xfrm>
            <a:off x="139700" y="1212850"/>
            <a:ext cx="2514600" cy="304800"/>
            <a:chOff x="336" y="1056"/>
            <a:chExt cx="1584" cy="192"/>
          </a:xfrm>
        </p:grpSpPr>
        <p:sp>
          <p:nvSpPr>
            <p:cNvPr id="322673" name="Rectangle 113"/>
            <p:cNvSpPr>
              <a:spLocks noChangeArrowheads="1"/>
            </p:cNvSpPr>
            <p:nvPr/>
          </p:nvSpPr>
          <p:spPr bwMode="auto">
            <a:xfrm>
              <a:off x="336" y="105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halt</a:t>
              </a:r>
            </a:p>
          </p:txBody>
        </p:sp>
        <p:grpSp>
          <p:nvGrpSpPr>
            <p:cNvPr id="322563" name="Group 184"/>
            <p:cNvGrpSpPr>
              <a:grpSpLocks/>
            </p:cNvGrpSpPr>
            <p:nvPr/>
          </p:nvGrpSpPr>
          <p:grpSpPr bwMode="auto">
            <a:xfrm>
              <a:off x="1536" y="1056"/>
              <a:ext cx="384" cy="192"/>
              <a:chOff x="1536" y="1056"/>
              <a:chExt cx="384" cy="192"/>
            </a:xfrm>
          </p:grpSpPr>
          <p:sp>
            <p:nvSpPr>
              <p:cNvPr id="322675" name="Rectangle 115"/>
              <p:cNvSpPr>
                <a:spLocks noChangeArrowheads="1"/>
              </p:cNvSpPr>
              <p:nvPr/>
            </p:nvSpPr>
            <p:spPr bwMode="auto">
              <a:xfrm>
                <a:off x="1536" y="105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6" name="Rectangle 116"/>
              <p:cNvSpPr>
                <a:spLocks noChangeArrowheads="1"/>
              </p:cNvSpPr>
              <p:nvPr/>
            </p:nvSpPr>
            <p:spPr bwMode="auto">
              <a:xfrm>
                <a:off x="1728" y="105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7" name="Rectangle 117"/>
              <p:cNvSpPr>
                <a:spLocks noChangeArrowheads="1"/>
              </p:cNvSpPr>
              <p:nvPr/>
            </p:nvSpPr>
            <p:spPr bwMode="auto">
              <a:xfrm>
                <a:off x="1536" y="105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22564" name="Group 322563"/>
          <p:cNvGrpSpPr/>
          <p:nvPr/>
        </p:nvGrpSpPr>
        <p:grpSpPr>
          <a:xfrm>
            <a:off x="2051050" y="831850"/>
            <a:ext cx="6096000" cy="311150"/>
            <a:chOff x="2051050" y="831850"/>
            <a:chExt cx="6096000" cy="311150"/>
          </a:xfrm>
        </p:grpSpPr>
        <p:sp>
          <p:nvSpPr>
            <p:cNvPr id="322567" name="Rectangle 7"/>
            <p:cNvSpPr>
              <a:spLocks noChangeArrowheads="1"/>
            </p:cNvSpPr>
            <p:nvPr/>
          </p:nvSpPr>
          <p:spPr bwMode="auto">
            <a:xfrm>
              <a:off x="20510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568" name="Rectangle 8"/>
            <p:cNvSpPr>
              <a:spLocks noChangeArrowheads="1"/>
            </p:cNvSpPr>
            <p:nvPr/>
          </p:nvSpPr>
          <p:spPr bwMode="auto">
            <a:xfrm>
              <a:off x="26606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322569" name="Rectangle 9"/>
            <p:cNvSpPr>
              <a:spLocks noChangeArrowheads="1"/>
            </p:cNvSpPr>
            <p:nvPr/>
          </p:nvSpPr>
          <p:spPr bwMode="auto">
            <a:xfrm>
              <a:off x="32702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322570" name="Rectangle 10"/>
            <p:cNvSpPr>
              <a:spLocks noChangeArrowheads="1"/>
            </p:cNvSpPr>
            <p:nvPr/>
          </p:nvSpPr>
          <p:spPr bwMode="auto">
            <a:xfrm>
              <a:off x="38798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322571" name="Rectangle 11"/>
            <p:cNvSpPr>
              <a:spLocks noChangeArrowheads="1"/>
            </p:cNvSpPr>
            <p:nvPr/>
          </p:nvSpPr>
          <p:spPr bwMode="auto">
            <a:xfrm>
              <a:off x="44894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322572" name="Rectangle 12"/>
            <p:cNvSpPr>
              <a:spLocks noChangeArrowheads="1"/>
            </p:cNvSpPr>
            <p:nvPr/>
          </p:nvSpPr>
          <p:spPr bwMode="auto">
            <a:xfrm>
              <a:off x="50990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119" name="Rectangle 8"/>
            <p:cNvSpPr>
              <a:spLocks noChangeArrowheads="1"/>
            </p:cNvSpPr>
            <p:nvPr/>
          </p:nvSpPr>
          <p:spPr bwMode="auto">
            <a:xfrm>
              <a:off x="57086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6</a:t>
              </a:r>
            </a:p>
          </p:txBody>
        </p:sp>
        <p:sp>
          <p:nvSpPr>
            <p:cNvPr id="120" name="Rectangle 9"/>
            <p:cNvSpPr>
              <a:spLocks noChangeArrowheads="1"/>
            </p:cNvSpPr>
            <p:nvPr/>
          </p:nvSpPr>
          <p:spPr bwMode="auto">
            <a:xfrm>
              <a:off x="63182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7</a:t>
              </a:r>
            </a:p>
          </p:txBody>
        </p:sp>
        <p:sp>
          <p:nvSpPr>
            <p:cNvPr id="121" name="Rectangle 10"/>
            <p:cNvSpPr>
              <a:spLocks noChangeArrowheads="1"/>
            </p:cNvSpPr>
            <p:nvPr/>
          </p:nvSpPr>
          <p:spPr bwMode="auto">
            <a:xfrm>
              <a:off x="69278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8</a:t>
              </a:r>
            </a:p>
          </p:txBody>
        </p:sp>
        <p:sp>
          <p:nvSpPr>
            <p:cNvPr id="122" name="Rectangle 11"/>
            <p:cNvSpPr>
              <a:spLocks noChangeArrowheads="1"/>
            </p:cNvSpPr>
            <p:nvPr/>
          </p:nvSpPr>
          <p:spPr bwMode="auto">
            <a:xfrm>
              <a:off x="75374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9</a:t>
              </a: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7659853" y="4267200"/>
            <a:ext cx="1398097" cy="2559050"/>
            <a:chOff x="6546850" y="3194050"/>
            <a:chExt cx="2027240" cy="3200400"/>
          </a:xfrm>
        </p:grpSpPr>
        <p:sp>
          <p:nvSpPr>
            <p:cNvPr id="116" name="Rectangle 115"/>
            <p:cNvSpPr/>
            <p:nvPr/>
          </p:nvSpPr>
          <p:spPr bwMode="auto">
            <a:xfrm>
              <a:off x="6546850" y="3194050"/>
              <a:ext cx="1676400" cy="3200400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  <p:txBody>
            <a:bodyPr vert="horz" wrap="none" lIns="45720" tIns="45720" rIns="4572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</a:endParaRPr>
            </a:p>
          </p:txBody>
        </p:sp>
        <p:grpSp>
          <p:nvGrpSpPr>
            <p:cNvPr id="117" name="Group 219"/>
            <p:cNvGrpSpPr>
              <a:grpSpLocks/>
            </p:cNvGrpSpPr>
            <p:nvPr/>
          </p:nvGrpSpPr>
          <p:grpSpPr bwMode="auto">
            <a:xfrm>
              <a:off x="6623052" y="3270250"/>
              <a:ext cx="1951038" cy="3048000"/>
              <a:chOff x="3984" y="2160"/>
              <a:chExt cx="1229" cy="1920"/>
            </a:xfrm>
          </p:grpSpPr>
          <p:sp>
            <p:nvSpPr>
              <p:cNvPr id="118" name="Rectangle 138"/>
              <p:cNvSpPr>
                <a:spLocks noChangeArrowheads="1"/>
              </p:cNvSpPr>
              <p:nvPr/>
            </p:nvSpPr>
            <p:spPr bwMode="auto">
              <a:xfrm>
                <a:off x="4128" y="2188"/>
                <a:ext cx="1056" cy="16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jmp</a:t>
                </a:r>
              </a:p>
            </p:txBody>
          </p:sp>
          <p:grpSp>
            <p:nvGrpSpPr>
              <p:cNvPr id="123" name="Group 179"/>
              <p:cNvGrpSpPr>
                <a:grpSpLocks/>
              </p:cNvGrpSpPr>
              <p:nvPr/>
            </p:nvGrpSpPr>
            <p:grpSpPr bwMode="auto">
              <a:xfrm>
                <a:off x="4560" y="2160"/>
                <a:ext cx="384" cy="192"/>
                <a:chOff x="4560" y="2160"/>
                <a:chExt cx="384" cy="192"/>
              </a:xfrm>
            </p:grpSpPr>
            <p:sp>
              <p:nvSpPr>
                <p:cNvPr id="155" name="Rectangle 140"/>
                <p:cNvSpPr>
                  <a:spLocks noChangeArrowheads="1"/>
                </p:cNvSpPr>
                <p:nvPr/>
              </p:nvSpPr>
              <p:spPr bwMode="auto">
                <a:xfrm>
                  <a:off x="4560" y="2160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56" name="Rectangle 141"/>
                <p:cNvSpPr>
                  <a:spLocks noChangeArrowheads="1"/>
                </p:cNvSpPr>
                <p:nvPr/>
              </p:nvSpPr>
              <p:spPr bwMode="auto">
                <a:xfrm>
                  <a:off x="4752" y="2160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0</a:t>
                  </a:r>
                </a:p>
              </p:txBody>
            </p:sp>
            <p:sp>
              <p:nvSpPr>
                <p:cNvPr id="157" name="Rectangle 142"/>
                <p:cNvSpPr>
                  <a:spLocks noChangeArrowheads="1"/>
                </p:cNvSpPr>
                <p:nvPr/>
              </p:nvSpPr>
              <p:spPr bwMode="auto">
                <a:xfrm>
                  <a:off x="4560" y="2160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24" name="Rectangle 143"/>
              <p:cNvSpPr>
                <a:spLocks noChangeArrowheads="1"/>
              </p:cNvSpPr>
              <p:nvPr/>
            </p:nvSpPr>
            <p:spPr bwMode="auto">
              <a:xfrm>
                <a:off x="4128" y="2438"/>
                <a:ext cx="1019" cy="20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jle</a:t>
                </a:r>
              </a:p>
            </p:txBody>
          </p:sp>
          <p:grpSp>
            <p:nvGrpSpPr>
              <p:cNvPr id="125" name="Group 178"/>
              <p:cNvGrpSpPr>
                <a:grpSpLocks/>
              </p:cNvGrpSpPr>
              <p:nvPr/>
            </p:nvGrpSpPr>
            <p:grpSpPr bwMode="auto">
              <a:xfrm>
                <a:off x="4560" y="2448"/>
                <a:ext cx="384" cy="192"/>
                <a:chOff x="4560" y="2448"/>
                <a:chExt cx="384" cy="192"/>
              </a:xfrm>
            </p:grpSpPr>
            <p:sp>
              <p:nvSpPr>
                <p:cNvPr id="152" name="Rectangle 145"/>
                <p:cNvSpPr>
                  <a:spLocks noChangeArrowheads="1"/>
                </p:cNvSpPr>
                <p:nvPr/>
              </p:nvSpPr>
              <p:spPr bwMode="auto">
                <a:xfrm>
                  <a:off x="4560" y="2448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53" name="Rectangle 146"/>
                <p:cNvSpPr>
                  <a:spLocks noChangeArrowheads="1"/>
                </p:cNvSpPr>
                <p:nvPr/>
              </p:nvSpPr>
              <p:spPr bwMode="auto">
                <a:xfrm>
                  <a:off x="4752" y="2448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 dirty="0">
                      <a:latin typeface="Courier New" pitchFamily="49" charset="0"/>
                    </a:rPr>
                    <a:t>1</a:t>
                  </a:r>
                </a:p>
              </p:txBody>
            </p:sp>
            <p:sp>
              <p:nvSpPr>
                <p:cNvPr id="154" name="Rectangle 147"/>
                <p:cNvSpPr>
                  <a:spLocks noChangeArrowheads="1"/>
                </p:cNvSpPr>
                <p:nvPr/>
              </p:nvSpPr>
              <p:spPr bwMode="auto">
                <a:xfrm>
                  <a:off x="4560" y="2448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26" name="Rectangle 148"/>
              <p:cNvSpPr>
                <a:spLocks noChangeArrowheads="1"/>
              </p:cNvSpPr>
              <p:nvPr/>
            </p:nvSpPr>
            <p:spPr bwMode="auto">
              <a:xfrm>
                <a:off x="4128" y="2799"/>
                <a:ext cx="1056" cy="129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jl</a:t>
                </a:r>
              </a:p>
            </p:txBody>
          </p:sp>
          <p:grpSp>
            <p:nvGrpSpPr>
              <p:cNvPr id="127" name="Group 177"/>
              <p:cNvGrpSpPr>
                <a:grpSpLocks/>
              </p:cNvGrpSpPr>
              <p:nvPr/>
            </p:nvGrpSpPr>
            <p:grpSpPr bwMode="auto">
              <a:xfrm>
                <a:off x="4560" y="2736"/>
                <a:ext cx="384" cy="192"/>
                <a:chOff x="4560" y="2736"/>
                <a:chExt cx="384" cy="192"/>
              </a:xfrm>
            </p:grpSpPr>
            <p:sp>
              <p:nvSpPr>
                <p:cNvPr id="149" name="Rectangle 150"/>
                <p:cNvSpPr>
                  <a:spLocks noChangeArrowheads="1"/>
                </p:cNvSpPr>
                <p:nvPr/>
              </p:nvSpPr>
              <p:spPr bwMode="auto">
                <a:xfrm>
                  <a:off x="4560" y="2736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50" name="Rectangle 151"/>
                <p:cNvSpPr>
                  <a:spLocks noChangeArrowheads="1"/>
                </p:cNvSpPr>
                <p:nvPr/>
              </p:nvSpPr>
              <p:spPr bwMode="auto">
                <a:xfrm>
                  <a:off x="4752" y="2736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2</a:t>
                  </a:r>
                </a:p>
              </p:txBody>
            </p:sp>
            <p:sp>
              <p:nvSpPr>
                <p:cNvPr id="151" name="Rectangle 152"/>
                <p:cNvSpPr>
                  <a:spLocks noChangeArrowheads="1"/>
                </p:cNvSpPr>
                <p:nvPr/>
              </p:nvSpPr>
              <p:spPr bwMode="auto">
                <a:xfrm>
                  <a:off x="4560" y="2736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28" name="Rectangle 153"/>
              <p:cNvSpPr>
                <a:spLocks noChangeArrowheads="1"/>
              </p:cNvSpPr>
              <p:nvPr/>
            </p:nvSpPr>
            <p:spPr bwMode="auto">
              <a:xfrm>
                <a:off x="4128" y="3047"/>
                <a:ext cx="1084" cy="169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je</a:t>
                </a:r>
              </a:p>
            </p:txBody>
          </p:sp>
          <p:grpSp>
            <p:nvGrpSpPr>
              <p:cNvPr id="129" name="Group 176"/>
              <p:cNvGrpSpPr>
                <a:grpSpLocks/>
              </p:cNvGrpSpPr>
              <p:nvPr/>
            </p:nvGrpSpPr>
            <p:grpSpPr bwMode="auto">
              <a:xfrm>
                <a:off x="4560" y="3024"/>
                <a:ext cx="384" cy="192"/>
                <a:chOff x="4560" y="3024"/>
                <a:chExt cx="384" cy="192"/>
              </a:xfrm>
            </p:grpSpPr>
            <p:sp>
              <p:nvSpPr>
                <p:cNvPr id="146" name="Rectangle 155"/>
                <p:cNvSpPr>
                  <a:spLocks noChangeArrowheads="1"/>
                </p:cNvSpPr>
                <p:nvPr/>
              </p:nvSpPr>
              <p:spPr bwMode="auto">
                <a:xfrm>
                  <a:off x="4560" y="3024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47" name="Rectangle 156"/>
                <p:cNvSpPr>
                  <a:spLocks noChangeArrowheads="1"/>
                </p:cNvSpPr>
                <p:nvPr/>
              </p:nvSpPr>
              <p:spPr bwMode="auto">
                <a:xfrm>
                  <a:off x="4752" y="3024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3</a:t>
                  </a:r>
                </a:p>
              </p:txBody>
            </p:sp>
            <p:sp>
              <p:nvSpPr>
                <p:cNvPr id="148" name="Rectangle 157"/>
                <p:cNvSpPr>
                  <a:spLocks noChangeArrowheads="1"/>
                </p:cNvSpPr>
                <p:nvPr/>
              </p:nvSpPr>
              <p:spPr bwMode="auto">
                <a:xfrm>
                  <a:off x="4560" y="3024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30" name="Rectangle 158"/>
              <p:cNvSpPr>
                <a:spLocks noChangeArrowheads="1"/>
              </p:cNvSpPr>
              <p:nvPr/>
            </p:nvSpPr>
            <p:spPr bwMode="auto">
              <a:xfrm>
                <a:off x="4013" y="3320"/>
                <a:ext cx="1200" cy="19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 dirty="0" err="1">
                    <a:latin typeface="Courier New" pitchFamily="49" charset="0"/>
                  </a:rPr>
                  <a:t>jne</a:t>
                </a:r>
                <a:endParaRPr lang="en-US" sz="1400" b="0" dirty="0">
                  <a:latin typeface="Courier New" pitchFamily="49" charset="0"/>
                </a:endParaRPr>
              </a:p>
            </p:txBody>
          </p:sp>
          <p:grpSp>
            <p:nvGrpSpPr>
              <p:cNvPr id="131" name="Group 173"/>
              <p:cNvGrpSpPr>
                <a:grpSpLocks/>
              </p:cNvGrpSpPr>
              <p:nvPr/>
            </p:nvGrpSpPr>
            <p:grpSpPr bwMode="auto">
              <a:xfrm>
                <a:off x="4560" y="3312"/>
                <a:ext cx="384" cy="192"/>
                <a:chOff x="4560" y="3312"/>
                <a:chExt cx="384" cy="192"/>
              </a:xfrm>
            </p:grpSpPr>
            <p:sp>
              <p:nvSpPr>
                <p:cNvPr id="143" name="Rectangle 160"/>
                <p:cNvSpPr>
                  <a:spLocks noChangeArrowheads="1"/>
                </p:cNvSpPr>
                <p:nvPr/>
              </p:nvSpPr>
              <p:spPr bwMode="auto">
                <a:xfrm>
                  <a:off x="4560" y="3312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44" name="Rectangle 161"/>
                <p:cNvSpPr>
                  <a:spLocks noChangeArrowheads="1"/>
                </p:cNvSpPr>
                <p:nvPr/>
              </p:nvSpPr>
              <p:spPr bwMode="auto">
                <a:xfrm>
                  <a:off x="4752" y="3312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4</a:t>
                  </a:r>
                </a:p>
              </p:txBody>
            </p:sp>
            <p:sp>
              <p:nvSpPr>
                <p:cNvPr id="145" name="Rectangle 162"/>
                <p:cNvSpPr>
                  <a:spLocks noChangeArrowheads="1"/>
                </p:cNvSpPr>
                <p:nvPr/>
              </p:nvSpPr>
              <p:spPr bwMode="auto">
                <a:xfrm>
                  <a:off x="4560" y="3312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32" name="Rectangle 163"/>
              <p:cNvSpPr>
                <a:spLocks noChangeArrowheads="1"/>
              </p:cNvSpPr>
              <p:nvPr/>
            </p:nvSpPr>
            <p:spPr bwMode="auto">
              <a:xfrm>
                <a:off x="4128" y="3633"/>
                <a:ext cx="1019" cy="159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jge</a:t>
                </a:r>
              </a:p>
            </p:txBody>
          </p:sp>
          <p:grpSp>
            <p:nvGrpSpPr>
              <p:cNvPr id="133" name="Group 175"/>
              <p:cNvGrpSpPr>
                <a:grpSpLocks/>
              </p:cNvGrpSpPr>
              <p:nvPr/>
            </p:nvGrpSpPr>
            <p:grpSpPr bwMode="auto">
              <a:xfrm>
                <a:off x="4560" y="3600"/>
                <a:ext cx="384" cy="192"/>
                <a:chOff x="4560" y="3600"/>
                <a:chExt cx="384" cy="192"/>
              </a:xfrm>
            </p:grpSpPr>
            <p:sp>
              <p:nvSpPr>
                <p:cNvPr id="140" name="Rectangle 165"/>
                <p:cNvSpPr>
                  <a:spLocks noChangeArrowheads="1"/>
                </p:cNvSpPr>
                <p:nvPr/>
              </p:nvSpPr>
              <p:spPr bwMode="auto">
                <a:xfrm>
                  <a:off x="4560" y="3600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41" name="Rectangle 166"/>
                <p:cNvSpPr>
                  <a:spLocks noChangeArrowheads="1"/>
                </p:cNvSpPr>
                <p:nvPr/>
              </p:nvSpPr>
              <p:spPr bwMode="auto">
                <a:xfrm>
                  <a:off x="4752" y="3600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5</a:t>
                  </a:r>
                </a:p>
              </p:txBody>
            </p:sp>
            <p:sp>
              <p:nvSpPr>
                <p:cNvPr id="142" name="Rectangle 167"/>
                <p:cNvSpPr>
                  <a:spLocks noChangeArrowheads="1"/>
                </p:cNvSpPr>
                <p:nvPr/>
              </p:nvSpPr>
              <p:spPr bwMode="auto">
                <a:xfrm>
                  <a:off x="4560" y="3600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34" name="Rectangle 168"/>
              <p:cNvSpPr>
                <a:spLocks noChangeArrowheads="1"/>
              </p:cNvSpPr>
              <p:nvPr/>
            </p:nvSpPr>
            <p:spPr bwMode="auto">
              <a:xfrm>
                <a:off x="4128" y="3921"/>
                <a:ext cx="1069" cy="159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jg</a:t>
                </a:r>
              </a:p>
            </p:txBody>
          </p:sp>
          <p:grpSp>
            <p:nvGrpSpPr>
              <p:cNvPr id="135" name="Group 174"/>
              <p:cNvGrpSpPr>
                <a:grpSpLocks/>
              </p:cNvGrpSpPr>
              <p:nvPr/>
            </p:nvGrpSpPr>
            <p:grpSpPr bwMode="auto">
              <a:xfrm>
                <a:off x="4560" y="3888"/>
                <a:ext cx="384" cy="192"/>
                <a:chOff x="4560" y="3888"/>
                <a:chExt cx="384" cy="192"/>
              </a:xfrm>
            </p:grpSpPr>
            <p:sp>
              <p:nvSpPr>
                <p:cNvPr id="137" name="Rectangle 170"/>
                <p:cNvSpPr>
                  <a:spLocks noChangeArrowheads="1"/>
                </p:cNvSpPr>
                <p:nvPr/>
              </p:nvSpPr>
              <p:spPr bwMode="auto">
                <a:xfrm>
                  <a:off x="4560" y="3888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38" name="Rectangle 171"/>
                <p:cNvSpPr>
                  <a:spLocks noChangeArrowheads="1"/>
                </p:cNvSpPr>
                <p:nvPr/>
              </p:nvSpPr>
              <p:spPr bwMode="auto">
                <a:xfrm>
                  <a:off x="4752" y="3888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6</a:t>
                  </a:r>
                </a:p>
              </p:txBody>
            </p:sp>
            <p:sp>
              <p:nvSpPr>
                <p:cNvPr id="139" name="Rectangle 172"/>
                <p:cNvSpPr>
                  <a:spLocks noChangeArrowheads="1"/>
                </p:cNvSpPr>
                <p:nvPr/>
              </p:nvSpPr>
              <p:spPr bwMode="auto">
                <a:xfrm>
                  <a:off x="4560" y="3888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36" name="AutoShape 218"/>
              <p:cNvSpPr>
                <a:spLocks/>
              </p:cNvSpPr>
              <p:nvPr/>
            </p:nvSpPr>
            <p:spPr bwMode="auto">
              <a:xfrm>
                <a:off x="3984" y="2208"/>
                <a:ext cx="144" cy="1872"/>
              </a:xfrm>
              <a:prstGeom prst="leftBrace">
                <a:avLst>
                  <a:gd name="adj1" fmla="val 108333"/>
                  <a:gd name="adj2" fmla="val 50000"/>
                </a:avLst>
              </a:prstGeom>
              <a:noFill/>
              <a:ln w="19050">
                <a:solidFill>
                  <a:schemeClr val="tx2"/>
                </a:solidFill>
                <a:round/>
                <a:headEnd/>
                <a:tailEnd type="none" w="sm" len="sm"/>
              </a:ln>
              <a:effectLst/>
            </p:spPr>
            <p:txBody>
              <a:bodyPr lIns="45720" rIns="45720" anchor="ctr"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58" name="Line 223"/>
          <p:cNvSpPr>
            <a:spLocks noChangeShapeType="1"/>
          </p:cNvSpPr>
          <p:nvPr/>
        </p:nvSpPr>
        <p:spPr bwMode="auto">
          <a:xfrm>
            <a:off x="5937249" y="4457700"/>
            <a:ext cx="1757855" cy="117280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F2456220-BE94-1344-A593-EB1B9A39AE74}"/>
              </a:ext>
            </a:extLst>
          </p:cNvPr>
          <p:cNvGrpSpPr>
            <a:grpSpLocks/>
          </p:cNvGrpSpPr>
          <p:nvPr/>
        </p:nvGrpSpPr>
        <p:grpSpPr bwMode="auto">
          <a:xfrm>
            <a:off x="5593033" y="5384578"/>
            <a:ext cx="1724707" cy="1206703"/>
            <a:chOff x="4368" y="816"/>
            <a:chExt cx="1344" cy="1104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C098C4AC-E188-0144-9ABD-B367CF95C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864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addq</a:t>
              </a:r>
              <a:endParaRPr lang="en-US" sz="1400" b="0" dirty="0">
                <a:latin typeface="Courier New" pitchFamily="49" charset="0"/>
              </a:endParaRPr>
            </a:p>
          </p:txBody>
        </p: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1F21536E-F43B-DB49-AEB7-2D35A8CDB0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4" y="864"/>
              <a:ext cx="384" cy="192"/>
              <a:chOff x="4560" y="864"/>
              <a:chExt cx="384" cy="192"/>
            </a:xfrm>
          </p:grpSpPr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24D9EAA2-6A1D-6D48-8BA5-6CB71D64B5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86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C5ADCA1-B81A-6A4A-880E-BB0EED6066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86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7B6148C8-1D70-A342-BE33-49E6D1EBAB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86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24E7F766-59FD-954F-844D-8AA68430B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1152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subq</a:t>
              </a:r>
              <a:endParaRPr lang="en-US" sz="1400" b="0" dirty="0">
                <a:latin typeface="Courier New" pitchFamily="49" charset="0"/>
              </a:endParaRPr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0D4B884E-3FF5-EB45-B94F-FDB71F8D9F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4" y="1152"/>
              <a:ext cx="384" cy="192"/>
              <a:chOff x="4560" y="1152"/>
              <a:chExt cx="384" cy="192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B5180345-20F7-D141-841B-8DFBA0CDB9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1152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BFE068AC-3372-004C-8951-77A85D28E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152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83DFC1F7-E722-C943-95C3-1D2981C5FC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1152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48250EF9-138A-2A46-A59C-8D1A70C91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1455"/>
              <a:ext cx="1069" cy="177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andq</a:t>
              </a:r>
              <a:endParaRPr lang="en-US" sz="1400" b="0" dirty="0">
                <a:latin typeface="Courier New" pitchFamily="49" charset="0"/>
              </a:endParaRPr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0CD1DB14-7676-B548-9254-1D21035B0F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4" y="1440"/>
              <a:ext cx="384" cy="192"/>
              <a:chOff x="4560" y="1440"/>
              <a:chExt cx="384" cy="192"/>
            </a:xfrm>
          </p:grpSpPr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FE759283-4415-8045-A824-DB275764FE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1440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E33D4B15-0B86-1F4F-ADF2-D8BEDB6AAF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440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81622634-0097-A74C-917C-1B6D42CF36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1440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F08A66CA-5275-A74D-A6BB-DBC13B9C02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1728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xorq</a:t>
              </a:r>
              <a:endParaRPr lang="en-US" sz="1400" b="0" dirty="0">
                <a:latin typeface="Courier New" pitchFamily="49" charset="0"/>
              </a:endParaRPr>
            </a:p>
          </p:txBody>
        </p: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2288F71B-DFEF-234A-AC83-B94DE53190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4" y="1728"/>
              <a:ext cx="384" cy="192"/>
              <a:chOff x="4560" y="1728"/>
              <a:chExt cx="384" cy="192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FEEE3046-87A1-EC48-88FD-54FAE83280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172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36ED6174-4419-4A46-9337-9975444F56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72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3</a:t>
                </a:r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232EF39D-7F4B-8C41-979C-3AB024D1C6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172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sp>
          <p:nvSpPr>
            <p:cNvPr id="170" name="AutoShape 217">
              <a:extLst>
                <a:ext uri="{FF2B5EF4-FFF2-40B4-BE49-F238E27FC236}">
                  <a16:creationId xmlns:a16="http://schemas.microsoft.com/office/drawing/2014/main" id="{1DD3CCBA-2620-A049-A27C-F9D2F72F5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8" y="816"/>
              <a:ext cx="144" cy="1104"/>
            </a:xfrm>
            <a:prstGeom prst="leftBrace">
              <a:avLst>
                <a:gd name="adj1" fmla="val 63889"/>
                <a:gd name="adj2" fmla="val 50000"/>
              </a:avLst>
            </a:prstGeom>
            <a:noFill/>
            <a:ln w="19050">
              <a:solidFill>
                <a:schemeClr val="tx2"/>
              </a:solidFill>
              <a:round/>
              <a:headEnd/>
              <a:tailEnd type="none" w="sm" len="sm"/>
            </a:ln>
            <a:effectLst/>
          </p:spPr>
          <p:txBody>
            <a:bodyPr wrap="none" lIns="45720" rIns="45720" anchor="ctr"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184" name="Rectangle 138">
            <a:extLst>
              <a:ext uri="{FF2B5EF4-FFF2-40B4-BE49-F238E27FC236}">
                <a16:creationId xmlns:a16="http://schemas.microsoft.com/office/drawing/2014/main" id="{C04F739A-67E4-8E4E-AA8A-963A489E2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982184"/>
            <a:ext cx="1739432" cy="154466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rrmovq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85" name="Group 179">
            <a:extLst>
              <a:ext uri="{FF2B5EF4-FFF2-40B4-BE49-F238E27FC236}">
                <a16:creationId xmlns:a16="http://schemas.microsoft.com/office/drawing/2014/main" id="{E14B87F3-649F-6249-A101-2C0C1646CF8C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935062"/>
            <a:ext cx="658368" cy="201588"/>
            <a:chOff x="4560" y="2160"/>
            <a:chExt cx="384" cy="192"/>
          </a:xfrm>
        </p:grpSpPr>
        <p:sp>
          <p:nvSpPr>
            <p:cNvPr id="186" name="Rectangle 140">
              <a:extLst>
                <a:ext uri="{FF2B5EF4-FFF2-40B4-BE49-F238E27FC236}">
                  <a16:creationId xmlns:a16="http://schemas.microsoft.com/office/drawing/2014/main" id="{B5DD8259-5751-FB48-8518-751764A21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16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87" name="Rectangle 141">
              <a:extLst>
                <a:ext uri="{FF2B5EF4-FFF2-40B4-BE49-F238E27FC236}">
                  <a16:creationId xmlns:a16="http://schemas.microsoft.com/office/drawing/2014/main" id="{AF8AAAF6-E14C-164A-896F-4868031B48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16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188" name="Rectangle 142">
              <a:extLst>
                <a:ext uri="{FF2B5EF4-FFF2-40B4-BE49-F238E27FC236}">
                  <a16:creationId xmlns:a16="http://schemas.microsoft.com/office/drawing/2014/main" id="{7837A6D2-AA4C-B54C-A48B-693F2D8C4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16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89" name="Rectangle 143">
            <a:extLst>
              <a:ext uri="{FF2B5EF4-FFF2-40B4-BE49-F238E27FC236}">
                <a16:creationId xmlns:a16="http://schemas.microsoft.com/office/drawing/2014/main" id="{B467739B-EF76-DC40-BFAC-C1CA07B5E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1225980"/>
            <a:ext cx="1739432" cy="139269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cmovle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90" name="Group 178">
            <a:extLst>
              <a:ext uri="{FF2B5EF4-FFF2-40B4-BE49-F238E27FC236}">
                <a16:creationId xmlns:a16="http://schemas.microsoft.com/office/drawing/2014/main" id="{B6CBC442-26B7-014C-993F-ED41D8184AB3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1163662"/>
            <a:ext cx="658368" cy="201588"/>
            <a:chOff x="4560" y="2448"/>
            <a:chExt cx="384" cy="192"/>
          </a:xfrm>
        </p:grpSpPr>
        <p:sp>
          <p:nvSpPr>
            <p:cNvPr id="191" name="Rectangle 145">
              <a:extLst>
                <a:ext uri="{FF2B5EF4-FFF2-40B4-BE49-F238E27FC236}">
                  <a16:creationId xmlns:a16="http://schemas.microsoft.com/office/drawing/2014/main" id="{3712BC5B-C5D0-C54D-9E22-0102EF421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4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92" name="Rectangle 146">
              <a:extLst>
                <a:ext uri="{FF2B5EF4-FFF2-40B4-BE49-F238E27FC236}">
                  <a16:creationId xmlns:a16="http://schemas.microsoft.com/office/drawing/2014/main" id="{28C489E2-68BA-BD49-B1FF-8A1077887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193" name="Rectangle 147">
              <a:extLst>
                <a:ext uri="{FF2B5EF4-FFF2-40B4-BE49-F238E27FC236}">
                  <a16:creationId xmlns:a16="http://schemas.microsoft.com/office/drawing/2014/main" id="{77B2901F-1D4D-DD4D-9FFF-60C4BC7B6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4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94" name="Rectangle 148">
            <a:extLst>
              <a:ext uri="{FF2B5EF4-FFF2-40B4-BE49-F238E27FC236}">
                <a16:creationId xmlns:a16="http://schemas.microsoft.com/office/drawing/2014/main" id="{49A8E3DE-F86F-5A4F-8141-C1962AEE9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1390700"/>
            <a:ext cx="1739432" cy="158195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cmovl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95" name="Group 177">
            <a:extLst>
              <a:ext uri="{FF2B5EF4-FFF2-40B4-BE49-F238E27FC236}">
                <a16:creationId xmlns:a16="http://schemas.microsoft.com/office/drawing/2014/main" id="{F3F67A8F-2022-6347-9F2F-FBA553E6D993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1365250"/>
            <a:ext cx="658368" cy="201588"/>
            <a:chOff x="4560" y="2736"/>
            <a:chExt cx="384" cy="192"/>
          </a:xfrm>
        </p:grpSpPr>
        <p:sp>
          <p:nvSpPr>
            <p:cNvPr id="196" name="Rectangle 150">
              <a:extLst>
                <a:ext uri="{FF2B5EF4-FFF2-40B4-BE49-F238E27FC236}">
                  <a16:creationId xmlns:a16="http://schemas.microsoft.com/office/drawing/2014/main" id="{F0054FDB-90A2-3D4D-9881-BD04262ED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736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97" name="Rectangle 151">
              <a:extLst>
                <a:ext uri="{FF2B5EF4-FFF2-40B4-BE49-F238E27FC236}">
                  <a16:creationId xmlns:a16="http://schemas.microsoft.com/office/drawing/2014/main" id="{490BFAD9-6143-214D-9AA1-F77409DB03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98" name="Rectangle 152">
              <a:extLst>
                <a:ext uri="{FF2B5EF4-FFF2-40B4-BE49-F238E27FC236}">
                  <a16:creationId xmlns:a16="http://schemas.microsoft.com/office/drawing/2014/main" id="{C5F44DC3-E694-EB43-BCDA-FB670910B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736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99" name="Rectangle 153">
            <a:extLst>
              <a:ext uri="{FF2B5EF4-FFF2-40B4-BE49-F238E27FC236}">
                <a16:creationId xmlns:a16="http://schemas.microsoft.com/office/drawing/2014/main" id="{2F4EBB72-3897-3741-8495-750CB1853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1629884"/>
            <a:ext cx="1572768" cy="116366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cmove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200" name="Group 176">
            <a:extLst>
              <a:ext uri="{FF2B5EF4-FFF2-40B4-BE49-F238E27FC236}">
                <a16:creationId xmlns:a16="http://schemas.microsoft.com/office/drawing/2014/main" id="{9A3EF080-BC62-624C-9CEE-22D2849A2F52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1557816"/>
            <a:ext cx="658368" cy="264634"/>
            <a:chOff x="4560" y="3024"/>
            <a:chExt cx="384" cy="192"/>
          </a:xfrm>
        </p:grpSpPr>
        <p:sp>
          <p:nvSpPr>
            <p:cNvPr id="201" name="Rectangle 155">
              <a:extLst>
                <a:ext uri="{FF2B5EF4-FFF2-40B4-BE49-F238E27FC236}">
                  <a16:creationId xmlns:a16="http://schemas.microsoft.com/office/drawing/2014/main" id="{4A59F86C-C367-474A-83C2-BCAC929B5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02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202" name="Rectangle 156">
              <a:extLst>
                <a:ext uri="{FF2B5EF4-FFF2-40B4-BE49-F238E27FC236}">
                  <a16:creationId xmlns:a16="http://schemas.microsoft.com/office/drawing/2014/main" id="{ABA77DB6-42E1-984C-91BF-7882985BEF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302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203" name="Rectangle 157">
              <a:extLst>
                <a:ext uri="{FF2B5EF4-FFF2-40B4-BE49-F238E27FC236}">
                  <a16:creationId xmlns:a16="http://schemas.microsoft.com/office/drawing/2014/main" id="{67C5BC50-E3CB-8E44-9036-CDD7AB25C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02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204" name="Rectangle 158">
            <a:extLst>
              <a:ext uri="{FF2B5EF4-FFF2-40B4-BE49-F238E27FC236}">
                <a16:creationId xmlns:a16="http://schemas.microsoft.com/office/drawing/2014/main" id="{33E9DABA-947B-054A-AEE1-8C3909B09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1898650"/>
            <a:ext cx="1667510" cy="125388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cmovne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205" name="Group 173">
            <a:extLst>
              <a:ext uri="{FF2B5EF4-FFF2-40B4-BE49-F238E27FC236}">
                <a16:creationId xmlns:a16="http://schemas.microsoft.com/office/drawing/2014/main" id="{B1D53EAD-50D8-1E43-94E9-193B6D3BB445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1822450"/>
            <a:ext cx="658368" cy="201588"/>
            <a:chOff x="4560" y="3312"/>
            <a:chExt cx="384" cy="192"/>
          </a:xfrm>
        </p:grpSpPr>
        <p:sp>
          <p:nvSpPr>
            <p:cNvPr id="206" name="Rectangle 160">
              <a:extLst>
                <a:ext uri="{FF2B5EF4-FFF2-40B4-BE49-F238E27FC236}">
                  <a16:creationId xmlns:a16="http://schemas.microsoft.com/office/drawing/2014/main" id="{D81D55C0-D255-824B-838A-4386B13352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31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207" name="Rectangle 161">
              <a:extLst>
                <a:ext uri="{FF2B5EF4-FFF2-40B4-BE49-F238E27FC236}">
                  <a16:creationId xmlns:a16="http://schemas.microsoft.com/office/drawing/2014/main" id="{BF68993F-C515-A845-8B0C-3FEFC4C319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331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208" name="Rectangle 162">
              <a:extLst>
                <a:ext uri="{FF2B5EF4-FFF2-40B4-BE49-F238E27FC236}">
                  <a16:creationId xmlns:a16="http://schemas.microsoft.com/office/drawing/2014/main" id="{8BD390AC-B971-2E40-95CE-A126743DB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31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209" name="Rectangle 163">
            <a:extLst>
              <a:ext uri="{FF2B5EF4-FFF2-40B4-BE49-F238E27FC236}">
                <a16:creationId xmlns:a16="http://schemas.microsoft.com/office/drawing/2014/main" id="{320812BF-4E23-114E-A32C-39587A290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2076502"/>
            <a:ext cx="1739432" cy="176135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cmovge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210" name="Group 175">
            <a:extLst>
              <a:ext uri="{FF2B5EF4-FFF2-40B4-BE49-F238E27FC236}">
                <a16:creationId xmlns:a16="http://schemas.microsoft.com/office/drawing/2014/main" id="{538E6641-9DEA-934E-8D88-BE7644992C1F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2051050"/>
            <a:ext cx="658368" cy="201588"/>
            <a:chOff x="4560" y="3600"/>
            <a:chExt cx="384" cy="192"/>
          </a:xfrm>
        </p:grpSpPr>
        <p:sp>
          <p:nvSpPr>
            <p:cNvPr id="211" name="Rectangle 165">
              <a:extLst>
                <a:ext uri="{FF2B5EF4-FFF2-40B4-BE49-F238E27FC236}">
                  <a16:creationId xmlns:a16="http://schemas.microsoft.com/office/drawing/2014/main" id="{8A39A6C5-E531-624E-AB15-2E4F0FAADA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60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212" name="Rectangle 166">
              <a:extLst>
                <a:ext uri="{FF2B5EF4-FFF2-40B4-BE49-F238E27FC236}">
                  <a16:creationId xmlns:a16="http://schemas.microsoft.com/office/drawing/2014/main" id="{79268F80-D4C9-0547-A0D8-EAB0999B15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360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213" name="Rectangle 167">
              <a:extLst>
                <a:ext uri="{FF2B5EF4-FFF2-40B4-BE49-F238E27FC236}">
                  <a16:creationId xmlns:a16="http://schemas.microsoft.com/office/drawing/2014/main" id="{4F29217B-920E-1246-8E62-294316DC2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60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214" name="Rectangle 168">
            <a:extLst>
              <a:ext uri="{FF2B5EF4-FFF2-40B4-BE49-F238E27FC236}">
                <a16:creationId xmlns:a16="http://schemas.microsoft.com/office/drawing/2014/main" id="{9132997F-B07B-534F-8704-A3FA70F31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2335356"/>
            <a:ext cx="1739432" cy="145881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cmovg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215" name="Group 174">
            <a:extLst>
              <a:ext uri="{FF2B5EF4-FFF2-40B4-BE49-F238E27FC236}">
                <a16:creationId xmlns:a16="http://schemas.microsoft.com/office/drawing/2014/main" id="{6B8A16CF-6862-5948-A0F2-F0148B14E527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2279650"/>
            <a:ext cx="658368" cy="201588"/>
            <a:chOff x="4560" y="3888"/>
            <a:chExt cx="384" cy="192"/>
          </a:xfrm>
        </p:grpSpPr>
        <p:sp>
          <p:nvSpPr>
            <p:cNvPr id="216" name="Rectangle 170">
              <a:extLst>
                <a:ext uri="{FF2B5EF4-FFF2-40B4-BE49-F238E27FC236}">
                  <a16:creationId xmlns:a16="http://schemas.microsoft.com/office/drawing/2014/main" id="{CE6EBB4D-BAAD-8C40-BBAE-9FF371B17B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88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217" name="Rectangle 171">
              <a:extLst>
                <a:ext uri="{FF2B5EF4-FFF2-40B4-BE49-F238E27FC236}">
                  <a16:creationId xmlns:a16="http://schemas.microsoft.com/office/drawing/2014/main" id="{9CD75790-CB8E-1B4D-98A3-60953B54BB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388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6</a:t>
              </a:r>
            </a:p>
          </p:txBody>
        </p:sp>
        <p:sp>
          <p:nvSpPr>
            <p:cNvPr id="218" name="Rectangle 172">
              <a:extLst>
                <a:ext uri="{FF2B5EF4-FFF2-40B4-BE49-F238E27FC236}">
                  <a16:creationId xmlns:a16="http://schemas.microsoft.com/office/drawing/2014/main" id="{791E3C68-A854-4840-9736-ABC3C08858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88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219" name="AutoShape 218">
            <a:extLst>
              <a:ext uri="{FF2B5EF4-FFF2-40B4-BE49-F238E27FC236}">
                <a16:creationId xmlns:a16="http://schemas.microsoft.com/office/drawing/2014/main" id="{9F4AF356-F428-FC42-98E3-EAD72370A9BF}"/>
              </a:ext>
            </a:extLst>
          </p:cNvPr>
          <p:cNvSpPr>
            <a:spLocks/>
          </p:cNvSpPr>
          <p:nvPr/>
        </p:nvSpPr>
        <p:spPr bwMode="auto">
          <a:xfrm>
            <a:off x="7134860" y="831850"/>
            <a:ext cx="241651" cy="1705308"/>
          </a:xfrm>
          <a:prstGeom prst="leftBrace">
            <a:avLst>
              <a:gd name="adj1" fmla="val 108333"/>
              <a:gd name="adj2" fmla="val 50000"/>
            </a:avLst>
          </a:prstGeom>
          <a:noFill/>
          <a:ln w="19050">
            <a:solidFill>
              <a:schemeClr val="tx2"/>
            </a:solidFill>
            <a:round/>
            <a:headEnd/>
            <a:tailEnd type="non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42" name="Line 223">
            <a:extLst>
              <a:ext uri="{FF2B5EF4-FFF2-40B4-BE49-F238E27FC236}">
                <a16:creationId xmlns:a16="http://schemas.microsoft.com/office/drawing/2014/main" id="{71E9E5F8-1854-D841-9C94-96E4734CA5F6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4217" y="4137996"/>
            <a:ext cx="2248816" cy="18237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43" name="Line 223">
            <a:extLst>
              <a:ext uri="{FF2B5EF4-FFF2-40B4-BE49-F238E27FC236}">
                <a16:creationId xmlns:a16="http://schemas.microsoft.com/office/drawing/2014/main" id="{FA31C99E-8877-D54C-B20E-148A3FFADD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38241" y="1670050"/>
            <a:ext cx="3550315" cy="499944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1004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20"/>
          <p:cNvSpPr>
            <a:spLocks noChangeArrowheads="1"/>
          </p:cNvSpPr>
          <p:nvPr/>
        </p:nvSpPr>
        <p:spPr bwMode="auto">
          <a:xfrm>
            <a:off x="4343400" y="1716088"/>
            <a:ext cx="685800" cy="2286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200">
              <a:latin typeface="Courier New" pitchFamily="49" charset="0"/>
            </a:endParaRPr>
          </a:p>
        </p:txBody>
      </p:sp>
      <p:sp>
        <p:nvSpPr>
          <p:cNvPr id="60" name="Rectangle 12"/>
          <p:cNvSpPr>
            <a:spLocks noChangeArrowheads="1"/>
          </p:cNvSpPr>
          <p:nvPr/>
        </p:nvSpPr>
        <p:spPr bwMode="auto">
          <a:xfrm>
            <a:off x="4343400" y="1716088"/>
            <a:ext cx="2286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latin typeface="Courier New" pitchFamily="49" charset="0"/>
              </a:rPr>
              <a:t>ZF</a:t>
            </a:r>
          </a:p>
        </p:txBody>
      </p:sp>
      <p:sp>
        <p:nvSpPr>
          <p:cNvPr id="61" name="Rectangle 13"/>
          <p:cNvSpPr>
            <a:spLocks noChangeArrowheads="1"/>
          </p:cNvSpPr>
          <p:nvPr/>
        </p:nvSpPr>
        <p:spPr bwMode="auto">
          <a:xfrm>
            <a:off x="4572000" y="1716088"/>
            <a:ext cx="2286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>
                <a:latin typeface="Courier New" pitchFamily="49" charset="0"/>
              </a:rPr>
              <a:t>SF</a:t>
            </a:r>
          </a:p>
        </p:txBody>
      </p:sp>
      <p:sp>
        <p:nvSpPr>
          <p:cNvPr id="62" name="Rectangle 16"/>
          <p:cNvSpPr>
            <a:spLocks noChangeArrowheads="1"/>
          </p:cNvSpPr>
          <p:nvPr/>
        </p:nvSpPr>
        <p:spPr bwMode="auto">
          <a:xfrm>
            <a:off x="4800600" y="1716088"/>
            <a:ext cx="2286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>
                <a:latin typeface="Courier New" pitchFamily="49" charset="0"/>
              </a:rPr>
              <a:t>OF</a:t>
            </a:r>
          </a:p>
        </p:txBody>
      </p:sp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Y86-64 Processor State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2590800"/>
            <a:ext cx="8294687" cy="3841750"/>
          </a:xfrm>
        </p:spPr>
        <p:txBody>
          <a:bodyPr/>
          <a:lstStyle/>
          <a:p>
            <a:pPr lvl="1">
              <a:tabLst>
                <a:tab pos="3314700" algn="l"/>
                <a:tab pos="4629150" algn="l"/>
              </a:tabLst>
            </a:pPr>
            <a:r>
              <a:rPr lang="en-US" dirty="0"/>
              <a:t>Program Registers</a:t>
            </a:r>
          </a:p>
          <a:p>
            <a:pPr lvl="2">
              <a:tabLst>
                <a:tab pos="3314700" algn="l"/>
                <a:tab pos="4629150" algn="l"/>
              </a:tabLst>
            </a:pPr>
            <a:r>
              <a:rPr lang="en-US" dirty="0"/>
              <a:t>15 registers (</a:t>
            </a:r>
            <a:r>
              <a:rPr lang="en-US" dirty="0">
                <a:solidFill>
                  <a:srgbClr val="FF0000"/>
                </a:solidFill>
              </a:rPr>
              <a:t>omit </a:t>
            </a:r>
            <a:r>
              <a:rPr lang="en-US" dirty="0">
                <a:solidFill>
                  <a:srgbClr val="FF0000"/>
                </a:solidFill>
                <a:latin typeface="Courier New"/>
                <a:cs typeface="Courier New"/>
              </a:rPr>
              <a:t>%r15</a:t>
            </a:r>
            <a:r>
              <a:rPr lang="en-US" dirty="0"/>
              <a:t>).  Each 64 bits</a:t>
            </a:r>
          </a:p>
          <a:p>
            <a:pPr lvl="1">
              <a:tabLst>
                <a:tab pos="3314700" algn="l"/>
                <a:tab pos="4629150" algn="l"/>
              </a:tabLst>
            </a:pPr>
            <a:r>
              <a:rPr lang="en-US" dirty="0"/>
              <a:t>Condition Codes</a:t>
            </a:r>
          </a:p>
          <a:p>
            <a:pPr lvl="2">
              <a:tabLst>
                <a:tab pos="3314700" algn="l"/>
                <a:tab pos="4629150" algn="l"/>
              </a:tabLst>
            </a:pPr>
            <a:r>
              <a:rPr lang="en-US" dirty="0"/>
              <a:t>Single-bit flags set by arithmetic or logical instructions</a:t>
            </a:r>
          </a:p>
          <a:p>
            <a:pPr lvl="3">
              <a:tabLst>
                <a:tab pos="3314700" algn="l"/>
                <a:tab pos="4629150" algn="l"/>
              </a:tabLst>
            </a:pPr>
            <a:r>
              <a:rPr lang="en-US" dirty="0"/>
              <a:t>ZF: Zero	</a:t>
            </a:r>
            <a:r>
              <a:rPr lang="en-US" dirty="0" err="1"/>
              <a:t>SF:Negative</a:t>
            </a:r>
            <a:r>
              <a:rPr lang="en-US" dirty="0"/>
              <a:t>		OF: Overflow	</a:t>
            </a:r>
          </a:p>
          <a:p>
            <a:pPr lvl="1">
              <a:tabLst>
                <a:tab pos="3314700" algn="l"/>
                <a:tab pos="4629150" algn="l"/>
              </a:tabLst>
            </a:pPr>
            <a:r>
              <a:rPr lang="en-US" dirty="0"/>
              <a:t>Program Counter</a:t>
            </a:r>
          </a:p>
          <a:p>
            <a:pPr lvl="2">
              <a:tabLst>
                <a:tab pos="3314700" algn="l"/>
                <a:tab pos="4629150" algn="l"/>
              </a:tabLst>
            </a:pPr>
            <a:r>
              <a:rPr lang="en-US" dirty="0"/>
              <a:t>Indicates address of next instruction</a:t>
            </a:r>
          </a:p>
          <a:p>
            <a:pPr lvl="1">
              <a:tabLst>
                <a:tab pos="3314700" algn="l"/>
                <a:tab pos="4629150" algn="l"/>
              </a:tabLst>
            </a:pPr>
            <a:r>
              <a:rPr lang="en-US" dirty="0"/>
              <a:t>Program Status</a:t>
            </a:r>
          </a:p>
          <a:p>
            <a:pPr lvl="2">
              <a:tabLst>
                <a:tab pos="3314700" algn="l"/>
                <a:tab pos="4629150" algn="l"/>
              </a:tabLst>
            </a:pPr>
            <a:r>
              <a:rPr lang="en-US" dirty="0"/>
              <a:t>Indicates either normal operation or some error condition</a:t>
            </a:r>
          </a:p>
          <a:p>
            <a:pPr lvl="1">
              <a:tabLst>
                <a:tab pos="3314700" algn="l"/>
                <a:tab pos="4629150" algn="l"/>
              </a:tabLst>
            </a:pPr>
            <a:r>
              <a:rPr lang="en-US" dirty="0"/>
              <a:t>Memory</a:t>
            </a:r>
          </a:p>
          <a:p>
            <a:pPr lvl="2">
              <a:tabLst>
                <a:tab pos="3314700" algn="l"/>
                <a:tab pos="4629150" algn="l"/>
              </a:tabLst>
            </a:pPr>
            <a:r>
              <a:rPr lang="en-US" dirty="0"/>
              <a:t>Byte-addressable storage array</a:t>
            </a:r>
          </a:p>
          <a:p>
            <a:pPr lvl="2">
              <a:tabLst>
                <a:tab pos="3314700" algn="l"/>
                <a:tab pos="4629150" algn="l"/>
              </a:tabLst>
            </a:pPr>
            <a:r>
              <a:rPr lang="en-US" dirty="0"/>
              <a:t>Words stored in little-endian byte order</a:t>
            </a:r>
          </a:p>
        </p:txBody>
      </p: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2362200" y="106045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latin typeface="Helvetica" pitchFamily="34" charset="0"/>
              </a:rPr>
              <a:t>RF: Program registers</a:t>
            </a:r>
          </a:p>
        </p:txBody>
      </p:sp>
      <p:sp>
        <p:nvSpPr>
          <p:cNvPr id="64" name="Rectangle 21"/>
          <p:cNvSpPr>
            <a:spLocks noChangeArrowheads="1"/>
          </p:cNvSpPr>
          <p:nvPr/>
        </p:nvSpPr>
        <p:spPr bwMode="auto">
          <a:xfrm>
            <a:off x="4184650" y="1060450"/>
            <a:ext cx="9906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>
                <a:latin typeface="Helvetica" pitchFamily="34" charset="0"/>
              </a:rPr>
              <a:t>CC: Condition codes</a:t>
            </a:r>
          </a:p>
        </p:txBody>
      </p:sp>
      <p:sp>
        <p:nvSpPr>
          <p:cNvPr id="65" name="Rectangle 28"/>
          <p:cNvSpPr>
            <a:spLocks noChangeArrowheads="1"/>
          </p:cNvSpPr>
          <p:nvPr/>
        </p:nvSpPr>
        <p:spPr bwMode="auto">
          <a:xfrm>
            <a:off x="4267200" y="2203450"/>
            <a:ext cx="838200" cy="2286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200">
              <a:latin typeface="Courier New" pitchFamily="49" charset="0"/>
            </a:endParaRPr>
          </a:p>
        </p:txBody>
      </p:sp>
      <p:sp>
        <p:nvSpPr>
          <p:cNvPr id="66" name="Rectangle 29"/>
          <p:cNvSpPr>
            <a:spLocks noChangeArrowheads="1"/>
          </p:cNvSpPr>
          <p:nvPr/>
        </p:nvSpPr>
        <p:spPr bwMode="auto">
          <a:xfrm>
            <a:off x="4267200" y="1974850"/>
            <a:ext cx="838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>
                <a:latin typeface="Helvetica" pitchFamily="34" charset="0"/>
              </a:rPr>
              <a:t>PC</a:t>
            </a:r>
          </a:p>
        </p:txBody>
      </p:sp>
      <p:sp>
        <p:nvSpPr>
          <p:cNvPr id="67" name="Rectangle 30"/>
          <p:cNvSpPr>
            <a:spLocks noChangeArrowheads="1"/>
          </p:cNvSpPr>
          <p:nvPr/>
        </p:nvSpPr>
        <p:spPr bwMode="auto">
          <a:xfrm>
            <a:off x="5334000" y="1974850"/>
            <a:ext cx="1676400" cy="4572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200">
              <a:latin typeface="Courier New" pitchFamily="49" charset="0"/>
            </a:endParaRPr>
          </a:p>
        </p:txBody>
      </p:sp>
      <p:sp>
        <p:nvSpPr>
          <p:cNvPr id="68" name="Rectangle 31"/>
          <p:cNvSpPr>
            <a:spLocks noChangeArrowheads="1"/>
          </p:cNvSpPr>
          <p:nvPr/>
        </p:nvSpPr>
        <p:spPr bwMode="auto">
          <a:xfrm>
            <a:off x="5334000" y="1670050"/>
            <a:ext cx="1676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latin typeface="Helvetica" pitchFamily="34" charset="0"/>
              </a:rPr>
              <a:t>DMEM: Memory</a:t>
            </a:r>
          </a:p>
        </p:txBody>
      </p:sp>
      <p:sp>
        <p:nvSpPr>
          <p:cNvPr id="69" name="Rectangle 32"/>
          <p:cNvSpPr>
            <a:spLocks noChangeArrowheads="1"/>
          </p:cNvSpPr>
          <p:nvPr/>
        </p:nvSpPr>
        <p:spPr bwMode="auto">
          <a:xfrm>
            <a:off x="5867400" y="1441450"/>
            <a:ext cx="533400" cy="2286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200">
              <a:latin typeface="Courier New" pitchFamily="49" charset="0"/>
            </a:endParaRPr>
          </a:p>
        </p:txBody>
      </p:sp>
      <p:sp>
        <p:nvSpPr>
          <p:cNvPr id="70" name="Rectangle 33"/>
          <p:cNvSpPr>
            <a:spLocks noChangeArrowheads="1"/>
          </p:cNvSpPr>
          <p:nvPr/>
        </p:nvSpPr>
        <p:spPr bwMode="auto">
          <a:xfrm>
            <a:off x="5181600" y="1136650"/>
            <a:ext cx="1905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latin typeface="Helvetica" pitchFamily="34" charset="0"/>
              </a:rPr>
              <a:t>Stat: Program status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79450" y="1517650"/>
            <a:ext cx="3359150" cy="914400"/>
            <a:chOff x="679450" y="1517650"/>
            <a:chExt cx="3359150" cy="914400"/>
          </a:xfrm>
        </p:grpSpPr>
        <p:sp>
          <p:nvSpPr>
            <p:cNvPr id="57" name="Rectangle 10"/>
            <p:cNvSpPr>
              <a:spLocks noChangeArrowheads="1"/>
            </p:cNvSpPr>
            <p:nvPr/>
          </p:nvSpPr>
          <p:spPr bwMode="auto">
            <a:xfrm>
              <a:off x="679450" y="1517650"/>
              <a:ext cx="3359150" cy="914400"/>
            </a:xfrm>
            <a:prstGeom prst="rect">
              <a:avLst/>
            </a:prstGeom>
            <a:solidFill>
              <a:srgbClr val="FFFF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200">
                <a:latin typeface="Courier New" pitchFamily="49" charset="0"/>
              </a:endParaRPr>
            </a:p>
          </p:txBody>
        </p:sp>
        <p:sp>
          <p:nvSpPr>
            <p:cNvPr id="49" name="Rectangle 2"/>
            <p:cNvSpPr>
              <a:spLocks noChangeArrowheads="1"/>
            </p:cNvSpPr>
            <p:nvPr/>
          </p:nvSpPr>
          <p:spPr bwMode="auto">
            <a:xfrm>
              <a:off x="2362200" y="15176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%r8</a:t>
              </a:r>
            </a:p>
          </p:txBody>
        </p:sp>
        <p:sp>
          <p:nvSpPr>
            <p:cNvPr id="50" name="Rectangle 3"/>
            <p:cNvSpPr>
              <a:spLocks noChangeArrowheads="1"/>
            </p:cNvSpPr>
            <p:nvPr/>
          </p:nvSpPr>
          <p:spPr bwMode="auto">
            <a:xfrm>
              <a:off x="2362200" y="17462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%r9</a:t>
              </a:r>
            </a:p>
          </p:txBody>
        </p:sp>
        <p:sp>
          <p:nvSpPr>
            <p:cNvPr id="51" name="Rectangle 4"/>
            <p:cNvSpPr>
              <a:spLocks noChangeArrowheads="1"/>
            </p:cNvSpPr>
            <p:nvPr/>
          </p:nvSpPr>
          <p:spPr bwMode="auto">
            <a:xfrm>
              <a:off x="2362200" y="19748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%r10</a:t>
              </a:r>
            </a:p>
          </p:txBody>
        </p:sp>
        <p:sp>
          <p:nvSpPr>
            <p:cNvPr id="52" name="Rectangle 5"/>
            <p:cNvSpPr>
              <a:spLocks noChangeArrowheads="1"/>
            </p:cNvSpPr>
            <p:nvPr/>
          </p:nvSpPr>
          <p:spPr bwMode="auto">
            <a:xfrm>
              <a:off x="2362200" y="22034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%r11</a:t>
              </a:r>
            </a:p>
          </p:txBody>
        </p:sp>
        <p:sp>
          <p:nvSpPr>
            <p:cNvPr id="53" name="Rectangle 6"/>
            <p:cNvSpPr>
              <a:spLocks noChangeArrowheads="1"/>
            </p:cNvSpPr>
            <p:nvPr/>
          </p:nvSpPr>
          <p:spPr bwMode="auto">
            <a:xfrm>
              <a:off x="3200400" y="15176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%r12</a:t>
              </a:r>
            </a:p>
          </p:txBody>
        </p:sp>
        <p:sp>
          <p:nvSpPr>
            <p:cNvPr id="54" name="Rectangle 7"/>
            <p:cNvSpPr>
              <a:spLocks noChangeArrowheads="1"/>
            </p:cNvSpPr>
            <p:nvPr/>
          </p:nvSpPr>
          <p:spPr bwMode="auto">
            <a:xfrm>
              <a:off x="3200400" y="17462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%r13</a:t>
              </a:r>
            </a:p>
          </p:txBody>
        </p:sp>
        <p:sp>
          <p:nvSpPr>
            <p:cNvPr id="55" name="Rectangle 8"/>
            <p:cNvSpPr>
              <a:spLocks noChangeArrowheads="1"/>
            </p:cNvSpPr>
            <p:nvPr/>
          </p:nvSpPr>
          <p:spPr bwMode="auto">
            <a:xfrm>
              <a:off x="3200400" y="19748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%r14</a:t>
              </a:r>
            </a:p>
          </p:txBody>
        </p:sp>
        <p:sp>
          <p:nvSpPr>
            <p:cNvPr id="56" name="Rectangle 9"/>
            <p:cNvSpPr>
              <a:spLocks noChangeArrowheads="1"/>
            </p:cNvSpPr>
            <p:nvPr/>
          </p:nvSpPr>
          <p:spPr bwMode="auto">
            <a:xfrm>
              <a:off x="3200400" y="2203450"/>
              <a:ext cx="838200" cy="2286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200" dirty="0">
                <a:latin typeface="Courier New" pitchFamily="49" charset="0"/>
              </a:endParaRPr>
            </a:p>
          </p:txBody>
        </p:sp>
        <p:sp>
          <p:nvSpPr>
            <p:cNvPr id="28" name="Rectangle 2"/>
            <p:cNvSpPr>
              <a:spLocks noChangeArrowheads="1"/>
            </p:cNvSpPr>
            <p:nvPr/>
          </p:nvSpPr>
          <p:spPr bwMode="auto">
            <a:xfrm>
              <a:off x="679450" y="15176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</a:t>
              </a:r>
              <a:r>
                <a:rPr lang="en-US" sz="1200" dirty="0" err="1">
                  <a:latin typeface="Courier New" pitchFamily="49" charset="0"/>
                </a:rPr>
                <a:t>rax</a:t>
              </a:r>
              <a:endParaRPr lang="en-US" sz="1200" dirty="0">
                <a:latin typeface="Courier New" pitchFamily="49" charset="0"/>
              </a:endParaRPr>
            </a:p>
          </p:txBody>
        </p:sp>
        <p:sp>
          <p:nvSpPr>
            <p:cNvPr id="29" name="Rectangle 3"/>
            <p:cNvSpPr>
              <a:spLocks noChangeArrowheads="1"/>
            </p:cNvSpPr>
            <p:nvPr/>
          </p:nvSpPr>
          <p:spPr bwMode="auto">
            <a:xfrm>
              <a:off x="679450" y="17462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</a:t>
              </a:r>
              <a:r>
                <a:rPr lang="en-US" sz="1200" dirty="0" err="1">
                  <a:latin typeface="Courier New" pitchFamily="49" charset="0"/>
                </a:rPr>
                <a:t>rcx</a:t>
              </a:r>
              <a:endParaRPr lang="en-US" sz="1200" dirty="0">
                <a:latin typeface="Courier New" pitchFamily="49" charset="0"/>
              </a:endParaRPr>
            </a:p>
          </p:txBody>
        </p:sp>
        <p:sp>
          <p:nvSpPr>
            <p:cNvPr id="30" name="Rectangle 4"/>
            <p:cNvSpPr>
              <a:spLocks noChangeArrowheads="1"/>
            </p:cNvSpPr>
            <p:nvPr/>
          </p:nvSpPr>
          <p:spPr bwMode="auto">
            <a:xfrm>
              <a:off x="679450" y="19748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</a:t>
              </a:r>
              <a:r>
                <a:rPr lang="en-US" sz="1200" dirty="0" err="1">
                  <a:latin typeface="Courier New" pitchFamily="49" charset="0"/>
                </a:rPr>
                <a:t>rdx</a:t>
              </a:r>
              <a:endParaRPr lang="en-US" sz="1200" dirty="0">
                <a:latin typeface="Courier New" pitchFamily="49" charset="0"/>
              </a:endParaRPr>
            </a:p>
          </p:txBody>
        </p:sp>
        <p:sp>
          <p:nvSpPr>
            <p:cNvPr id="31" name="Rectangle 5"/>
            <p:cNvSpPr>
              <a:spLocks noChangeArrowheads="1"/>
            </p:cNvSpPr>
            <p:nvPr/>
          </p:nvSpPr>
          <p:spPr bwMode="auto">
            <a:xfrm>
              <a:off x="679450" y="22034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</a:t>
              </a:r>
              <a:r>
                <a:rPr lang="en-US" sz="1200" dirty="0" err="1">
                  <a:latin typeface="Courier New" pitchFamily="49" charset="0"/>
                </a:rPr>
                <a:t>rbx</a:t>
              </a:r>
              <a:endParaRPr lang="en-US" sz="1200" dirty="0">
                <a:latin typeface="Courier New" pitchFamily="49" charset="0"/>
              </a:endParaRPr>
            </a:p>
          </p:txBody>
        </p:sp>
        <p:sp>
          <p:nvSpPr>
            <p:cNvPr id="32" name="Rectangle 6"/>
            <p:cNvSpPr>
              <a:spLocks noChangeArrowheads="1"/>
            </p:cNvSpPr>
            <p:nvPr/>
          </p:nvSpPr>
          <p:spPr bwMode="auto">
            <a:xfrm>
              <a:off x="1517650" y="15176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</a:t>
              </a:r>
              <a:r>
                <a:rPr lang="en-US" sz="1200" dirty="0" err="1">
                  <a:latin typeface="Courier New" pitchFamily="49" charset="0"/>
                </a:rPr>
                <a:t>rsp</a:t>
              </a:r>
              <a:endParaRPr lang="en-US" sz="1200" dirty="0">
                <a:latin typeface="Courier New" pitchFamily="49" charset="0"/>
              </a:endParaRPr>
            </a:p>
          </p:txBody>
        </p:sp>
        <p:sp>
          <p:nvSpPr>
            <p:cNvPr id="33" name="Rectangle 7"/>
            <p:cNvSpPr>
              <a:spLocks noChangeArrowheads="1"/>
            </p:cNvSpPr>
            <p:nvPr/>
          </p:nvSpPr>
          <p:spPr bwMode="auto">
            <a:xfrm>
              <a:off x="1517650" y="17462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</a:t>
              </a:r>
              <a:r>
                <a:rPr lang="en-US" sz="1200" dirty="0" err="1">
                  <a:latin typeface="Courier New" pitchFamily="49" charset="0"/>
                </a:rPr>
                <a:t>rbp</a:t>
              </a:r>
              <a:endParaRPr lang="en-US" sz="1200" dirty="0">
                <a:latin typeface="Courier New" pitchFamily="49" charset="0"/>
              </a:endParaRPr>
            </a:p>
          </p:txBody>
        </p:sp>
        <p:sp>
          <p:nvSpPr>
            <p:cNvPr id="34" name="Rectangle 8"/>
            <p:cNvSpPr>
              <a:spLocks noChangeArrowheads="1"/>
            </p:cNvSpPr>
            <p:nvPr/>
          </p:nvSpPr>
          <p:spPr bwMode="auto">
            <a:xfrm>
              <a:off x="1517650" y="19748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</a:t>
              </a:r>
              <a:r>
                <a:rPr lang="en-US" sz="1200" dirty="0" err="1">
                  <a:latin typeface="Courier New" pitchFamily="49" charset="0"/>
                </a:rPr>
                <a:t>rsi</a:t>
              </a:r>
              <a:endParaRPr lang="en-US" sz="1200" dirty="0">
                <a:latin typeface="Courier New" pitchFamily="49" charset="0"/>
              </a:endParaRPr>
            </a:p>
          </p:txBody>
        </p:sp>
        <p:sp>
          <p:nvSpPr>
            <p:cNvPr id="35" name="Rectangle 9"/>
            <p:cNvSpPr>
              <a:spLocks noChangeArrowheads="1"/>
            </p:cNvSpPr>
            <p:nvPr/>
          </p:nvSpPr>
          <p:spPr bwMode="auto">
            <a:xfrm>
              <a:off x="1517650" y="22034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</a:t>
              </a:r>
              <a:r>
                <a:rPr lang="en-US" sz="1200" dirty="0" err="1">
                  <a:latin typeface="Courier New" pitchFamily="49" charset="0"/>
                </a:rPr>
                <a:t>rdi</a:t>
              </a:r>
              <a:endParaRPr lang="en-US" sz="1200" dirty="0">
                <a:latin typeface="Courier New" pitchFamily="49" charset="0"/>
              </a:endParaRPr>
            </a:p>
          </p:txBody>
        </p:sp>
      </p:grp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Encoding Registers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4650" y="1060450"/>
            <a:ext cx="8294687" cy="5289550"/>
          </a:xfrm>
        </p:spPr>
        <p:txBody>
          <a:bodyPr/>
          <a:lstStyle/>
          <a:p>
            <a:r>
              <a:rPr lang="en-US" dirty="0"/>
              <a:t>Each register has 4-bit ID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marL="498475" lvl="1" indent="0">
              <a:buNone/>
            </a:pPr>
            <a:endParaRPr lang="en-US" dirty="0"/>
          </a:p>
          <a:p>
            <a:pPr lvl="1"/>
            <a:r>
              <a:rPr lang="en-US" dirty="0"/>
              <a:t>Same encoding as in x86-64</a:t>
            </a:r>
          </a:p>
          <a:p>
            <a:r>
              <a:rPr lang="en-US" dirty="0"/>
              <a:t>Register ID 15 (</a:t>
            </a:r>
            <a:r>
              <a:rPr lang="en-US" dirty="0">
                <a:latin typeface="Courier New"/>
                <a:cs typeface="Courier New"/>
              </a:rPr>
              <a:t>0xF</a:t>
            </a:r>
            <a:r>
              <a:rPr lang="en-US" dirty="0"/>
              <a:t>) indicates “no register”</a:t>
            </a:r>
          </a:p>
          <a:p>
            <a:pPr lvl="1"/>
            <a:r>
              <a:rPr lang="en-US" dirty="0"/>
              <a:t>Will use this in our hardware design in multiple places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898650" y="1670050"/>
            <a:ext cx="1143000" cy="1828800"/>
            <a:chOff x="4489450" y="1136650"/>
            <a:chExt cx="1143000" cy="1828800"/>
          </a:xfrm>
        </p:grpSpPr>
        <p:sp>
          <p:nvSpPr>
            <p:cNvPr id="21" name="Rectangle 10"/>
            <p:cNvSpPr>
              <a:spLocks noChangeArrowheads="1"/>
            </p:cNvSpPr>
            <p:nvPr/>
          </p:nvSpPr>
          <p:spPr bwMode="auto">
            <a:xfrm>
              <a:off x="4489450" y="1136650"/>
              <a:ext cx="838200" cy="1828800"/>
            </a:xfrm>
            <a:prstGeom prst="rect">
              <a:avLst/>
            </a:prstGeom>
            <a:solidFill>
              <a:srgbClr val="FFFF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200">
                <a:latin typeface="Courier New" pitchFamily="49" charset="0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4489450" y="1136650"/>
              <a:ext cx="838200" cy="914400"/>
              <a:chOff x="1212850" y="1670050"/>
              <a:chExt cx="838200" cy="914400"/>
            </a:xfrm>
          </p:grpSpPr>
          <p:sp>
            <p:nvSpPr>
              <p:cNvPr id="30" name="Rectangle 2"/>
              <p:cNvSpPr>
                <a:spLocks noChangeArrowheads="1"/>
              </p:cNvSpPr>
              <p:nvPr/>
            </p:nvSpPr>
            <p:spPr bwMode="auto">
              <a:xfrm>
                <a:off x="1212850" y="1670050"/>
                <a:ext cx="8382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dirty="0">
                    <a:latin typeface="Courier New" pitchFamily="49" charset="0"/>
                  </a:rPr>
                  <a:t>%</a:t>
                </a:r>
                <a:r>
                  <a:rPr lang="en-US" sz="1200" dirty="0" err="1">
                    <a:latin typeface="Courier New" pitchFamily="49" charset="0"/>
                  </a:rPr>
                  <a:t>rax</a:t>
                </a:r>
                <a:endParaRPr lang="en-US" sz="1200" dirty="0">
                  <a:latin typeface="Courier New" pitchFamily="49" charset="0"/>
                </a:endParaRPr>
              </a:p>
            </p:txBody>
          </p:sp>
          <p:sp>
            <p:nvSpPr>
              <p:cNvPr id="31" name="Rectangle 3"/>
              <p:cNvSpPr>
                <a:spLocks noChangeArrowheads="1"/>
              </p:cNvSpPr>
              <p:nvPr/>
            </p:nvSpPr>
            <p:spPr bwMode="auto">
              <a:xfrm>
                <a:off x="1212850" y="1898650"/>
                <a:ext cx="8382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dirty="0">
                    <a:latin typeface="Courier New" pitchFamily="49" charset="0"/>
                  </a:rPr>
                  <a:t>%</a:t>
                </a:r>
                <a:r>
                  <a:rPr lang="en-US" sz="1200" dirty="0" err="1">
                    <a:latin typeface="Courier New" pitchFamily="49" charset="0"/>
                  </a:rPr>
                  <a:t>rcx</a:t>
                </a:r>
                <a:endParaRPr lang="en-US" sz="1200" dirty="0">
                  <a:latin typeface="Courier New" pitchFamily="49" charset="0"/>
                </a:endParaRPr>
              </a:p>
            </p:txBody>
          </p:sp>
          <p:sp>
            <p:nvSpPr>
              <p:cNvPr id="32" name="Rectangle 4"/>
              <p:cNvSpPr>
                <a:spLocks noChangeArrowheads="1"/>
              </p:cNvSpPr>
              <p:nvPr/>
            </p:nvSpPr>
            <p:spPr bwMode="auto">
              <a:xfrm>
                <a:off x="1212850" y="2127250"/>
                <a:ext cx="8382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dirty="0">
                    <a:latin typeface="Courier New" pitchFamily="49" charset="0"/>
                  </a:rPr>
                  <a:t>%</a:t>
                </a:r>
                <a:r>
                  <a:rPr lang="en-US" sz="1200" dirty="0" err="1">
                    <a:latin typeface="Courier New" pitchFamily="49" charset="0"/>
                  </a:rPr>
                  <a:t>rdx</a:t>
                </a:r>
                <a:endParaRPr lang="en-US" sz="1200" dirty="0">
                  <a:latin typeface="Courier New" pitchFamily="49" charset="0"/>
                </a:endParaRPr>
              </a:p>
            </p:txBody>
          </p:sp>
          <p:sp>
            <p:nvSpPr>
              <p:cNvPr id="33" name="Rectangle 5"/>
              <p:cNvSpPr>
                <a:spLocks noChangeArrowheads="1"/>
              </p:cNvSpPr>
              <p:nvPr/>
            </p:nvSpPr>
            <p:spPr bwMode="auto">
              <a:xfrm>
                <a:off x="1212850" y="2355850"/>
                <a:ext cx="8382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dirty="0">
                    <a:latin typeface="Courier New" pitchFamily="49" charset="0"/>
                  </a:rPr>
                  <a:t>%</a:t>
                </a:r>
                <a:r>
                  <a:rPr lang="en-US" sz="1200" dirty="0" err="1">
                    <a:latin typeface="Courier New" pitchFamily="49" charset="0"/>
                  </a:rPr>
                  <a:t>rbx</a:t>
                </a:r>
                <a:endParaRPr lang="en-US" sz="1200" dirty="0">
                  <a:latin typeface="Courier New" pitchFamily="49" charset="0"/>
                </a:endParaRP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5327650" y="1136650"/>
              <a:ext cx="304800" cy="914400"/>
              <a:chOff x="2051050" y="1670050"/>
              <a:chExt cx="304800" cy="914400"/>
            </a:xfrm>
          </p:grpSpPr>
          <p:sp>
            <p:nvSpPr>
              <p:cNvPr id="38" name="Rectangle 2"/>
              <p:cNvSpPr>
                <a:spLocks noChangeArrowheads="1"/>
              </p:cNvSpPr>
              <p:nvPr/>
            </p:nvSpPr>
            <p:spPr bwMode="auto">
              <a:xfrm>
                <a:off x="2051050" y="16700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9" name="Rectangle 2"/>
              <p:cNvSpPr>
                <a:spLocks noChangeArrowheads="1"/>
              </p:cNvSpPr>
              <p:nvPr/>
            </p:nvSpPr>
            <p:spPr bwMode="auto">
              <a:xfrm>
                <a:off x="2051050" y="18986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40" name="Rectangle 2"/>
              <p:cNvSpPr>
                <a:spLocks noChangeArrowheads="1"/>
              </p:cNvSpPr>
              <p:nvPr/>
            </p:nvSpPr>
            <p:spPr bwMode="auto">
              <a:xfrm>
                <a:off x="2051050" y="21272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41" name="Rectangle 2"/>
              <p:cNvSpPr>
                <a:spLocks noChangeArrowheads="1"/>
              </p:cNvSpPr>
              <p:nvPr/>
            </p:nvSpPr>
            <p:spPr bwMode="auto">
              <a:xfrm>
                <a:off x="2051050" y="23558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3</a:t>
                </a: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4489450" y="2051050"/>
              <a:ext cx="838200" cy="914400"/>
              <a:chOff x="2736850" y="1670050"/>
              <a:chExt cx="838200" cy="914400"/>
            </a:xfrm>
          </p:grpSpPr>
          <p:sp>
            <p:nvSpPr>
              <p:cNvPr id="34" name="Rectangle 6"/>
              <p:cNvSpPr>
                <a:spLocks noChangeArrowheads="1"/>
              </p:cNvSpPr>
              <p:nvPr/>
            </p:nvSpPr>
            <p:spPr bwMode="auto">
              <a:xfrm>
                <a:off x="2736850" y="1670050"/>
                <a:ext cx="8382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dirty="0">
                    <a:latin typeface="Courier New" pitchFamily="49" charset="0"/>
                  </a:rPr>
                  <a:t>%</a:t>
                </a:r>
                <a:r>
                  <a:rPr lang="en-US" sz="1200" dirty="0" err="1">
                    <a:latin typeface="Courier New" pitchFamily="49" charset="0"/>
                  </a:rPr>
                  <a:t>rsp</a:t>
                </a:r>
                <a:endParaRPr lang="en-US" sz="1200" dirty="0">
                  <a:latin typeface="Courier New" pitchFamily="49" charset="0"/>
                </a:endParaRPr>
              </a:p>
            </p:txBody>
          </p:sp>
          <p:sp>
            <p:nvSpPr>
              <p:cNvPr id="35" name="Rectangle 7"/>
              <p:cNvSpPr>
                <a:spLocks noChangeArrowheads="1"/>
              </p:cNvSpPr>
              <p:nvPr/>
            </p:nvSpPr>
            <p:spPr bwMode="auto">
              <a:xfrm>
                <a:off x="2736850" y="1898650"/>
                <a:ext cx="8382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dirty="0">
                    <a:latin typeface="Courier New" pitchFamily="49" charset="0"/>
                  </a:rPr>
                  <a:t>%</a:t>
                </a:r>
                <a:r>
                  <a:rPr lang="en-US" sz="1200" dirty="0" err="1">
                    <a:latin typeface="Courier New" pitchFamily="49" charset="0"/>
                  </a:rPr>
                  <a:t>rbp</a:t>
                </a:r>
                <a:endParaRPr lang="en-US" sz="1200" dirty="0">
                  <a:latin typeface="Courier New" pitchFamily="49" charset="0"/>
                </a:endParaRPr>
              </a:p>
            </p:txBody>
          </p:sp>
          <p:sp>
            <p:nvSpPr>
              <p:cNvPr id="36" name="Rectangle 8"/>
              <p:cNvSpPr>
                <a:spLocks noChangeArrowheads="1"/>
              </p:cNvSpPr>
              <p:nvPr/>
            </p:nvSpPr>
            <p:spPr bwMode="auto">
              <a:xfrm>
                <a:off x="2736850" y="2127250"/>
                <a:ext cx="8382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dirty="0">
                    <a:latin typeface="Courier New" pitchFamily="49" charset="0"/>
                  </a:rPr>
                  <a:t>%</a:t>
                </a:r>
                <a:r>
                  <a:rPr lang="en-US" sz="1200" dirty="0" err="1">
                    <a:latin typeface="Courier New" pitchFamily="49" charset="0"/>
                  </a:rPr>
                  <a:t>rsi</a:t>
                </a:r>
                <a:endParaRPr lang="en-US" sz="1200" dirty="0">
                  <a:latin typeface="Courier New" pitchFamily="49" charset="0"/>
                </a:endParaRPr>
              </a:p>
            </p:txBody>
          </p:sp>
          <p:sp>
            <p:nvSpPr>
              <p:cNvPr id="37" name="Rectangle 9"/>
              <p:cNvSpPr>
                <a:spLocks noChangeArrowheads="1"/>
              </p:cNvSpPr>
              <p:nvPr/>
            </p:nvSpPr>
            <p:spPr bwMode="auto">
              <a:xfrm>
                <a:off x="2736850" y="2355850"/>
                <a:ext cx="8382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dirty="0">
                    <a:latin typeface="Courier New" pitchFamily="49" charset="0"/>
                  </a:rPr>
                  <a:t>%</a:t>
                </a:r>
                <a:r>
                  <a:rPr lang="en-US" sz="1200" dirty="0" err="1">
                    <a:latin typeface="Courier New" pitchFamily="49" charset="0"/>
                  </a:rPr>
                  <a:t>rdi</a:t>
                </a:r>
                <a:endParaRPr lang="en-US" sz="1200" dirty="0">
                  <a:latin typeface="Courier New" pitchFamily="49" charset="0"/>
                </a:endParaRPr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5327650" y="2051050"/>
              <a:ext cx="304800" cy="914400"/>
              <a:chOff x="2203450" y="1822450"/>
              <a:chExt cx="304800" cy="914400"/>
            </a:xfrm>
          </p:grpSpPr>
          <p:sp>
            <p:nvSpPr>
              <p:cNvPr id="42" name="Rectangle 2"/>
              <p:cNvSpPr>
                <a:spLocks noChangeArrowheads="1"/>
              </p:cNvSpPr>
              <p:nvPr/>
            </p:nvSpPr>
            <p:spPr bwMode="auto">
              <a:xfrm>
                <a:off x="2203450" y="18224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4</a:t>
                </a:r>
              </a:p>
            </p:txBody>
          </p:sp>
          <p:sp>
            <p:nvSpPr>
              <p:cNvPr id="43" name="Rectangle 2"/>
              <p:cNvSpPr>
                <a:spLocks noChangeArrowheads="1"/>
              </p:cNvSpPr>
              <p:nvPr/>
            </p:nvSpPr>
            <p:spPr bwMode="auto">
              <a:xfrm>
                <a:off x="2203450" y="20510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5</a:t>
                </a:r>
              </a:p>
            </p:txBody>
          </p:sp>
          <p:sp>
            <p:nvSpPr>
              <p:cNvPr id="44" name="Rectangle 2"/>
              <p:cNvSpPr>
                <a:spLocks noChangeArrowheads="1"/>
              </p:cNvSpPr>
              <p:nvPr/>
            </p:nvSpPr>
            <p:spPr bwMode="auto">
              <a:xfrm>
                <a:off x="2203450" y="22796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45" name="Rectangle 2"/>
              <p:cNvSpPr>
                <a:spLocks noChangeArrowheads="1"/>
              </p:cNvSpPr>
              <p:nvPr/>
            </p:nvSpPr>
            <p:spPr bwMode="auto">
              <a:xfrm>
                <a:off x="2203450" y="25082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7</a:t>
                </a:r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3270250" y="1670050"/>
            <a:ext cx="1143000" cy="1828800"/>
            <a:chOff x="5861050" y="1136650"/>
            <a:chExt cx="1143000" cy="1828800"/>
          </a:xfrm>
        </p:grpSpPr>
        <p:sp>
          <p:nvSpPr>
            <p:cNvPr id="64" name="Rectangle 10"/>
            <p:cNvSpPr>
              <a:spLocks noChangeArrowheads="1"/>
            </p:cNvSpPr>
            <p:nvPr/>
          </p:nvSpPr>
          <p:spPr bwMode="auto">
            <a:xfrm>
              <a:off x="5861050" y="1136650"/>
              <a:ext cx="838200" cy="1600200"/>
            </a:xfrm>
            <a:prstGeom prst="rect">
              <a:avLst/>
            </a:prstGeom>
            <a:solidFill>
              <a:srgbClr val="FFFF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200">
                <a:latin typeface="Courier New" pitchFamily="49" charset="0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5867400" y="1136650"/>
              <a:ext cx="838200" cy="914400"/>
              <a:chOff x="4038600" y="1670050"/>
              <a:chExt cx="838200" cy="914400"/>
            </a:xfrm>
          </p:grpSpPr>
          <p:sp>
            <p:nvSpPr>
              <p:cNvPr id="22" name="Rectangle 2"/>
              <p:cNvSpPr>
                <a:spLocks noChangeArrowheads="1"/>
              </p:cNvSpPr>
              <p:nvPr/>
            </p:nvSpPr>
            <p:spPr bwMode="auto">
              <a:xfrm>
                <a:off x="4038600" y="1670050"/>
                <a:ext cx="8382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dirty="0">
                    <a:latin typeface="Courier New" pitchFamily="49" charset="0"/>
                  </a:rPr>
                  <a:t>%r8</a:t>
                </a:r>
              </a:p>
            </p:txBody>
          </p:sp>
          <p:sp>
            <p:nvSpPr>
              <p:cNvPr id="23" name="Rectangle 3"/>
              <p:cNvSpPr>
                <a:spLocks noChangeArrowheads="1"/>
              </p:cNvSpPr>
              <p:nvPr/>
            </p:nvSpPr>
            <p:spPr bwMode="auto">
              <a:xfrm>
                <a:off x="4038600" y="1898650"/>
                <a:ext cx="8382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dirty="0">
                    <a:latin typeface="Courier New" pitchFamily="49" charset="0"/>
                  </a:rPr>
                  <a:t>%r9</a:t>
                </a:r>
              </a:p>
            </p:txBody>
          </p:sp>
          <p:sp>
            <p:nvSpPr>
              <p:cNvPr id="24" name="Rectangle 4"/>
              <p:cNvSpPr>
                <a:spLocks noChangeArrowheads="1"/>
              </p:cNvSpPr>
              <p:nvPr/>
            </p:nvSpPr>
            <p:spPr bwMode="auto">
              <a:xfrm>
                <a:off x="4038600" y="2127250"/>
                <a:ext cx="8382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dirty="0">
                    <a:latin typeface="Courier New" pitchFamily="49" charset="0"/>
                  </a:rPr>
                  <a:t>%r10</a:t>
                </a:r>
              </a:p>
            </p:txBody>
          </p:sp>
          <p:sp>
            <p:nvSpPr>
              <p:cNvPr id="25" name="Rectangle 5"/>
              <p:cNvSpPr>
                <a:spLocks noChangeArrowheads="1"/>
              </p:cNvSpPr>
              <p:nvPr/>
            </p:nvSpPr>
            <p:spPr bwMode="auto">
              <a:xfrm>
                <a:off x="4038600" y="2355850"/>
                <a:ext cx="8382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dirty="0">
                    <a:latin typeface="Courier New" pitchFamily="49" charset="0"/>
                  </a:rPr>
                  <a:t>%r11</a:t>
                </a: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6699250" y="1136650"/>
              <a:ext cx="304800" cy="914400"/>
              <a:chOff x="2203450" y="1822450"/>
              <a:chExt cx="304800" cy="914400"/>
            </a:xfrm>
          </p:grpSpPr>
          <p:sp>
            <p:nvSpPr>
              <p:cNvPr id="53" name="Rectangle 2"/>
              <p:cNvSpPr>
                <a:spLocks noChangeArrowheads="1"/>
              </p:cNvSpPr>
              <p:nvPr/>
            </p:nvSpPr>
            <p:spPr bwMode="auto">
              <a:xfrm>
                <a:off x="2203450" y="18224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8</a:t>
                </a:r>
              </a:p>
            </p:txBody>
          </p:sp>
          <p:sp>
            <p:nvSpPr>
              <p:cNvPr id="54" name="Rectangle 2"/>
              <p:cNvSpPr>
                <a:spLocks noChangeArrowheads="1"/>
              </p:cNvSpPr>
              <p:nvPr/>
            </p:nvSpPr>
            <p:spPr bwMode="auto">
              <a:xfrm>
                <a:off x="2203450" y="20510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9</a:t>
                </a:r>
              </a:p>
            </p:txBody>
          </p:sp>
          <p:sp>
            <p:nvSpPr>
              <p:cNvPr id="55" name="Rectangle 2"/>
              <p:cNvSpPr>
                <a:spLocks noChangeArrowheads="1"/>
              </p:cNvSpPr>
              <p:nvPr/>
            </p:nvSpPr>
            <p:spPr bwMode="auto">
              <a:xfrm>
                <a:off x="2203450" y="22796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A</a:t>
                </a:r>
              </a:p>
            </p:txBody>
          </p:sp>
          <p:sp>
            <p:nvSpPr>
              <p:cNvPr id="56" name="Rectangle 2"/>
              <p:cNvSpPr>
                <a:spLocks noChangeArrowheads="1"/>
              </p:cNvSpPr>
              <p:nvPr/>
            </p:nvSpPr>
            <p:spPr bwMode="auto">
              <a:xfrm>
                <a:off x="2203450" y="25082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B</a:t>
                </a:r>
              </a:p>
            </p:txBody>
          </p:sp>
        </p:grpSp>
        <p:sp>
          <p:nvSpPr>
            <p:cNvPr id="26" name="Rectangle 6"/>
            <p:cNvSpPr>
              <a:spLocks noChangeArrowheads="1"/>
            </p:cNvSpPr>
            <p:nvPr/>
          </p:nvSpPr>
          <p:spPr bwMode="auto">
            <a:xfrm>
              <a:off x="5861050" y="20510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%r12</a:t>
              </a:r>
            </a:p>
          </p:txBody>
        </p:sp>
        <p:sp>
          <p:nvSpPr>
            <p:cNvPr id="27" name="Rectangle 7"/>
            <p:cNvSpPr>
              <a:spLocks noChangeArrowheads="1"/>
            </p:cNvSpPr>
            <p:nvPr/>
          </p:nvSpPr>
          <p:spPr bwMode="auto">
            <a:xfrm>
              <a:off x="5861050" y="22796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%r13</a:t>
              </a:r>
            </a:p>
          </p:txBody>
        </p:sp>
        <p:sp>
          <p:nvSpPr>
            <p:cNvPr id="28" name="Rectangle 8"/>
            <p:cNvSpPr>
              <a:spLocks noChangeArrowheads="1"/>
            </p:cNvSpPr>
            <p:nvPr/>
          </p:nvSpPr>
          <p:spPr bwMode="auto">
            <a:xfrm>
              <a:off x="5861050" y="25082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latin typeface="Courier New" pitchFamily="49" charset="0"/>
                </a:rPr>
                <a:t>%r14</a:t>
              </a:r>
            </a:p>
          </p:txBody>
        </p:sp>
        <p:sp>
          <p:nvSpPr>
            <p:cNvPr id="29" name="Rectangle 9"/>
            <p:cNvSpPr>
              <a:spLocks noChangeArrowheads="1"/>
            </p:cNvSpPr>
            <p:nvPr/>
          </p:nvSpPr>
          <p:spPr bwMode="auto">
            <a:xfrm>
              <a:off x="5861050" y="2736850"/>
              <a:ext cx="8382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100" dirty="0">
                  <a:solidFill>
                    <a:srgbClr val="FF0000"/>
                  </a:solidFill>
                  <a:latin typeface="+mn-lt"/>
                </a:rPr>
                <a:t>No Register</a:t>
              </a:r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6699250" y="2051050"/>
              <a:ext cx="304800" cy="914400"/>
              <a:chOff x="2203450" y="1822450"/>
              <a:chExt cx="304800" cy="914400"/>
            </a:xfrm>
          </p:grpSpPr>
          <p:sp>
            <p:nvSpPr>
              <p:cNvPr id="58" name="Rectangle 2"/>
              <p:cNvSpPr>
                <a:spLocks noChangeArrowheads="1"/>
              </p:cNvSpPr>
              <p:nvPr/>
            </p:nvSpPr>
            <p:spPr bwMode="auto">
              <a:xfrm>
                <a:off x="2203450" y="18224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C</a:t>
                </a:r>
              </a:p>
            </p:txBody>
          </p:sp>
          <p:sp>
            <p:nvSpPr>
              <p:cNvPr id="59" name="Rectangle 2"/>
              <p:cNvSpPr>
                <a:spLocks noChangeArrowheads="1"/>
              </p:cNvSpPr>
              <p:nvPr/>
            </p:nvSpPr>
            <p:spPr bwMode="auto">
              <a:xfrm>
                <a:off x="2203450" y="20510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D</a:t>
                </a:r>
              </a:p>
            </p:txBody>
          </p:sp>
          <p:sp>
            <p:nvSpPr>
              <p:cNvPr id="60" name="Rectangle 2"/>
              <p:cNvSpPr>
                <a:spLocks noChangeArrowheads="1"/>
              </p:cNvSpPr>
              <p:nvPr/>
            </p:nvSpPr>
            <p:spPr bwMode="auto">
              <a:xfrm>
                <a:off x="2203450" y="22796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latin typeface="Courier New" pitchFamily="49" charset="0"/>
                  </a:rPr>
                  <a:t>E</a:t>
                </a:r>
              </a:p>
            </p:txBody>
          </p:sp>
          <p:sp>
            <p:nvSpPr>
              <p:cNvPr id="61" name="Rectangle 2"/>
              <p:cNvSpPr>
                <a:spLocks noChangeArrowheads="1"/>
              </p:cNvSpPr>
              <p:nvPr/>
            </p:nvSpPr>
            <p:spPr bwMode="auto">
              <a:xfrm>
                <a:off x="2203450" y="2508250"/>
                <a:ext cx="304800" cy="2286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r>
                  <a:rPr lang="en-US" sz="1200" dirty="0">
                    <a:solidFill>
                      <a:srgbClr val="FF0000"/>
                    </a:solidFill>
                    <a:latin typeface="Courier New" pitchFamily="49" charset="0"/>
                  </a:rPr>
                  <a:t>F</a:t>
                </a:r>
              </a:p>
            </p:txBody>
          </p:sp>
        </p:grpSp>
      </p:grp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08" name="Rectangle 92"/>
          <p:cNvSpPr>
            <a:spLocks noChangeArrowheads="1"/>
          </p:cNvSpPr>
          <p:nvPr/>
        </p:nvSpPr>
        <p:spPr bwMode="auto">
          <a:xfrm>
            <a:off x="609600" y="2514600"/>
            <a:ext cx="3657600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Instruction Example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294688" cy="4419600"/>
          </a:xfrm>
        </p:spPr>
        <p:txBody>
          <a:bodyPr/>
          <a:lstStyle/>
          <a:p>
            <a:r>
              <a:rPr lang="en-US" dirty="0"/>
              <a:t>Addition Instruction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Add value in register </a:t>
            </a:r>
            <a:r>
              <a:rPr lang="en-US" dirty="0" err="1"/>
              <a:t>rA</a:t>
            </a:r>
            <a:r>
              <a:rPr lang="en-US" dirty="0"/>
              <a:t> to that in register </a:t>
            </a:r>
            <a:r>
              <a:rPr lang="en-US" dirty="0" err="1"/>
              <a:t>rB</a:t>
            </a:r>
            <a:endParaRPr lang="en-US" dirty="0"/>
          </a:p>
          <a:p>
            <a:pPr lvl="2"/>
            <a:r>
              <a:rPr lang="en-US" dirty="0"/>
              <a:t>Store result in register </a:t>
            </a:r>
            <a:r>
              <a:rPr lang="en-US" dirty="0" err="1"/>
              <a:t>rB</a:t>
            </a:r>
            <a:endParaRPr lang="en-US" dirty="0"/>
          </a:p>
          <a:p>
            <a:pPr lvl="2"/>
            <a:r>
              <a:rPr lang="en-US" dirty="0"/>
              <a:t>Note that Y86-64 only allows addition to be applied to register data</a:t>
            </a:r>
          </a:p>
          <a:p>
            <a:pPr lvl="1"/>
            <a:r>
              <a:rPr lang="en-US" dirty="0"/>
              <a:t>Set condition codes based on result</a:t>
            </a:r>
          </a:p>
          <a:p>
            <a:pPr lvl="1"/>
            <a:r>
              <a:rPr lang="en-US" dirty="0"/>
              <a:t>e.g., </a:t>
            </a:r>
            <a:r>
              <a:rPr lang="en-US" dirty="0" err="1">
                <a:solidFill>
                  <a:schemeClr val="accent1"/>
                </a:solidFill>
                <a:latin typeface="Courier New" pitchFamily="49" charset="0"/>
              </a:rPr>
              <a:t>addq</a:t>
            </a:r>
            <a:r>
              <a:rPr lang="en-US" dirty="0">
                <a:solidFill>
                  <a:schemeClr val="accent1"/>
                </a:solidFill>
                <a:latin typeface="Courier New" pitchFamily="49" charset="0"/>
              </a:rPr>
              <a:t> %</a:t>
            </a:r>
            <a:r>
              <a:rPr lang="en-US" dirty="0" err="1">
                <a:solidFill>
                  <a:schemeClr val="accent1"/>
                </a:solidFill>
                <a:latin typeface="Courier New" pitchFamily="49" charset="0"/>
              </a:rPr>
              <a:t>rax</a:t>
            </a:r>
            <a:r>
              <a:rPr lang="en-US" dirty="0">
                <a:solidFill>
                  <a:schemeClr val="accent1"/>
                </a:solidFill>
                <a:latin typeface="Courier New" pitchFamily="49" charset="0"/>
              </a:rPr>
              <a:t>,%</a:t>
            </a:r>
            <a:r>
              <a:rPr lang="en-US" dirty="0" err="1">
                <a:solidFill>
                  <a:schemeClr val="accent1"/>
                </a:solidFill>
                <a:latin typeface="Courier New" pitchFamily="49" charset="0"/>
              </a:rPr>
              <a:t>rsi</a:t>
            </a:r>
            <a:r>
              <a:rPr lang="en-US" dirty="0">
                <a:solidFill>
                  <a:schemeClr val="accent1"/>
                </a:solidFill>
                <a:latin typeface="Courier New" pitchFamily="49" charset="0"/>
              </a:rPr>
              <a:t>	</a:t>
            </a:r>
            <a:r>
              <a:rPr lang="en-US" dirty="0"/>
              <a:t>Encoding:</a:t>
            </a:r>
            <a:r>
              <a:rPr lang="en-US" dirty="0">
                <a:solidFill>
                  <a:schemeClr val="accent1"/>
                </a:solidFill>
                <a:latin typeface="Courier New" pitchFamily="49" charset="0"/>
              </a:rPr>
              <a:t> 60 06</a:t>
            </a:r>
          </a:p>
          <a:p>
            <a:pPr lvl="1"/>
            <a:r>
              <a:rPr lang="en-US" dirty="0"/>
              <a:t>Two-byte encoding</a:t>
            </a:r>
          </a:p>
          <a:p>
            <a:pPr lvl="2"/>
            <a:r>
              <a:rPr lang="en-US" dirty="0"/>
              <a:t>First indicates instruction type</a:t>
            </a:r>
          </a:p>
          <a:p>
            <a:pPr lvl="2"/>
            <a:r>
              <a:rPr lang="en-US" dirty="0"/>
              <a:t>Second gives source and destination registers</a:t>
            </a:r>
          </a:p>
        </p:txBody>
      </p:sp>
      <p:grpSp>
        <p:nvGrpSpPr>
          <p:cNvPr id="265309" name="Group 93"/>
          <p:cNvGrpSpPr>
            <a:grpSpLocks/>
          </p:cNvGrpSpPr>
          <p:nvPr/>
        </p:nvGrpSpPr>
        <p:grpSpPr bwMode="auto">
          <a:xfrm>
            <a:off x="838200" y="2667000"/>
            <a:ext cx="3124200" cy="304800"/>
            <a:chOff x="528" y="1680"/>
            <a:chExt cx="1968" cy="192"/>
          </a:xfrm>
        </p:grpSpPr>
        <p:sp>
          <p:nvSpPr>
            <p:cNvPr id="265221" name="Rectangle 5"/>
            <p:cNvSpPr>
              <a:spLocks noChangeArrowheads="1"/>
            </p:cNvSpPr>
            <p:nvPr/>
          </p:nvSpPr>
          <p:spPr bwMode="auto">
            <a:xfrm>
              <a:off x="528" y="1680"/>
              <a:ext cx="1200" cy="1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 dirty="0" err="1">
                  <a:solidFill>
                    <a:schemeClr val="folHlink"/>
                  </a:solidFill>
                  <a:latin typeface="Courier New" pitchFamily="49" charset="0"/>
                </a:rPr>
                <a:t>addq</a:t>
              </a: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 </a:t>
              </a:r>
              <a:r>
                <a:rPr lang="en-US" sz="1600" dirty="0" err="1">
                  <a:solidFill>
                    <a:schemeClr val="folHlink"/>
                  </a:solidFill>
                </a:rPr>
                <a:t>rA</a:t>
              </a: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, </a:t>
              </a:r>
              <a:r>
                <a:rPr lang="en-US" sz="1600" dirty="0" err="1">
                  <a:solidFill>
                    <a:schemeClr val="folHlink"/>
                  </a:solidFill>
                </a:rPr>
                <a:t>rB</a:t>
              </a:r>
              <a:endParaRPr lang="en-US" sz="1600" dirty="0">
                <a:solidFill>
                  <a:schemeClr val="folHlink"/>
                </a:solidFill>
              </a:endParaRPr>
            </a:p>
          </p:txBody>
        </p:sp>
        <p:grpSp>
          <p:nvGrpSpPr>
            <p:cNvPr id="265222" name="Group 6"/>
            <p:cNvGrpSpPr>
              <a:grpSpLocks/>
            </p:cNvGrpSpPr>
            <p:nvPr/>
          </p:nvGrpSpPr>
          <p:grpSpPr bwMode="auto">
            <a:xfrm>
              <a:off x="1728" y="1680"/>
              <a:ext cx="384" cy="192"/>
              <a:chOff x="1296" y="2544"/>
              <a:chExt cx="384" cy="192"/>
            </a:xfrm>
          </p:grpSpPr>
          <p:sp>
            <p:nvSpPr>
              <p:cNvPr id="265223" name="Rectangle 7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265224" name="Rectangle 8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265225" name="Rectangle 9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  <p:grpSp>
          <p:nvGrpSpPr>
            <p:cNvPr id="265226" name="Group 10"/>
            <p:cNvGrpSpPr>
              <a:grpSpLocks/>
            </p:cNvGrpSpPr>
            <p:nvPr/>
          </p:nvGrpSpPr>
          <p:grpSpPr bwMode="auto">
            <a:xfrm>
              <a:off x="2112" y="1680"/>
              <a:ext cx="384" cy="192"/>
              <a:chOff x="1680" y="2544"/>
              <a:chExt cx="384" cy="192"/>
            </a:xfrm>
          </p:grpSpPr>
          <p:sp>
            <p:nvSpPr>
              <p:cNvPr id="265227" name="Rectangle 11"/>
              <p:cNvSpPr>
                <a:spLocks noChangeArrowheads="1"/>
              </p:cNvSpPr>
              <p:nvPr/>
            </p:nvSpPr>
            <p:spPr bwMode="auto">
              <a:xfrm>
                <a:off x="1680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rA</a:t>
                </a:r>
              </a:p>
            </p:txBody>
          </p:sp>
          <p:sp>
            <p:nvSpPr>
              <p:cNvPr id="265228" name="Rectangle 12"/>
              <p:cNvSpPr>
                <a:spLocks noChangeArrowheads="1"/>
              </p:cNvSpPr>
              <p:nvPr/>
            </p:nvSpPr>
            <p:spPr bwMode="auto">
              <a:xfrm>
                <a:off x="1872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rB</a:t>
                </a:r>
              </a:p>
            </p:txBody>
          </p:sp>
          <p:sp>
            <p:nvSpPr>
              <p:cNvPr id="265229" name="Rectangle 13"/>
              <p:cNvSpPr>
                <a:spLocks noChangeArrowheads="1"/>
              </p:cNvSpPr>
              <p:nvPr/>
            </p:nvSpPr>
            <p:spPr bwMode="auto">
              <a:xfrm>
                <a:off x="1680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</p:grpSp>
      <p:grpSp>
        <p:nvGrpSpPr>
          <p:cNvPr id="265307" name="Group 91"/>
          <p:cNvGrpSpPr>
            <a:grpSpLocks/>
          </p:cNvGrpSpPr>
          <p:nvPr/>
        </p:nvGrpSpPr>
        <p:grpSpPr bwMode="auto">
          <a:xfrm>
            <a:off x="4038600" y="2133600"/>
            <a:ext cx="3698875" cy="533400"/>
            <a:chOff x="2544" y="1104"/>
            <a:chExt cx="2330" cy="336"/>
          </a:xfrm>
        </p:grpSpPr>
        <p:sp>
          <p:nvSpPr>
            <p:cNvPr id="265302" name="Line 86"/>
            <p:cNvSpPr>
              <a:spLocks noChangeShapeType="1"/>
            </p:cNvSpPr>
            <p:nvPr/>
          </p:nvSpPr>
          <p:spPr bwMode="auto">
            <a:xfrm flipH="1">
              <a:off x="2544" y="1200"/>
              <a:ext cx="576" cy="240"/>
            </a:xfrm>
            <a:prstGeom prst="line">
              <a:avLst/>
            </a:prstGeom>
            <a:noFill/>
            <a:ln w="19050">
              <a:solidFill>
                <a:srgbClr val="FF0002"/>
              </a:solidFill>
              <a:round/>
              <a:headEnd/>
              <a:tailEnd type="triangle" w="sm" len="sm"/>
            </a:ln>
            <a:effectLst/>
          </p:spPr>
          <p:txBody>
            <a:bodyPr wrap="none" lIns="45720" rIns="45720" anchor="ctr">
              <a:spAutoFit/>
            </a:bodyPr>
            <a:lstStyle/>
            <a:p>
              <a:endParaRPr lang="en-US"/>
            </a:p>
          </p:txBody>
        </p:sp>
        <p:sp>
          <p:nvSpPr>
            <p:cNvPr id="265303" name="Text Box 87"/>
            <p:cNvSpPr txBox="1">
              <a:spLocks noChangeArrowheads="1"/>
            </p:cNvSpPr>
            <p:nvPr/>
          </p:nvSpPr>
          <p:spPr bwMode="auto">
            <a:xfrm>
              <a:off x="3120" y="1104"/>
              <a:ext cx="1754" cy="21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20" rIns="45720">
              <a:spAutoFit/>
            </a:bodyPr>
            <a:lstStyle/>
            <a:p>
              <a:pPr algn="l"/>
              <a:r>
                <a:rPr lang="en-US">
                  <a:solidFill>
                    <a:srgbClr val="FF0002"/>
                  </a:solidFill>
                </a:rPr>
                <a:t>Encoded Representation</a:t>
              </a:r>
            </a:p>
          </p:txBody>
        </p:sp>
      </p:grpSp>
      <p:grpSp>
        <p:nvGrpSpPr>
          <p:cNvPr id="265306" name="Group 90"/>
          <p:cNvGrpSpPr>
            <a:grpSpLocks/>
          </p:cNvGrpSpPr>
          <p:nvPr/>
        </p:nvGrpSpPr>
        <p:grpSpPr bwMode="auto">
          <a:xfrm>
            <a:off x="1905000" y="1600200"/>
            <a:ext cx="3622675" cy="1066800"/>
            <a:chOff x="1200" y="768"/>
            <a:chExt cx="2282" cy="672"/>
          </a:xfrm>
        </p:grpSpPr>
        <p:sp>
          <p:nvSpPr>
            <p:cNvPr id="265304" name="Line 88"/>
            <p:cNvSpPr>
              <a:spLocks noChangeShapeType="1"/>
            </p:cNvSpPr>
            <p:nvPr/>
          </p:nvSpPr>
          <p:spPr bwMode="auto">
            <a:xfrm flipH="1">
              <a:off x="1200" y="864"/>
              <a:ext cx="528" cy="576"/>
            </a:xfrm>
            <a:prstGeom prst="line">
              <a:avLst/>
            </a:prstGeom>
            <a:noFill/>
            <a:ln w="19050">
              <a:solidFill>
                <a:srgbClr val="FF0002"/>
              </a:solidFill>
              <a:round/>
              <a:headEnd/>
              <a:tailEnd type="triangle" w="sm" len="sm"/>
            </a:ln>
            <a:effectLst/>
          </p:spPr>
          <p:txBody>
            <a:bodyPr lIns="45720" rIns="45720" anchor="ctr">
              <a:spAutoFit/>
            </a:bodyPr>
            <a:lstStyle/>
            <a:p>
              <a:endParaRPr lang="en-US"/>
            </a:p>
          </p:txBody>
        </p:sp>
        <p:sp>
          <p:nvSpPr>
            <p:cNvPr id="265305" name="Text Box 89"/>
            <p:cNvSpPr txBox="1">
              <a:spLocks noChangeArrowheads="1"/>
            </p:cNvSpPr>
            <p:nvPr/>
          </p:nvSpPr>
          <p:spPr bwMode="auto">
            <a:xfrm>
              <a:off x="1728" y="768"/>
              <a:ext cx="1754" cy="21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>
              <a:spAutoFit/>
            </a:bodyPr>
            <a:lstStyle/>
            <a:p>
              <a:pPr algn="l"/>
              <a:r>
                <a:rPr lang="en-US">
                  <a:solidFill>
                    <a:srgbClr val="FF0002"/>
                  </a:solidFill>
                </a:rPr>
                <a:t>Generic Form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Arithmetic and Logical Operations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43400" y="1219200"/>
            <a:ext cx="4241800" cy="5213350"/>
          </a:xfrm>
        </p:spPr>
        <p:txBody>
          <a:bodyPr/>
          <a:lstStyle/>
          <a:p>
            <a:pPr lvl="1"/>
            <a:r>
              <a:rPr lang="en-US" dirty="0"/>
              <a:t>Refer to generically as “</a:t>
            </a:r>
            <a:r>
              <a:rPr lang="en-US" dirty="0" err="1">
                <a:latin typeface="Courier New" pitchFamily="49" charset="0"/>
              </a:rPr>
              <a:t>OPq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Encodings differ only by “function code”</a:t>
            </a:r>
          </a:p>
          <a:p>
            <a:pPr lvl="2"/>
            <a:r>
              <a:rPr lang="en-US" dirty="0"/>
              <a:t>Low-order 4 bytes in first instruction word</a:t>
            </a:r>
          </a:p>
          <a:p>
            <a:pPr lvl="1"/>
            <a:r>
              <a:rPr lang="en-US" dirty="0"/>
              <a:t>Set condition codes as side effect</a:t>
            </a:r>
          </a:p>
          <a:p>
            <a:pPr lvl="2"/>
            <a:endParaRPr lang="en-US" dirty="0"/>
          </a:p>
        </p:txBody>
      </p:sp>
      <p:sp>
        <p:nvSpPr>
          <p:cNvPr id="267268" name="Rectangle 4"/>
          <p:cNvSpPr>
            <a:spLocks noChangeArrowheads="1"/>
          </p:cNvSpPr>
          <p:nvPr/>
        </p:nvSpPr>
        <p:spPr bwMode="auto">
          <a:xfrm>
            <a:off x="563563" y="1676400"/>
            <a:ext cx="3657600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grpSp>
        <p:nvGrpSpPr>
          <p:cNvPr id="267269" name="Group 5"/>
          <p:cNvGrpSpPr>
            <a:grpSpLocks/>
          </p:cNvGrpSpPr>
          <p:nvPr/>
        </p:nvGrpSpPr>
        <p:grpSpPr bwMode="auto">
          <a:xfrm>
            <a:off x="792163" y="1828800"/>
            <a:ext cx="3124200" cy="304800"/>
            <a:chOff x="528" y="1680"/>
            <a:chExt cx="1968" cy="192"/>
          </a:xfrm>
        </p:grpSpPr>
        <p:sp>
          <p:nvSpPr>
            <p:cNvPr id="267270" name="Rectangle 6"/>
            <p:cNvSpPr>
              <a:spLocks noChangeArrowheads="1"/>
            </p:cNvSpPr>
            <p:nvPr/>
          </p:nvSpPr>
          <p:spPr bwMode="auto">
            <a:xfrm>
              <a:off x="528" y="1680"/>
              <a:ext cx="1200" cy="1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 dirty="0" err="1">
                  <a:solidFill>
                    <a:schemeClr val="folHlink"/>
                  </a:solidFill>
                  <a:latin typeface="Courier New" pitchFamily="49" charset="0"/>
                </a:rPr>
                <a:t>addq</a:t>
              </a: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 </a:t>
              </a:r>
              <a:r>
                <a:rPr lang="en-US" sz="1600" dirty="0" err="1">
                  <a:solidFill>
                    <a:schemeClr val="folHlink"/>
                  </a:solidFill>
                </a:rPr>
                <a:t>rA</a:t>
              </a: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, </a:t>
              </a:r>
              <a:r>
                <a:rPr lang="en-US" sz="1600" dirty="0" err="1">
                  <a:solidFill>
                    <a:schemeClr val="folHlink"/>
                  </a:solidFill>
                </a:rPr>
                <a:t>rB</a:t>
              </a:r>
              <a:endParaRPr lang="en-US" sz="1600" dirty="0">
                <a:solidFill>
                  <a:schemeClr val="folHlink"/>
                </a:solidFill>
              </a:endParaRPr>
            </a:p>
          </p:txBody>
        </p:sp>
        <p:grpSp>
          <p:nvGrpSpPr>
            <p:cNvPr id="267271" name="Group 7"/>
            <p:cNvGrpSpPr>
              <a:grpSpLocks/>
            </p:cNvGrpSpPr>
            <p:nvPr/>
          </p:nvGrpSpPr>
          <p:grpSpPr bwMode="auto">
            <a:xfrm>
              <a:off x="1728" y="1680"/>
              <a:ext cx="384" cy="192"/>
              <a:chOff x="1296" y="2544"/>
              <a:chExt cx="384" cy="192"/>
            </a:xfrm>
          </p:grpSpPr>
          <p:sp>
            <p:nvSpPr>
              <p:cNvPr id="267272" name="Rectangle 8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267273" name="Rectangle 9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267274" name="Rectangle 10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  <p:grpSp>
          <p:nvGrpSpPr>
            <p:cNvPr id="267275" name="Group 11"/>
            <p:cNvGrpSpPr>
              <a:grpSpLocks/>
            </p:cNvGrpSpPr>
            <p:nvPr/>
          </p:nvGrpSpPr>
          <p:grpSpPr bwMode="auto">
            <a:xfrm>
              <a:off x="2112" y="1680"/>
              <a:ext cx="384" cy="192"/>
              <a:chOff x="1680" y="2544"/>
              <a:chExt cx="384" cy="192"/>
            </a:xfrm>
          </p:grpSpPr>
          <p:sp>
            <p:nvSpPr>
              <p:cNvPr id="267276" name="Rectangle 12"/>
              <p:cNvSpPr>
                <a:spLocks noChangeArrowheads="1"/>
              </p:cNvSpPr>
              <p:nvPr/>
            </p:nvSpPr>
            <p:spPr bwMode="auto">
              <a:xfrm>
                <a:off x="1680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rA</a:t>
                </a:r>
              </a:p>
            </p:txBody>
          </p:sp>
          <p:sp>
            <p:nvSpPr>
              <p:cNvPr id="267277" name="Rectangle 13"/>
              <p:cNvSpPr>
                <a:spLocks noChangeArrowheads="1"/>
              </p:cNvSpPr>
              <p:nvPr/>
            </p:nvSpPr>
            <p:spPr bwMode="auto">
              <a:xfrm>
                <a:off x="1872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rB</a:t>
                </a:r>
              </a:p>
            </p:txBody>
          </p:sp>
          <p:sp>
            <p:nvSpPr>
              <p:cNvPr id="267278" name="Rectangle 14"/>
              <p:cNvSpPr>
                <a:spLocks noChangeArrowheads="1"/>
              </p:cNvSpPr>
              <p:nvPr/>
            </p:nvSpPr>
            <p:spPr bwMode="auto">
              <a:xfrm>
                <a:off x="1680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</p:grpSp>
      <p:sp>
        <p:nvSpPr>
          <p:cNvPr id="267279" name="Rectangle 15"/>
          <p:cNvSpPr>
            <a:spLocks noChangeArrowheads="1"/>
          </p:cNvSpPr>
          <p:nvPr/>
        </p:nvSpPr>
        <p:spPr bwMode="auto">
          <a:xfrm>
            <a:off x="563563" y="2819400"/>
            <a:ext cx="3657600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grpSp>
        <p:nvGrpSpPr>
          <p:cNvPr id="267280" name="Group 16"/>
          <p:cNvGrpSpPr>
            <a:grpSpLocks/>
          </p:cNvGrpSpPr>
          <p:nvPr/>
        </p:nvGrpSpPr>
        <p:grpSpPr bwMode="auto">
          <a:xfrm>
            <a:off x="792163" y="2971800"/>
            <a:ext cx="3124200" cy="304800"/>
            <a:chOff x="528" y="1680"/>
            <a:chExt cx="1968" cy="192"/>
          </a:xfrm>
        </p:grpSpPr>
        <p:sp>
          <p:nvSpPr>
            <p:cNvPr id="267281" name="Rectangle 17"/>
            <p:cNvSpPr>
              <a:spLocks noChangeArrowheads="1"/>
            </p:cNvSpPr>
            <p:nvPr/>
          </p:nvSpPr>
          <p:spPr bwMode="auto">
            <a:xfrm>
              <a:off x="528" y="1680"/>
              <a:ext cx="1200" cy="1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 dirty="0" err="1">
                  <a:solidFill>
                    <a:schemeClr val="folHlink"/>
                  </a:solidFill>
                  <a:latin typeface="Courier New" pitchFamily="49" charset="0"/>
                </a:rPr>
                <a:t>subq</a:t>
              </a: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 </a:t>
              </a:r>
              <a:r>
                <a:rPr lang="en-US" sz="1600" dirty="0" err="1">
                  <a:solidFill>
                    <a:schemeClr val="folHlink"/>
                  </a:solidFill>
                </a:rPr>
                <a:t>rA</a:t>
              </a: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, </a:t>
              </a:r>
              <a:r>
                <a:rPr lang="en-US" sz="1600" dirty="0" err="1">
                  <a:solidFill>
                    <a:schemeClr val="folHlink"/>
                  </a:solidFill>
                </a:rPr>
                <a:t>rB</a:t>
              </a:r>
              <a:endParaRPr lang="en-US" sz="1600" dirty="0">
                <a:solidFill>
                  <a:schemeClr val="folHlink"/>
                </a:solidFill>
              </a:endParaRPr>
            </a:p>
          </p:txBody>
        </p:sp>
        <p:grpSp>
          <p:nvGrpSpPr>
            <p:cNvPr id="267282" name="Group 18"/>
            <p:cNvGrpSpPr>
              <a:grpSpLocks/>
            </p:cNvGrpSpPr>
            <p:nvPr/>
          </p:nvGrpSpPr>
          <p:grpSpPr bwMode="auto">
            <a:xfrm>
              <a:off x="1728" y="1680"/>
              <a:ext cx="384" cy="192"/>
              <a:chOff x="1296" y="2544"/>
              <a:chExt cx="384" cy="192"/>
            </a:xfrm>
          </p:grpSpPr>
          <p:sp>
            <p:nvSpPr>
              <p:cNvPr id="267283" name="Rectangle 19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267284" name="Rectangle 20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267285" name="Rectangle 21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  <p:grpSp>
          <p:nvGrpSpPr>
            <p:cNvPr id="267286" name="Group 22"/>
            <p:cNvGrpSpPr>
              <a:grpSpLocks/>
            </p:cNvGrpSpPr>
            <p:nvPr/>
          </p:nvGrpSpPr>
          <p:grpSpPr bwMode="auto">
            <a:xfrm>
              <a:off x="2112" y="1680"/>
              <a:ext cx="384" cy="192"/>
              <a:chOff x="1680" y="2544"/>
              <a:chExt cx="384" cy="192"/>
            </a:xfrm>
          </p:grpSpPr>
          <p:sp>
            <p:nvSpPr>
              <p:cNvPr id="267287" name="Rectangle 23"/>
              <p:cNvSpPr>
                <a:spLocks noChangeArrowheads="1"/>
              </p:cNvSpPr>
              <p:nvPr/>
            </p:nvSpPr>
            <p:spPr bwMode="auto">
              <a:xfrm>
                <a:off x="1680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rA</a:t>
                </a:r>
              </a:p>
            </p:txBody>
          </p:sp>
          <p:sp>
            <p:nvSpPr>
              <p:cNvPr id="267288" name="Rectangle 24"/>
              <p:cNvSpPr>
                <a:spLocks noChangeArrowheads="1"/>
              </p:cNvSpPr>
              <p:nvPr/>
            </p:nvSpPr>
            <p:spPr bwMode="auto">
              <a:xfrm>
                <a:off x="1872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rB</a:t>
                </a:r>
              </a:p>
            </p:txBody>
          </p:sp>
          <p:sp>
            <p:nvSpPr>
              <p:cNvPr id="267289" name="Rectangle 25"/>
              <p:cNvSpPr>
                <a:spLocks noChangeArrowheads="1"/>
              </p:cNvSpPr>
              <p:nvPr/>
            </p:nvSpPr>
            <p:spPr bwMode="auto">
              <a:xfrm>
                <a:off x="1680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</p:grpSp>
      <p:sp>
        <p:nvSpPr>
          <p:cNvPr id="267290" name="Rectangle 26"/>
          <p:cNvSpPr>
            <a:spLocks noChangeArrowheads="1"/>
          </p:cNvSpPr>
          <p:nvPr/>
        </p:nvSpPr>
        <p:spPr bwMode="auto">
          <a:xfrm>
            <a:off x="563563" y="3962400"/>
            <a:ext cx="3657600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grpSp>
        <p:nvGrpSpPr>
          <p:cNvPr id="267291" name="Group 27"/>
          <p:cNvGrpSpPr>
            <a:grpSpLocks/>
          </p:cNvGrpSpPr>
          <p:nvPr/>
        </p:nvGrpSpPr>
        <p:grpSpPr bwMode="auto">
          <a:xfrm>
            <a:off x="792163" y="4114800"/>
            <a:ext cx="3124200" cy="304800"/>
            <a:chOff x="528" y="1680"/>
            <a:chExt cx="1968" cy="192"/>
          </a:xfrm>
        </p:grpSpPr>
        <p:sp>
          <p:nvSpPr>
            <p:cNvPr id="267292" name="Rectangle 28"/>
            <p:cNvSpPr>
              <a:spLocks noChangeArrowheads="1"/>
            </p:cNvSpPr>
            <p:nvPr/>
          </p:nvSpPr>
          <p:spPr bwMode="auto">
            <a:xfrm>
              <a:off x="528" y="1680"/>
              <a:ext cx="1200" cy="1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 dirty="0" err="1">
                  <a:solidFill>
                    <a:schemeClr val="folHlink"/>
                  </a:solidFill>
                  <a:latin typeface="Courier New" pitchFamily="49" charset="0"/>
                </a:rPr>
                <a:t>andq</a:t>
              </a: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 </a:t>
              </a:r>
              <a:r>
                <a:rPr lang="en-US" sz="1600" dirty="0" err="1">
                  <a:solidFill>
                    <a:schemeClr val="folHlink"/>
                  </a:solidFill>
                </a:rPr>
                <a:t>rA</a:t>
              </a: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, </a:t>
              </a:r>
              <a:r>
                <a:rPr lang="en-US" sz="1600" dirty="0" err="1">
                  <a:solidFill>
                    <a:schemeClr val="folHlink"/>
                  </a:solidFill>
                </a:rPr>
                <a:t>rB</a:t>
              </a:r>
              <a:endParaRPr lang="en-US" sz="1600" dirty="0">
                <a:solidFill>
                  <a:schemeClr val="folHlink"/>
                </a:solidFill>
              </a:endParaRPr>
            </a:p>
          </p:txBody>
        </p:sp>
        <p:grpSp>
          <p:nvGrpSpPr>
            <p:cNvPr id="267293" name="Group 29"/>
            <p:cNvGrpSpPr>
              <a:grpSpLocks/>
            </p:cNvGrpSpPr>
            <p:nvPr/>
          </p:nvGrpSpPr>
          <p:grpSpPr bwMode="auto">
            <a:xfrm>
              <a:off x="1728" y="1680"/>
              <a:ext cx="384" cy="192"/>
              <a:chOff x="1296" y="2544"/>
              <a:chExt cx="384" cy="192"/>
            </a:xfrm>
          </p:grpSpPr>
          <p:sp>
            <p:nvSpPr>
              <p:cNvPr id="267294" name="Rectangle 30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267295" name="Rectangle 31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267296" name="Rectangle 32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  <p:grpSp>
          <p:nvGrpSpPr>
            <p:cNvPr id="267297" name="Group 33"/>
            <p:cNvGrpSpPr>
              <a:grpSpLocks/>
            </p:cNvGrpSpPr>
            <p:nvPr/>
          </p:nvGrpSpPr>
          <p:grpSpPr bwMode="auto">
            <a:xfrm>
              <a:off x="2112" y="1680"/>
              <a:ext cx="384" cy="192"/>
              <a:chOff x="1680" y="2544"/>
              <a:chExt cx="384" cy="192"/>
            </a:xfrm>
          </p:grpSpPr>
          <p:sp>
            <p:nvSpPr>
              <p:cNvPr id="267298" name="Rectangle 34"/>
              <p:cNvSpPr>
                <a:spLocks noChangeArrowheads="1"/>
              </p:cNvSpPr>
              <p:nvPr/>
            </p:nvSpPr>
            <p:spPr bwMode="auto">
              <a:xfrm>
                <a:off x="1680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rA</a:t>
                </a:r>
              </a:p>
            </p:txBody>
          </p:sp>
          <p:sp>
            <p:nvSpPr>
              <p:cNvPr id="267299" name="Rectangle 35"/>
              <p:cNvSpPr>
                <a:spLocks noChangeArrowheads="1"/>
              </p:cNvSpPr>
              <p:nvPr/>
            </p:nvSpPr>
            <p:spPr bwMode="auto">
              <a:xfrm>
                <a:off x="1872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rB</a:t>
                </a:r>
              </a:p>
            </p:txBody>
          </p:sp>
          <p:sp>
            <p:nvSpPr>
              <p:cNvPr id="267300" name="Rectangle 36"/>
              <p:cNvSpPr>
                <a:spLocks noChangeArrowheads="1"/>
              </p:cNvSpPr>
              <p:nvPr/>
            </p:nvSpPr>
            <p:spPr bwMode="auto">
              <a:xfrm>
                <a:off x="1680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</p:grpSp>
      <p:sp>
        <p:nvSpPr>
          <p:cNvPr id="267301" name="Rectangle 37"/>
          <p:cNvSpPr>
            <a:spLocks noChangeArrowheads="1"/>
          </p:cNvSpPr>
          <p:nvPr/>
        </p:nvSpPr>
        <p:spPr bwMode="auto">
          <a:xfrm>
            <a:off x="563563" y="5105400"/>
            <a:ext cx="3657600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grpSp>
        <p:nvGrpSpPr>
          <p:cNvPr id="267302" name="Group 38"/>
          <p:cNvGrpSpPr>
            <a:grpSpLocks/>
          </p:cNvGrpSpPr>
          <p:nvPr/>
        </p:nvGrpSpPr>
        <p:grpSpPr bwMode="auto">
          <a:xfrm>
            <a:off x="792163" y="5257800"/>
            <a:ext cx="3124200" cy="304800"/>
            <a:chOff x="528" y="1680"/>
            <a:chExt cx="1968" cy="192"/>
          </a:xfrm>
        </p:grpSpPr>
        <p:sp>
          <p:nvSpPr>
            <p:cNvPr id="267303" name="Rectangle 39"/>
            <p:cNvSpPr>
              <a:spLocks noChangeArrowheads="1"/>
            </p:cNvSpPr>
            <p:nvPr/>
          </p:nvSpPr>
          <p:spPr bwMode="auto">
            <a:xfrm>
              <a:off x="528" y="1680"/>
              <a:ext cx="1200" cy="1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 dirty="0" err="1">
                  <a:solidFill>
                    <a:schemeClr val="folHlink"/>
                  </a:solidFill>
                  <a:latin typeface="Courier New" pitchFamily="49" charset="0"/>
                </a:rPr>
                <a:t>xorq</a:t>
              </a: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 </a:t>
              </a:r>
              <a:r>
                <a:rPr lang="en-US" sz="1600" dirty="0" err="1">
                  <a:solidFill>
                    <a:schemeClr val="folHlink"/>
                  </a:solidFill>
                </a:rPr>
                <a:t>rA</a:t>
              </a: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, </a:t>
              </a:r>
              <a:r>
                <a:rPr lang="en-US" sz="1600" dirty="0" err="1">
                  <a:solidFill>
                    <a:schemeClr val="folHlink"/>
                  </a:solidFill>
                </a:rPr>
                <a:t>rB</a:t>
              </a:r>
              <a:endParaRPr lang="en-US" sz="1600" dirty="0">
                <a:solidFill>
                  <a:schemeClr val="folHlink"/>
                </a:solidFill>
              </a:endParaRPr>
            </a:p>
          </p:txBody>
        </p:sp>
        <p:grpSp>
          <p:nvGrpSpPr>
            <p:cNvPr id="267304" name="Group 40"/>
            <p:cNvGrpSpPr>
              <a:grpSpLocks/>
            </p:cNvGrpSpPr>
            <p:nvPr/>
          </p:nvGrpSpPr>
          <p:grpSpPr bwMode="auto">
            <a:xfrm>
              <a:off x="1728" y="1680"/>
              <a:ext cx="384" cy="192"/>
              <a:chOff x="1296" y="2544"/>
              <a:chExt cx="384" cy="192"/>
            </a:xfrm>
          </p:grpSpPr>
          <p:sp>
            <p:nvSpPr>
              <p:cNvPr id="267305" name="Rectangle 41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267306" name="Rectangle 42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3</a:t>
                </a:r>
              </a:p>
            </p:txBody>
          </p:sp>
          <p:sp>
            <p:nvSpPr>
              <p:cNvPr id="267307" name="Rectangle 43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  <p:grpSp>
          <p:nvGrpSpPr>
            <p:cNvPr id="267308" name="Group 44"/>
            <p:cNvGrpSpPr>
              <a:grpSpLocks/>
            </p:cNvGrpSpPr>
            <p:nvPr/>
          </p:nvGrpSpPr>
          <p:grpSpPr bwMode="auto">
            <a:xfrm>
              <a:off x="2112" y="1680"/>
              <a:ext cx="384" cy="192"/>
              <a:chOff x="1680" y="2544"/>
              <a:chExt cx="384" cy="192"/>
            </a:xfrm>
          </p:grpSpPr>
          <p:sp>
            <p:nvSpPr>
              <p:cNvPr id="267309" name="Rectangle 45"/>
              <p:cNvSpPr>
                <a:spLocks noChangeArrowheads="1"/>
              </p:cNvSpPr>
              <p:nvPr/>
            </p:nvSpPr>
            <p:spPr bwMode="auto">
              <a:xfrm>
                <a:off x="1680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rA</a:t>
                </a:r>
              </a:p>
            </p:txBody>
          </p:sp>
          <p:sp>
            <p:nvSpPr>
              <p:cNvPr id="267310" name="Rectangle 46"/>
              <p:cNvSpPr>
                <a:spLocks noChangeArrowheads="1"/>
              </p:cNvSpPr>
              <p:nvPr/>
            </p:nvSpPr>
            <p:spPr bwMode="auto">
              <a:xfrm>
                <a:off x="1872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rB</a:t>
                </a:r>
              </a:p>
            </p:txBody>
          </p:sp>
          <p:sp>
            <p:nvSpPr>
              <p:cNvPr id="267311" name="Rectangle 47"/>
              <p:cNvSpPr>
                <a:spLocks noChangeArrowheads="1"/>
              </p:cNvSpPr>
              <p:nvPr/>
            </p:nvSpPr>
            <p:spPr bwMode="auto">
              <a:xfrm>
                <a:off x="1680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</p:grpSp>
      <p:sp>
        <p:nvSpPr>
          <p:cNvPr id="267312" name="Text Box 48"/>
          <p:cNvSpPr txBox="1">
            <a:spLocks noChangeArrowheads="1"/>
          </p:cNvSpPr>
          <p:nvPr/>
        </p:nvSpPr>
        <p:spPr bwMode="auto">
          <a:xfrm>
            <a:off x="563563" y="1295400"/>
            <a:ext cx="530225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/>
              <a:t>Add</a:t>
            </a:r>
          </a:p>
        </p:txBody>
      </p:sp>
      <p:sp>
        <p:nvSpPr>
          <p:cNvPr id="267313" name="Text Box 49"/>
          <p:cNvSpPr txBox="1">
            <a:spLocks noChangeArrowheads="1"/>
          </p:cNvSpPr>
          <p:nvPr/>
        </p:nvSpPr>
        <p:spPr bwMode="auto">
          <a:xfrm>
            <a:off x="563563" y="2438400"/>
            <a:ext cx="2371725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/>
              <a:t>Subtract (rA from rB)</a:t>
            </a:r>
          </a:p>
        </p:txBody>
      </p:sp>
      <p:sp>
        <p:nvSpPr>
          <p:cNvPr id="267314" name="Text Box 50"/>
          <p:cNvSpPr txBox="1">
            <a:spLocks noChangeArrowheads="1"/>
          </p:cNvSpPr>
          <p:nvPr/>
        </p:nvSpPr>
        <p:spPr bwMode="auto">
          <a:xfrm>
            <a:off x="563563" y="3581400"/>
            <a:ext cx="530225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/>
              <a:t>And</a:t>
            </a:r>
          </a:p>
        </p:txBody>
      </p:sp>
      <p:sp>
        <p:nvSpPr>
          <p:cNvPr id="267315" name="Text Box 51"/>
          <p:cNvSpPr txBox="1">
            <a:spLocks noChangeArrowheads="1"/>
          </p:cNvSpPr>
          <p:nvPr/>
        </p:nvSpPr>
        <p:spPr bwMode="auto">
          <a:xfrm>
            <a:off x="563563" y="4724400"/>
            <a:ext cx="1485900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/>
              <a:t>Exclusive-Or</a:t>
            </a:r>
          </a:p>
        </p:txBody>
      </p:sp>
      <p:grpSp>
        <p:nvGrpSpPr>
          <p:cNvPr id="267321" name="Group 57"/>
          <p:cNvGrpSpPr>
            <a:grpSpLocks/>
          </p:cNvGrpSpPr>
          <p:nvPr/>
        </p:nvGrpSpPr>
        <p:grpSpPr bwMode="auto">
          <a:xfrm>
            <a:off x="301625" y="1049338"/>
            <a:ext cx="2395538" cy="703262"/>
            <a:chOff x="27" y="565"/>
            <a:chExt cx="1509" cy="443"/>
          </a:xfrm>
        </p:grpSpPr>
        <p:sp>
          <p:nvSpPr>
            <p:cNvPr id="267316" name="Line 52"/>
            <p:cNvSpPr>
              <a:spLocks noChangeShapeType="1"/>
            </p:cNvSpPr>
            <p:nvPr/>
          </p:nvSpPr>
          <p:spPr bwMode="auto">
            <a:xfrm>
              <a:off x="1248" y="768"/>
              <a:ext cx="288" cy="240"/>
            </a:xfrm>
            <a:prstGeom prst="line">
              <a:avLst/>
            </a:prstGeom>
            <a:noFill/>
            <a:ln w="19050">
              <a:solidFill>
                <a:srgbClr val="FF0002"/>
              </a:solidFill>
              <a:round/>
              <a:headEnd/>
              <a:tailEnd type="triangle" w="sm" len="sm"/>
            </a:ln>
            <a:effectLst/>
          </p:spPr>
          <p:txBody>
            <a:bodyPr wrap="none" lIns="45720" rIns="45720" anchor="ctr">
              <a:spAutoFit/>
            </a:bodyPr>
            <a:lstStyle/>
            <a:p>
              <a:endParaRPr lang="en-US"/>
            </a:p>
          </p:txBody>
        </p:sp>
        <p:sp>
          <p:nvSpPr>
            <p:cNvPr id="267317" name="Text Box 53"/>
            <p:cNvSpPr txBox="1">
              <a:spLocks noChangeArrowheads="1"/>
            </p:cNvSpPr>
            <p:nvPr/>
          </p:nvSpPr>
          <p:spPr bwMode="auto">
            <a:xfrm>
              <a:off x="27" y="565"/>
              <a:ext cx="1202" cy="21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20" rIns="45720">
              <a:spAutoFit/>
            </a:bodyPr>
            <a:lstStyle/>
            <a:p>
              <a:pPr algn="r"/>
              <a:r>
                <a:rPr lang="en-US">
                  <a:solidFill>
                    <a:srgbClr val="FF0002"/>
                  </a:solidFill>
                </a:rPr>
                <a:t>Instruction Code</a:t>
              </a:r>
            </a:p>
          </p:txBody>
        </p:sp>
      </p:grpSp>
      <p:grpSp>
        <p:nvGrpSpPr>
          <p:cNvPr id="267320" name="Group 56"/>
          <p:cNvGrpSpPr>
            <a:grpSpLocks/>
          </p:cNvGrpSpPr>
          <p:nvPr/>
        </p:nvGrpSpPr>
        <p:grpSpPr bwMode="auto">
          <a:xfrm>
            <a:off x="2803525" y="1049338"/>
            <a:ext cx="1692275" cy="703262"/>
            <a:chOff x="1603" y="565"/>
            <a:chExt cx="1066" cy="443"/>
          </a:xfrm>
        </p:grpSpPr>
        <p:sp>
          <p:nvSpPr>
            <p:cNvPr id="267318" name="Line 54"/>
            <p:cNvSpPr>
              <a:spLocks noChangeShapeType="1"/>
            </p:cNvSpPr>
            <p:nvPr/>
          </p:nvSpPr>
          <p:spPr bwMode="auto">
            <a:xfrm flipH="1">
              <a:off x="1824" y="768"/>
              <a:ext cx="144" cy="240"/>
            </a:xfrm>
            <a:prstGeom prst="line">
              <a:avLst/>
            </a:prstGeom>
            <a:noFill/>
            <a:ln w="19050">
              <a:solidFill>
                <a:srgbClr val="FF0002"/>
              </a:solidFill>
              <a:round/>
              <a:headEnd/>
              <a:tailEnd type="triangle" w="sm" len="sm"/>
            </a:ln>
            <a:effectLst/>
          </p:spPr>
          <p:txBody>
            <a:bodyPr lIns="45720" rIns="45720" anchor="ctr">
              <a:spAutoFit/>
            </a:bodyPr>
            <a:lstStyle/>
            <a:p>
              <a:endParaRPr lang="en-US"/>
            </a:p>
          </p:txBody>
        </p:sp>
        <p:sp>
          <p:nvSpPr>
            <p:cNvPr id="267319" name="Text Box 55"/>
            <p:cNvSpPr txBox="1">
              <a:spLocks noChangeArrowheads="1"/>
            </p:cNvSpPr>
            <p:nvPr/>
          </p:nvSpPr>
          <p:spPr bwMode="auto">
            <a:xfrm>
              <a:off x="1603" y="565"/>
              <a:ext cx="1066" cy="21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20" rIns="45720">
              <a:spAutoFit/>
            </a:bodyPr>
            <a:lstStyle/>
            <a:p>
              <a:pPr algn="r"/>
              <a:r>
                <a:rPr lang="en-US">
                  <a:solidFill>
                    <a:srgbClr val="FF0002"/>
                  </a:solidFill>
                </a:rPr>
                <a:t>Function Code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Move Operations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403850"/>
            <a:ext cx="7696200" cy="1257300"/>
          </a:xfrm>
        </p:spPr>
        <p:txBody>
          <a:bodyPr/>
          <a:lstStyle/>
          <a:p>
            <a:pPr lvl="1"/>
            <a:r>
              <a:rPr lang="en-US" dirty="0"/>
              <a:t>Like the x86-64 </a:t>
            </a:r>
            <a:r>
              <a:rPr lang="en-US" dirty="0" err="1">
                <a:latin typeface="Courier New" pitchFamily="49" charset="0"/>
              </a:rPr>
              <a:t>movq</a:t>
            </a:r>
            <a:r>
              <a:rPr lang="en-US" dirty="0"/>
              <a:t> instruction</a:t>
            </a:r>
          </a:p>
          <a:p>
            <a:pPr lvl="1"/>
            <a:r>
              <a:rPr lang="en-US" dirty="0"/>
              <a:t>Simpler format for memory addresses</a:t>
            </a:r>
          </a:p>
          <a:p>
            <a:pPr lvl="1"/>
            <a:r>
              <a:rPr lang="en-US" dirty="0"/>
              <a:t>Give different names to keep them distinct</a:t>
            </a:r>
          </a:p>
        </p:txBody>
      </p:sp>
      <p:sp>
        <p:nvSpPr>
          <p:cNvPr id="268292" name="Rectangle 4"/>
          <p:cNvSpPr>
            <a:spLocks noChangeArrowheads="1"/>
          </p:cNvSpPr>
          <p:nvPr/>
        </p:nvSpPr>
        <p:spPr bwMode="auto">
          <a:xfrm>
            <a:off x="334963" y="1295400"/>
            <a:ext cx="8345487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8294" name="Rectangle 6"/>
          <p:cNvSpPr>
            <a:spLocks noChangeArrowheads="1"/>
          </p:cNvSpPr>
          <p:nvPr/>
        </p:nvSpPr>
        <p:spPr bwMode="auto">
          <a:xfrm>
            <a:off x="563563" y="1447800"/>
            <a:ext cx="19050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rrmovq</a:t>
            </a:r>
            <a:r>
              <a:rPr lang="en-US" sz="1600" dirty="0">
                <a:solidFill>
                  <a:schemeClr val="folHlink"/>
                </a:solidFill>
              </a:rPr>
              <a:t>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, 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endParaRPr lang="en-US" sz="1600" dirty="0">
              <a:solidFill>
                <a:schemeClr val="folHlink"/>
              </a:solidFill>
            </a:endParaRPr>
          </a:p>
        </p:txBody>
      </p:sp>
      <p:grpSp>
        <p:nvGrpSpPr>
          <p:cNvPr id="268295" name="Group 7"/>
          <p:cNvGrpSpPr>
            <a:grpSpLocks/>
          </p:cNvGrpSpPr>
          <p:nvPr/>
        </p:nvGrpSpPr>
        <p:grpSpPr bwMode="auto">
          <a:xfrm>
            <a:off x="2468563" y="1447800"/>
            <a:ext cx="609600" cy="304800"/>
            <a:chOff x="1296" y="2544"/>
            <a:chExt cx="384" cy="192"/>
          </a:xfrm>
        </p:grpSpPr>
        <p:sp>
          <p:nvSpPr>
            <p:cNvPr id="268296" name="Rectangle 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2</a:t>
              </a:r>
            </a:p>
          </p:txBody>
        </p:sp>
        <p:sp>
          <p:nvSpPr>
            <p:cNvPr id="268297" name="Rectangle 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0</a:t>
              </a:r>
            </a:p>
          </p:txBody>
        </p:sp>
        <p:sp>
          <p:nvSpPr>
            <p:cNvPr id="268298" name="Rectangle 1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268314" name="Rectangle 26"/>
          <p:cNvSpPr>
            <a:spLocks noChangeArrowheads="1"/>
          </p:cNvSpPr>
          <p:nvPr/>
        </p:nvSpPr>
        <p:spPr bwMode="auto">
          <a:xfrm>
            <a:off x="350838" y="2286000"/>
            <a:ext cx="8329612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8336" name="Text Box 48"/>
          <p:cNvSpPr txBox="1">
            <a:spLocks noChangeArrowheads="1"/>
          </p:cNvSpPr>
          <p:nvPr/>
        </p:nvSpPr>
        <p:spPr bwMode="auto">
          <a:xfrm>
            <a:off x="6394450" y="984250"/>
            <a:ext cx="2314320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/>
              <a:t>Register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Register</a:t>
            </a:r>
          </a:p>
        </p:txBody>
      </p:sp>
      <p:sp>
        <p:nvSpPr>
          <p:cNvPr id="268338" name="Text Box 50"/>
          <p:cNvSpPr txBox="1">
            <a:spLocks noChangeArrowheads="1"/>
          </p:cNvSpPr>
          <p:nvPr/>
        </p:nvSpPr>
        <p:spPr bwMode="auto">
          <a:xfrm>
            <a:off x="6165850" y="1974850"/>
            <a:ext cx="2532416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/>
              <a:t>Immediate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Register</a:t>
            </a:r>
          </a:p>
        </p:txBody>
      </p:sp>
      <p:sp>
        <p:nvSpPr>
          <p:cNvPr id="268316" name="Rectangle 28"/>
          <p:cNvSpPr>
            <a:spLocks noChangeArrowheads="1"/>
          </p:cNvSpPr>
          <p:nvPr/>
        </p:nvSpPr>
        <p:spPr bwMode="auto">
          <a:xfrm>
            <a:off x="503238" y="2438400"/>
            <a:ext cx="19050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irmovq</a:t>
            </a:r>
            <a:r>
              <a:rPr lang="en-US" sz="1600" dirty="0">
                <a:solidFill>
                  <a:schemeClr val="folHlink"/>
                </a:solidFill>
              </a:rPr>
              <a:t> V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, 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endParaRPr lang="en-US" sz="1600" dirty="0">
              <a:solidFill>
                <a:schemeClr val="folHlink"/>
              </a:solidFill>
            </a:endParaRPr>
          </a:p>
        </p:txBody>
      </p:sp>
      <p:grpSp>
        <p:nvGrpSpPr>
          <p:cNvPr id="268352" name="Group 64"/>
          <p:cNvGrpSpPr>
            <a:grpSpLocks/>
          </p:cNvGrpSpPr>
          <p:nvPr/>
        </p:nvGrpSpPr>
        <p:grpSpPr bwMode="auto">
          <a:xfrm>
            <a:off x="3017838" y="2438400"/>
            <a:ext cx="609600" cy="304800"/>
            <a:chOff x="2688" y="1632"/>
            <a:chExt cx="384" cy="192"/>
          </a:xfrm>
        </p:grpSpPr>
        <p:sp>
          <p:nvSpPr>
            <p:cNvPr id="268353" name="Rectangle 65"/>
            <p:cNvSpPr>
              <a:spLocks noChangeArrowheads="1"/>
            </p:cNvSpPr>
            <p:nvPr/>
          </p:nvSpPr>
          <p:spPr bwMode="auto">
            <a:xfrm>
              <a:off x="2688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F</a:t>
              </a:r>
            </a:p>
          </p:txBody>
        </p:sp>
        <p:sp>
          <p:nvSpPr>
            <p:cNvPr id="268354" name="Rectangle 66"/>
            <p:cNvSpPr>
              <a:spLocks noChangeArrowheads="1"/>
            </p:cNvSpPr>
            <p:nvPr/>
          </p:nvSpPr>
          <p:spPr bwMode="auto">
            <a:xfrm>
              <a:off x="2880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dirty="0" err="1"/>
                <a:t>rB</a:t>
              </a:r>
              <a:endParaRPr lang="en-US" dirty="0"/>
            </a:p>
          </p:txBody>
        </p:sp>
        <p:sp>
          <p:nvSpPr>
            <p:cNvPr id="268355" name="Rectangle 67"/>
            <p:cNvSpPr>
              <a:spLocks noChangeArrowheads="1"/>
            </p:cNvSpPr>
            <p:nvPr/>
          </p:nvSpPr>
          <p:spPr bwMode="auto">
            <a:xfrm>
              <a:off x="2688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  <p:grpSp>
        <p:nvGrpSpPr>
          <p:cNvPr id="268348" name="Group 60"/>
          <p:cNvGrpSpPr>
            <a:grpSpLocks/>
          </p:cNvGrpSpPr>
          <p:nvPr/>
        </p:nvGrpSpPr>
        <p:grpSpPr bwMode="auto">
          <a:xfrm>
            <a:off x="2408238" y="2438400"/>
            <a:ext cx="609600" cy="304800"/>
            <a:chOff x="1296" y="2544"/>
            <a:chExt cx="384" cy="192"/>
          </a:xfrm>
        </p:grpSpPr>
        <p:sp>
          <p:nvSpPr>
            <p:cNvPr id="268349" name="Rectangle 61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3</a:t>
              </a:r>
            </a:p>
          </p:txBody>
        </p:sp>
        <p:sp>
          <p:nvSpPr>
            <p:cNvPr id="268350" name="Rectangle 62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268351" name="Rectangle 63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  <p:sp>
        <p:nvSpPr>
          <p:cNvPr id="268356" name="Rectangle 68"/>
          <p:cNvSpPr>
            <a:spLocks noChangeArrowheads="1"/>
          </p:cNvSpPr>
          <p:nvPr/>
        </p:nvSpPr>
        <p:spPr bwMode="auto">
          <a:xfrm>
            <a:off x="3627438" y="2438400"/>
            <a:ext cx="4900612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/>
              <a:t>V</a:t>
            </a:r>
          </a:p>
        </p:txBody>
      </p:sp>
      <p:sp>
        <p:nvSpPr>
          <p:cNvPr id="268360" name="Rectangle 72"/>
          <p:cNvSpPr>
            <a:spLocks noChangeArrowheads="1"/>
          </p:cNvSpPr>
          <p:nvPr/>
        </p:nvSpPr>
        <p:spPr bwMode="auto">
          <a:xfrm>
            <a:off x="350838" y="3276600"/>
            <a:ext cx="8329612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8361" name="Text Box 73"/>
          <p:cNvSpPr txBox="1">
            <a:spLocks noChangeArrowheads="1"/>
          </p:cNvSpPr>
          <p:nvPr/>
        </p:nvSpPr>
        <p:spPr bwMode="auto">
          <a:xfrm>
            <a:off x="6394450" y="2965450"/>
            <a:ext cx="2275773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/>
              <a:t>Register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Memory</a:t>
            </a:r>
          </a:p>
        </p:txBody>
      </p:sp>
      <p:sp>
        <p:nvSpPr>
          <p:cNvPr id="268363" name="Rectangle 75"/>
          <p:cNvSpPr>
            <a:spLocks noChangeArrowheads="1"/>
          </p:cNvSpPr>
          <p:nvPr/>
        </p:nvSpPr>
        <p:spPr bwMode="auto">
          <a:xfrm>
            <a:off x="503238" y="3429000"/>
            <a:ext cx="19050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rmmovq</a:t>
            </a:r>
            <a:r>
              <a:rPr lang="en-US" sz="1600" dirty="0">
                <a:solidFill>
                  <a:schemeClr val="folHlink"/>
                </a:solidFill>
              </a:rPr>
              <a:t>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,</a:t>
            </a:r>
            <a:r>
              <a:rPr lang="en-US" sz="1600" dirty="0">
                <a:solidFill>
                  <a:schemeClr val="folHlink"/>
                </a:solidFill>
              </a:rPr>
              <a:t> D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(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r>
              <a:rPr lang="en-US" sz="1600" dirty="0">
                <a:solidFill>
                  <a:schemeClr val="folHlink"/>
                </a:solidFill>
              </a:rPr>
              <a:t>)</a:t>
            </a:r>
          </a:p>
        </p:txBody>
      </p:sp>
      <p:grpSp>
        <p:nvGrpSpPr>
          <p:cNvPr id="268365" name="Group 77"/>
          <p:cNvGrpSpPr>
            <a:grpSpLocks/>
          </p:cNvGrpSpPr>
          <p:nvPr/>
        </p:nvGrpSpPr>
        <p:grpSpPr bwMode="auto">
          <a:xfrm>
            <a:off x="2408238" y="3429000"/>
            <a:ext cx="609600" cy="304800"/>
            <a:chOff x="1296" y="2544"/>
            <a:chExt cx="384" cy="192"/>
          </a:xfrm>
        </p:grpSpPr>
        <p:sp>
          <p:nvSpPr>
            <p:cNvPr id="268366" name="Rectangle 7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4</a:t>
              </a:r>
            </a:p>
          </p:txBody>
        </p:sp>
        <p:sp>
          <p:nvSpPr>
            <p:cNvPr id="268367" name="Rectangle 7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268368" name="Rectangle 8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  <p:grpSp>
        <p:nvGrpSpPr>
          <p:cNvPr id="268369" name="Group 81"/>
          <p:cNvGrpSpPr>
            <a:grpSpLocks/>
          </p:cNvGrpSpPr>
          <p:nvPr/>
        </p:nvGrpSpPr>
        <p:grpSpPr bwMode="auto">
          <a:xfrm>
            <a:off x="3017838" y="3429000"/>
            <a:ext cx="609600" cy="304800"/>
            <a:chOff x="2688" y="1632"/>
            <a:chExt cx="384" cy="192"/>
          </a:xfrm>
        </p:grpSpPr>
        <p:sp>
          <p:nvSpPr>
            <p:cNvPr id="268370" name="Rectangle 82"/>
            <p:cNvSpPr>
              <a:spLocks noChangeArrowheads="1"/>
            </p:cNvSpPr>
            <p:nvPr/>
          </p:nvSpPr>
          <p:spPr bwMode="auto">
            <a:xfrm>
              <a:off x="2688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 dirty="0" err="1">
                  <a:solidFill>
                    <a:schemeClr val="folHlink"/>
                  </a:solidFill>
                </a:rPr>
                <a:t>rA</a:t>
              </a:r>
              <a:endParaRPr lang="en-US" sz="1600" dirty="0">
                <a:solidFill>
                  <a:schemeClr val="folHlink"/>
                </a:solidFill>
              </a:endParaRPr>
            </a:p>
          </p:txBody>
        </p:sp>
        <p:sp>
          <p:nvSpPr>
            <p:cNvPr id="268371" name="Rectangle 83"/>
            <p:cNvSpPr>
              <a:spLocks noChangeArrowheads="1"/>
            </p:cNvSpPr>
            <p:nvPr/>
          </p:nvSpPr>
          <p:spPr bwMode="auto">
            <a:xfrm>
              <a:off x="2880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/>
                <a:t>rB</a:t>
              </a:r>
            </a:p>
          </p:txBody>
        </p:sp>
        <p:sp>
          <p:nvSpPr>
            <p:cNvPr id="268372" name="Rectangle 84"/>
            <p:cNvSpPr>
              <a:spLocks noChangeArrowheads="1"/>
            </p:cNvSpPr>
            <p:nvPr/>
          </p:nvSpPr>
          <p:spPr bwMode="auto">
            <a:xfrm>
              <a:off x="2688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  <p:sp>
        <p:nvSpPr>
          <p:cNvPr id="268373" name="Rectangle 85"/>
          <p:cNvSpPr>
            <a:spLocks noChangeArrowheads="1"/>
          </p:cNvSpPr>
          <p:nvPr/>
        </p:nvSpPr>
        <p:spPr bwMode="auto">
          <a:xfrm>
            <a:off x="3627438" y="3429000"/>
            <a:ext cx="4900612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/>
              <a:t>D</a:t>
            </a:r>
          </a:p>
        </p:txBody>
      </p:sp>
      <p:sp>
        <p:nvSpPr>
          <p:cNvPr id="268374" name="Rectangle 86"/>
          <p:cNvSpPr>
            <a:spLocks noChangeArrowheads="1"/>
          </p:cNvSpPr>
          <p:nvPr/>
        </p:nvSpPr>
        <p:spPr bwMode="auto">
          <a:xfrm>
            <a:off x="350838" y="4343400"/>
            <a:ext cx="8329612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8375" name="Text Box 87"/>
          <p:cNvSpPr txBox="1">
            <a:spLocks noChangeArrowheads="1"/>
          </p:cNvSpPr>
          <p:nvPr/>
        </p:nvSpPr>
        <p:spPr bwMode="auto">
          <a:xfrm>
            <a:off x="6394450" y="4032250"/>
            <a:ext cx="2275773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/>
              <a:t>Memory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Register</a:t>
            </a:r>
          </a:p>
        </p:txBody>
      </p:sp>
      <p:sp>
        <p:nvSpPr>
          <p:cNvPr id="268377" name="Rectangle 89"/>
          <p:cNvSpPr>
            <a:spLocks noChangeArrowheads="1"/>
          </p:cNvSpPr>
          <p:nvPr/>
        </p:nvSpPr>
        <p:spPr bwMode="auto">
          <a:xfrm>
            <a:off x="503238" y="4495800"/>
            <a:ext cx="19050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mrmovq</a:t>
            </a:r>
            <a:r>
              <a:rPr lang="en-US" sz="1600" dirty="0">
                <a:solidFill>
                  <a:schemeClr val="folHlink"/>
                </a:solidFill>
              </a:rPr>
              <a:t> D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(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r>
              <a:rPr lang="en-US" sz="1600" dirty="0">
                <a:solidFill>
                  <a:schemeClr val="folHlink"/>
                </a:solidFill>
              </a:rPr>
              <a:t>),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endParaRPr lang="en-US" sz="1600" dirty="0">
              <a:solidFill>
                <a:schemeClr val="folHlink"/>
              </a:solidFill>
              <a:latin typeface="Courier New" pitchFamily="49" charset="0"/>
            </a:endParaRPr>
          </a:p>
        </p:txBody>
      </p:sp>
      <p:grpSp>
        <p:nvGrpSpPr>
          <p:cNvPr id="268379" name="Group 91"/>
          <p:cNvGrpSpPr>
            <a:grpSpLocks/>
          </p:cNvGrpSpPr>
          <p:nvPr/>
        </p:nvGrpSpPr>
        <p:grpSpPr bwMode="auto">
          <a:xfrm>
            <a:off x="2408238" y="4495800"/>
            <a:ext cx="609600" cy="304800"/>
            <a:chOff x="1296" y="2544"/>
            <a:chExt cx="384" cy="192"/>
          </a:xfrm>
        </p:grpSpPr>
        <p:sp>
          <p:nvSpPr>
            <p:cNvPr id="268380" name="Rectangle 92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5</a:t>
              </a:r>
            </a:p>
          </p:txBody>
        </p:sp>
        <p:sp>
          <p:nvSpPr>
            <p:cNvPr id="268381" name="Rectangle 93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268382" name="Rectangle 94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  <p:grpSp>
        <p:nvGrpSpPr>
          <p:cNvPr id="268383" name="Group 95"/>
          <p:cNvGrpSpPr>
            <a:grpSpLocks/>
          </p:cNvGrpSpPr>
          <p:nvPr/>
        </p:nvGrpSpPr>
        <p:grpSpPr bwMode="auto">
          <a:xfrm>
            <a:off x="3017838" y="4495800"/>
            <a:ext cx="609600" cy="304800"/>
            <a:chOff x="2688" y="1632"/>
            <a:chExt cx="384" cy="192"/>
          </a:xfrm>
        </p:grpSpPr>
        <p:sp>
          <p:nvSpPr>
            <p:cNvPr id="268384" name="Rectangle 96"/>
            <p:cNvSpPr>
              <a:spLocks noChangeArrowheads="1"/>
            </p:cNvSpPr>
            <p:nvPr/>
          </p:nvSpPr>
          <p:spPr bwMode="auto">
            <a:xfrm>
              <a:off x="2688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rA</a:t>
              </a:r>
            </a:p>
          </p:txBody>
        </p:sp>
        <p:sp>
          <p:nvSpPr>
            <p:cNvPr id="268385" name="Rectangle 97"/>
            <p:cNvSpPr>
              <a:spLocks noChangeArrowheads="1"/>
            </p:cNvSpPr>
            <p:nvPr/>
          </p:nvSpPr>
          <p:spPr bwMode="auto">
            <a:xfrm>
              <a:off x="2880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/>
                <a:t>rB</a:t>
              </a:r>
            </a:p>
          </p:txBody>
        </p:sp>
        <p:sp>
          <p:nvSpPr>
            <p:cNvPr id="268386" name="Rectangle 98"/>
            <p:cNvSpPr>
              <a:spLocks noChangeArrowheads="1"/>
            </p:cNvSpPr>
            <p:nvPr/>
          </p:nvSpPr>
          <p:spPr bwMode="auto">
            <a:xfrm>
              <a:off x="2688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  <p:sp>
        <p:nvSpPr>
          <p:cNvPr id="268387" name="Rectangle 99"/>
          <p:cNvSpPr>
            <a:spLocks noChangeArrowheads="1"/>
          </p:cNvSpPr>
          <p:nvPr/>
        </p:nvSpPr>
        <p:spPr bwMode="auto">
          <a:xfrm>
            <a:off x="3627438" y="4495800"/>
            <a:ext cx="4900612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/>
              <a:t>D</a:t>
            </a:r>
          </a:p>
        </p:txBody>
      </p:sp>
      <p:grpSp>
        <p:nvGrpSpPr>
          <p:cNvPr id="47" name="Group 81">
            <a:extLst>
              <a:ext uri="{FF2B5EF4-FFF2-40B4-BE49-F238E27FC236}">
                <a16:creationId xmlns:a16="http://schemas.microsoft.com/office/drawing/2014/main" id="{180353CD-C99D-634E-9026-F37A88B1673E}"/>
              </a:ext>
            </a:extLst>
          </p:cNvPr>
          <p:cNvGrpSpPr>
            <a:grpSpLocks/>
          </p:cNvGrpSpPr>
          <p:nvPr/>
        </p:nvGrpSpPr>
        <p:grpSpPr bwMode="auto">
          <a:xfrm>
            <a:off x="3089742" y="1447800"/>
            <a:ext cx="609600" cy="304800"/>
            <a:chOff x="2688" y="1632"/>
            <a:chExt cx="384" cy="192"/>
          </a:xfrm>
        </p:grpSpPr>
        <p:sp>
          <p:nvSpPr>
            <p:cNvPr id="48" name="Rectangle 82">
              <a:extLst>
                <a:ext uri="{FF2B5EF4-FFF2-40B4-BE49-F238E27FC236}">
                  <a16:creationId xmlns:a16="http://schemas.microsoft.com/office/drawing/2014/main" id="{2AA04070-FC99-4D41-9666-773773E8C5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 dirty="0" err="1">
                  <a:solidFill>
                    <a:schemeClr val="folHlink"/>
                  </a:solidFill>
                </a:rPr>
                <a:t>rA</a:t>
              </a:r>
              <a:endParaRPr lang="en-US" sz="1600" dirty="0">
                <a:solidFill>
                  <a:schemeClr val="folHlink"/>
                </a:solidFill>
              </a:endParaRPr>
            </a:p>
          </p:txBody>
        </p:sp>
        <p:sp>
          <p:nvSpPr>
            <p:cNvPr id="49" name="Rectangle 83">
              <a:extLst>
                <a:ext uri="{FF2B5EF4-FFF2-40B4-BE49-F238E27FC236}">
                  <a16:creationId xmlns:a16="http://schemas.microsoft.com/office/drawing/2014/main" id="{D3C5D287-CA1E-BD47-9D44-EC543CE66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/>
                <a:t>rB</a:t>
              </a:r>
            </a:p>
          </p:txBody>
        </p:sp>
        <p:sp>
          <p:nvSpPr>
            <p:cNvPr id="50" name="Rectangle 84">
              <a:extLst>
                <a:ext uri="{FF2B5EF4-FFF2-40B4-BE49-F238E27FC236}">
                  <a16:creationId xmlns:a16="http://schemas.microsoft.com/office/drawing/2014/main" id="{425F9436-9A91-3545-91AF-9B81380B17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54"/>
          <p:cNvSpPr>
            <a:spLocks noChangeArrowheads="1"/>
          </p:cNvSpPr>
          <p:nvPr/>
        </p:nvSpPr>
        <p:spPr bwMode="auto">
          <a:xfrm>
            <a:off x="298450" y="2501900"/>
            <a:ext cx="2971800" cy="3810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6" name="Rectangle 55"/>
          <p:cNvSpPr>
            <a:spLocks noChangeArrowheads="1"/>
          </p:cNvSpPr>
          <p:nvPr/>
        </p:nvSpPr>
        <p:spPr bwMode="auto">
          <a:xfrm>
            <a:off x="298450" y="4474523"/>
            <a:ext cx="2971800" cy="3810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7" name="Rectangle 56"/>
          <p:cNvSpPr>
            <a:spLocks noChangeArrowheads="1"/>
          </p:cNvSpPr>
          <p:nvPr/>
        </p:nvSpPr>
        <p:spPr bwMode="auto">
          <a:xfrm>
            <a:off x="298450" y="3410311"/>
            <a:ext cx="2971800" cy="3810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8" name="Rectangle 53"/>
          <p:cNvSpPr>
            <a:spLocks noChangeArrowheads="1"/>
          </p:cNvSpPr>
          <p:nvPr/>
        </p:nvSpPr>
        <p:spPr bwMode="auto">
          <a:xfrm>
            <a:off x="298450" y="1441450"/>
            <a:ext cx="2971800" cy="3810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9366" name="Rectangle 54"/>
          <p:cNvSpPr>
            <a:spLocks noChangeArrowheads="1"/>
          </p:cNvSpPr>
          <p:nvPr/>
        </p:nvSpPr>
        <p:spPr bwMode="auto">
          <a:xfrm>
            <a:off x="3651250" y="2508250"/>
            <a:ext cx="2971800" cy="3810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9367" name="Rectangle 55"/>
          <p:cNvSpPr>
            <a:spLocks noChangeArrowheads="1"/>
          </p:cNvSpPr>
          <p:nvPr/>
        </p:nvSpPr>
        <p:spPr bwMode="auto">
          <a:xfrm>
            <a:off x="3651250" y="4480873"/>
            <a:ext cx="2971800" cy="3810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9368" name="Rectangle 56"/>
          <p:cNvSpPr>
            <a:spLocks noChangeArrowheads="1"/>
          </p:cNvSpPr>
          <p:nvPr/>
        </p:nvSpPr>
        <p:spPr bwMode="auto">
          <a:xfrm>
            <a:off x="3651250" y="3416661"/>
            <a:ext cx="2971800" cy="3810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9365" name="Rectangle 53"/>
          <p:cNvSpPr>
            <a:spLocks noChangeArrowheads="1"/>
          </p:cNvSpPr>
          <p:nvPr/>
        </p:nvSpPr>
        <p:spPr bwMode="auto">
          <a:xfrm>
            <a:off x="3651250" y="1447800"/>
            <a:ext cx="2971800" cy="3810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Move Instruction Examples</a:t>
            </a:r>
          </a:p>
        </p:txBody>
      </p:sp>
      <p:sp>
        <p:nvSpPr>
          <p:cNvPr id="269317" name="Rectangle 5"/>
          <p:cNvSpPr>
            <a:spLocks noChangeArrowheads="1"/>
          </p:cNvSpPr>
          <p:nvPr/>
        </p:nvSpPr>
        <p:spPr bwMode="auto">
          <a:xfrm>
            <a:off x="3733800" y="1447800"/>
            <a:ext cx="22098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irmovq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 $0xabcd, %</a:t>
            </a: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rdx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 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69328" name="Rectangle 16"/>
          <p:cNvSpPr>
            <a:spLocks noChangeArrowheads="1"/>
          </p:cNvSpPr>
          <p:nvPr/>
        </p:nvSpPr>
        <p:spPr bwMode="auto">
          <a:xfrm>
            <a:off x="381000" y="1447800"/>
            <a:ext cx="22098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movq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 $0xabcd, %</a:t>
            </a: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rdx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69330" name="Rectangle 18"/>
          <p:cNvSpPr>
            <a:spLocks noChangeArrowheads="1"/>
          </p:cNvSpPr>
          <p:nvPr/>
        </p:nvSpPr>
        <p:spPr bwMode="auto">
          <a:xfrm>
            <a:off x="3575050" y="2162001"/>
            <a:ext cx="37338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30 f2 cd ab 00 00 00 00 00 00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69332" name="Text Box 20"/>
          <p:cNvSpPr txBox="1">
            <a:spLocks noChangeArrowheads="1"/>
          </p:cNvSpPr>
          <p:nvPr/>
        </p:nvSpPr>
        <p:spPr bwMode="auto">
          <a:xfrm>
            <a:off x="457200" y="1066800"/>
            <a:ext cx="836677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X86-64</a:t>
            </a:r>
          </a:p>
        </p:txBody>
      </p:sp>
      <p:sp>
        <p:nvSpPr>
          <p:cNvPr id="269333" name="Text Box 21"/>
          <p:cNvSpPr txBox="1">
            <a:spLocks noChangeArrowheads="1"/>
          </p:cNvSpPr>
          <p:nvPr/>
        </p:nvSpPr>
        <p:spPr bwMode="auto">
          <a:xfrm>
            <a:off x="3813175" y="1066800"/>
            <a:ext cx="836677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Y86-64</a:t>
            </a:r>
          </a:p>
        </p:txBody>
      </p:sp>
      <p:sp>
        <p:nvSpPr>
          <p:cNvPr id="269334" name="Text Box 22"/>
          <p:cNvSpPr txBox="1">
            <a:spLocks noChangeArrowheads="1"/>
          </p:cNvSpPr>
          <p:nvPr/>
        </p:nvSpPr>
        <p:spPr bwMode="auto">
          <a:xfrm>
            <a:off x="2355850" y="2162001"/>
            <a:ext cx="1220684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Encoding: </a:t>
            </a:r>
          </a:p>
        </p:txBody>
      </p:sp>
      <p:sp>
        <p:nvSpPr>
          <p:cNvPr id="269335" name="Rectangle 23"/>
          <p:cNvSpPr>
            <a:spLocks noChangeArrowheads="1"/>
          </p:cNvSpPr>
          <p:nvPr/>
        </p:nvSpPr>
        <p:spPr bwMode="auto">
          <a:xfrm>
            <a:off x="3733800" y="2508250"/>
            <a:ext cx="22098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rrmovq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 %</a:t>
            </a: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rsp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, %</a:t>
            </a: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rbx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 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69336" name="Rectangle 24"/>
          <p:cNvSpPr>
            <a:spLocks noChangeArrowheads="1"/>
          </p:cNvSpPr>
          <p:nvPr/>
        </p:nvSpPr>
        <p:spPr bwMode="auto">
          <a:xfrm>
            <a:off x="381000" y="2508250"/>
            <a:ext cx="22098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movq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 %</a:t>
            </a: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rsp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, %</a:t>
            </a: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rbx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69337" name="Rectangle 25"/>
          <p:cNvSpPr>
            <a:spLocks noChangeArrowheads="1"/>
          </p:cNvSpPr>
          <p:nvPr/>
        </p:nvSpPr>
        <p:spPr bwMode="auto">
          <a:xfrm>
            <a:off x="3575050" y="2965450"/>
            <a:ext cx="22098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20 43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69338" name="Rectangle 26"/>
          <p:cNvSpPr>
            <a:spLocks noChangeArrowheads="1"/>
          </p:cNvSpPr>
          <p:nvPr/>
        </p:nvSpPr>
        <p:spPr bwMode="auto">
          <a:xfrm>
            <a:off x="3733800" y="4480873"/>
            <a:ext cx="22098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mrmovq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 -12(%</a:t>
            </a: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rbp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),%</a:t>
            </a: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rcx</a:t>
            </a:r>
            <a:endParaRPr lang="en-US" sz="1600" dirty="0">
              <a:solidFill>
                <a:schemeClr val="folHlink"/>
              </a:solidFill>
              <a:latin typeface="Courier New" pitchFamily="49" charset="0"/>
            </a:endParaRPr>
          </a:p>
        </p:txBody>
      </p:sp>
      <p:sp>
        <p:nvSpPr>
          <p:cNvPr id="269339" name="Rectangle 27"/>
          <p:cNvSpPr>
            <a:spLocks noChangeArrowheads="1"/>
          </p:cNvSpPr>
          <p:nvPr/>
        </p:nvSpPr>
        <p:spPr bwMode="auto">
          <a:xfrm>
            <a:off x="381000" y="4480873"/>
            <a:ext cx="22098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movq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 -12(%</a:t>
            </a: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rbp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),%</a:t>
            </a: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rcx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69340" name="Rectangle 28"/>
          <p:cNvSpPr>
            <a:spLocks noChangeArrowheads="1"/>
          </p:cNvSpPr>
          <p:nvPr/>
        </p:nvSpPr>
        <p:spPr bwMode="auto">
          <a:xfrm>
            <a:off x="3879850" y="4938073"/>
            <a:ext cx="22098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50 15 f4 ff ff ff ff ff ff ff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69341" name="Rectangle 29"/>
          <p:cNvSpPr>
            <a:spLocks noChangeArrowheads="1"/>
          </p:cNvSpPr>
          <p:nvPr/>
        </p:nvSpPr>
        <p:spPr bwMode="auto">
          <a:xfrm>
            <a:off x="3733800" y="3416661"/>
            <a:ext cx="22098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rmmovq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 %rsi,0x41c(%</a:t>
            </a: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rsp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)</a:t>
            </a:r>
          </a:p>
        </p:txBody>
      </p:sp>
      <p:sp>
        <p:nvSpPr>
          <p:cNvPr id="269342" name="Rectangle 30"/>
          <p:cNvSpPr>
            <a:spLocks noChangeArrowheads="1"/>
          </p:cNvSpPr>
          <p:nvPr/>
        </p:nvSpPr>
        <p:spPr bwMode="auto">
          <a:xfrm>
            <a:off x="381000" y="3416661"/>
            <a:ext cx="22098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movq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 %rsi,0x41c(%</a:t>
            </a: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rsp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)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69372" name="Rectangle 60"/>
          <p:cNvSpPr>
            <a:spLocks noChangeArrowheads="1"/>
          </p:cNvSpPr>
          <p:nvPr/>
        </p:nvSpPr>
        <p:spPr bwMode="auto">
          <a:xfrm>
            <a:off x="3879850" y="3950061"/>
            <a:ext cx="22098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40 64 1c 04 00 00 00 00 00 00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31" name="Rectangle 53"/>
          <p:cNvSpPr>
            <a:spLocks noChangeArrowheads="1"/>
          </p:cNvSpPr>
          <p:nvPr/>
        </p:nvSpPr>
        <p:spPr bwMode="auto">
          <a:xfrm>
            <a:off x="-844550" y="-692150"/>
            <a:ext cx="8610600" cy="3810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2" name="Text Box 22"/>
          <p:cNvSpPr txBox="1">
            <a:spLocks noChangeArrowheads="1"/>
          </p:cNvSpPr>
          <p:nvPr/>
        </p:nvSpPr>
        <p:spPr bwMode="auto">
          <a:xfrm>
            <a:off x="2355850" y="2965450"/>
            <a:ext cx="1220684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Encoding: </a:t>
            </a:r>
          </a:p>
        </p:txBody>
      </p:sp>
      <p:sp>
        <p:nvSpPr>
          <p:cNvPr id="33" name="Text Box 22"/>
          <p:cNvSpPr txBox="1">
            <a:spLocks noChangeArrowheads="1"/>
          </p:cNvSpPr>
          <p:nvPr/>
        </p:nvSpPr>
        <p:spPr bwMode="auto">
          <a:xfrm>
            <a:off x="2355850" y="4938073"/>
            <a:ext cx="1220684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Encoding: </a:t>
            </a:r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2355850" y="3950061"/>
            <a:ext cx="1220684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Encoding: </a:t>
            </a:r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id="{5C9DBD02-AF0F-0042-AEB1-5695C67F3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294" y="1828800"/>
            <a:ext cx="41910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$0xabcd: 00 00 00 00 00 00 ab cd</a:t>
            </a:r>
            <a:endParaRPr lang="en-US" sz="1600" dirty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4">
            <a:extLst>
              <a:ext uri="{FF2B5EF4-FFF2-40B4-BE49-F238E27FC236}">
                <a16:creationId xmlns:a16="http://schemas.microsoft.com/office/drawing/2014/main" id="{53464239-41A8-F84A-97BE-787AA2532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999" y="513397"/>
            <a:ext cx="3625474" cy="703545"/>
          </a:xfrm>
          <a:noFill/>
        </p:spPr>
        <p:txBody>
          <a:bodyPr/>
          <a:lstStyle/>
          <a:p>
            <a:pPr algn="l"/>
            <a:r>
              <a:rPr lang="en-US" altLang="en-US" sz="2795" dirty="0">
                <a:ea typeface="ＭＳ Ｐゴシック" panose="020B0600070205080204" pitchFamily="34" charset="-128"/>
              </a:rPr>
              <a:t>x86 Encoding </a:t>
            </a:r>
          </a:p>
        </p:txBody>
      </p:sp>
      <p:pic>
        <p:nvPicPr>
          <p:cNvPr id="17410" name="Picture 4">
            <a:extLst>
              <a:ext uri="{FF2B5EF4-FFF2-40B4-BE49-F238E27FC236}">
                <a16:creationId xmlns:a16="http://schemas.microsoft.com/office/drawing/2014/main" id="{33D0B74C-BE94-1444-8810-2F51FD05F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" y="2078943"/>
            <a:ext cx="9127067" cy="2663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Move Instructions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00600" y="1219200"/>
            <a:ext cx="4330700" cy="5213350"/>
          </a:xfrm>
        </p:spPr>
        <p:txBody>
          <a:bodyPr/>
          <a:lstStyle/>
          <a:p>
            <a:pPr lvl="1"/>
            <a:r>
              <a:rPr lang="en-US" dirty="0"/>
              <a:t>Refer to generically as “</a:t>
            </a:r>
            <a:r>
              <a:rPr lang="en-US" dirty="0" err="1">
                <a:latin typeface="Courier New" pitchFamily="49" charset="0"/>
              </a:rPr>
              <a:t>cmovXX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Encodings differ only by “function code”</a:t>
            </a:r>
          </a:p>
          <a:p>
            <a:pPr lvl="1"/>
            <a:r>
              <a:rPr lang="en-US" dirty="0"/>
              <a:t>Based on values of condition codes</a:t>
            </a:r>
          </a:p>
          <a:p>
            <a:pPr lvl="1"/>
            <a:r>
              <a:rPr lang="en-US" dirty="0"/>
              <a:t>Variants of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rrmovq</a:t>
            </a:r>
            <a:r>
              <a:rPr lang="en-US" dirty="0"/>
              <a:t> instruction</a:t>
            </a:r>
          </a:p>
          <a:p>
            <a:pPr lvl="2"/>
            <a:r>
              <a:rPr lang="en-US" dirty="0"/>
              <a:t>(Conditionally) copy value from source to destination register</a:t>
            </a:r>
          </a:p>
        </p:txBody>
      </p:sp>
      <p:sp>
        <p:nvSpPr>
          <p:cNvPr id="271364" name="Rectangle 4"/>
          <p:cNvSpPr>
            <a:spLocks noChangeArrowheads="1"/>
          </p:cNvSpPr>
          <p:nvPr/>
        </p:nvSpPr>
        <p:spPr bwMode="auto">
          <a:xfrm>
            <a:off x="487363" y="1219200"/>
            <a:ext cx="4618038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45720" rIns="45720" anchor="ctr">
            <a:spAutoFit/>
          </a:bodyPr>
          <a:lstStyle/>
          <a:p>
            <a:endParaRPr lang="en-US" dirty="0"/>
          </a:p>
        </p:txBody>
      </p:sp>
      <p:sp>
        <p:nvSpPr>
          <p:cNvPr id="271366" name="Rectangle 6"/>
          <p:cNvSpPr>
            <a:spLocks noChangeArrowheads="1"/>
          </p:cNvSpPr>
          <p:nvPr/>
        </p:nvSpPr>
        <p:spPr bwMode="auto">
          <a:xfrm>
            <a:off x="715963" y="1295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rrmovq</a:t>
            </a:r>
            <a:r>
              <a:rPr lang="en-US" sz="1600" dirty="0">
                <a:solidFill>
                  <a:schemeClr val="folHlink"/>
                </a:solidFill>
              </a:rPr>
              <a:t>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r>
              <a:rPr lang="en-US" sz="1600" dirty="0">
                <a:solidFill>
                  <a:schemeClr val="folHlink"/>
                </a:solidFill>
              </a:rPr>
              <a:t>, 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71408" name="Text Box 48"/>
          <p:cNvSpPr txBox="1">
            <a:spLocks noChangeArrowheads="1"/>
          </p:cNvSpPr>
          <p:nvPr/>
        </p:nvSpPr>
        <p:spPr bwMode="auto">
          <a:xfrm>
            <a:off x="457200" y="914400"/>
            <a:ext cx="2213106" cy="313932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Move Unconditionally</a:t>
            </a:r>
          </a:p>
        </p:txBody>
      </p:sp>
      <p:sp>
        <p:nvSpPr>
          <p:cNvPr id="271482" name="Rectangle 122"/>
          <p:cNvSpPr>
            <a:spLocks noChangeArrowheads="1"/>
          </p:cNvSpPr>
          <p:nvPr/>
        </p:nvSpPr>
        <p:spPr bwMode="auto">
          <a:xfrm>
            <a:off x="487363" y="1981200"/>
            <a:ext cx="4618038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483" name="Rectangle 123"/>
          <p:cNvSpPr>
            <a:spLocks noChangeArrowheads="1"/>
          </p:cNvSpPr>
          <p:nvPr/>
        </p:nvSpPr>
        <p:spPr bwMode="auto">
          <a:xfrm>
            <a:off x="715963" y="2057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cmovle</a:t>
            </a:r>
            <a:r>
              <a:rPr lang="en-US" sz="1600" dirty="0">
                <a:solidFill>
                  <a:schemeClr val="folHlink"/>
                </a:solidFill>
              </a:rPr>
              <a:t>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r>
              <a:rPr lang="en-US" sz="1600" dirty="0">
                <a:solidFill>
                  <a:schemeClr val="folHlink"/>
                </a:solidFill>
              </a:rPr>
              <a:t>, 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71488" name="Text Box 128"/>
          <p:cNvSpPr txBox="1">
            <a:spLocks noChangeArrowheads="1"/>
          </p:cNvSpPr>
          <p:nvPr/>
        </p:nvSpPr>
        <p:spPr bwMode="auto">
          <a:xfrm>
            <a:off x="457200" y="1676400"/>
            <a:ext cx="2632075" cy="3127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Move When Less or Equal</a:t>
            </a:r>
          </a:p>
        </p:txBody>
      </p:sp>
      <p:sp>
        <p:nvSpPr>
          <p:cNvPr id="271491" name="Rectangle 131"/>
          <p:cNvSpPr>
            <a:spLocks noChangeArrowheads="1"/>
          </p:cNvSpPr>
          <p:nvPr/>
        </p:nvSpPr>
        <p:spPr bwMode="auto">
          <a:xfrm>
            <a:off x="487363" y="2743200"/>
            <a:ext cx="4618038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492" name="Rectangle 132"/>
          <p:cNvSpPr>
            <a:spLocks noChangeArrowheads="1"/>
          </p:cNvSpPr>
          <p:nvPr/>
        </p:nvSpPr>
        <p:spPr bwMode="auto">
          <a:xfrm>
            <a:off x="715963" y="2819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cmovl</a:t>
            </a:r>
            <a:r>
              <a:rPr lang="en-US" sz="1600" dirty="0">
                <a:solidFill>
                  <a:schemeClr val="folHlink"/>
                </a:solidFill>
              </a:rPr>
              <a:t>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r>
              <a:rPr lang="en-US" sz="1600" dirty="0">
                <a:solidFill>
                  <a:schemeClr val="folHlink"/>
                </a:solidFill>
              </a:rPr>
              <a:t>, 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71497" name="Text Box 137"/>
          <p:cNvSpPr txBox="1">
            <a:spLocks noChangeArrowheads="1"/>
          </p:cNvSpPr>
          <p:nvPr/>
        </p:nvSpPr>
        <p:spPr bwMode="auto">
          <a:xfrm>
            <a:off x="457200" y="2438400"/>
            <a:ext cx="1762125" cy="3127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Move When Less</a:t>
            </a:r>
          </a:p>
        </p:txBody>
      </p:sp>
      <p:sp>
        <p:nvSpPr>
          <p:cNvPr id="271500" name="Rectangle 140"/>
          <p:cNvSpPr>
            <a:spLocks noChangeArrowheads="1"/>
          </p:cNvSpPr>
          <p:nvPr/>
        </p:nvSpPr>
        <p:spPr bwMode="auto">
          <a:xfrm>
            <a:off x="487363" y="3505200"/>
            <a:ext cx="4618038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501" name="Rectangle 141"/>
          <p:cNvSpPr>
            <a:spLocks noChangeArrowheads="1"/>
          </p:cNvSpPr>
          <p:nvPr/>
        </p:nvSpPr>
        <p:spPr bwMode="auto">
          <a:xfrm>
            <a:off x="715963" y="3581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cmove</a:t>
            </a:r>
            <a:r>
              <a:rPr lang="en-US" sz="1600" dirty="0">
                <a:solidFill>
                  <a:schemeClr val="folHlink"/>
                </a:solidFill>
              </a:rPr>
              <a:t>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r>
              <a:rPr lang="en-US" sz="1600" dirty="0">
                <a:solidFill>
                  <a:schemeClr val="folHlink"/>
                </a:solidFill>
              </a:rPr>
              <a:t>, 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71506" name="Text Box 146"/>
          <p:cNvSpPr txBox="1">
            <a:spLocks noChangeArrowheads="1"/>
          </p:cNvSpPr>
          <p:nvPr/>
        </p:nvSpPr>
        <p:spPr bwMode="auto">
          <a:xfrm>
            <a:off x="457200" y="3200400"/>
            <a:ext cx="1852613" cy="3127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Move When Equal</a:t>
            </a:r>
          </a:p>
        </p:txBody>
      </p:sp>
      <p:sp>
        <p:nvSpPr>
          <p:cNvPr id="271509" name="Rectangle 149"/>
          <p:cNvSpPr>
            <a:spLocks noChangeArrowheads="1"/>
          </p:cNvSpPr>
          <p:nvPr/>
        </p:nvSpPr>
        <p:spPr bwMode="auto">
          <a:xfrm>
            <a:off x="487363" y="4267200"/>
            <a:ext cx="4618038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510" name="Rectangle 150"/>
          <p:cNvSpPr>
            <a:spLocks noChangeArrowheads="1"/>
          </p:cNvSpPr>
          <p:nvPr/>
        </p:nvSpPr>
        <p:spPr bwMode="auto">
          <a:xfrm>
            <a:off x="715963" y="4343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cmovne</a:t>
            </a:r>
            <a:r>
              <a:rPr lang="en-US" sz="1600" dirty="0">
                <a:solidFill>
                  <a:schemeClr val="folHlink"/>
                </a:solidFill>
              </a:rPr>
              <a:t>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r>
              <a:rPr lang="en-US" sz="1600" dirty="0">
                <a:solidFill>
                  <a:schemeClr val="folHlink"/>
                </a:solidFill>
              </a:rPr>
              <a:t>, 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71515" name="Text Box 155"/>
          <p:cNvSpPr txBox="1">
            <a:spLocks noChangeArrowheads="1"/>
          </p:cNvSpPr>
          <p:nvPr/>
        </p:nvSpPr>
        <p:spPr bwMode="auto">
          <a:xfrm>
            <a:off x="457200" y="3962400"/>
            <a:ext cx="2247900" cy="3127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Move When Not Equal</a:t>
            </a:r>
          </a:p>
        </p:txBody>
      </p:sp>
      <p:sp>
        <p:nvSpPr>
          <p:cNvPr id="271518" name="Rectangle 158"/>
          <p:cNvSpPr>
            <a:spLocks noChangeArrowheads="1"/>
          </p:cNvSpPr>
          <p:nvPr/>
        </p:nvSpPr>
        <p:spPr bwMode="auto">
          <a:xfrm>
            <a:off x="487363" y="5029200"/>
            <a:ext cx="4618038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519" name="Rectangle 159"/>
          <p:cNvSpPr>
            <a:spLocks noChangeArrowheads="1"/>
          </p:cNvSpPr>
          <p:nvPr/>
        </p:nvSpPr>
        <p:spPr bwMode="auto">
          <a:xfrm>
            <a:off x="715963" y="5105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cmovge</a:t>
            </a:r>
            <a:r>
              <a:rPr lang="en-US" sz="1600" dirty="0">
                <a:solidFill>
                  <a:schemeClr val="folHlink"/>
                </a:solidFill>
              </a:rPr>
              <a:t>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r>
              <a:rPr lang="en-US" sz="1600" dirty="0">
                <a:solidFill>
                  <a:schemeClr val="folHlink"/>
                </a:solidFill>
              </a:rPr>
              <a:t>, 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71524" name="Text Box 164"/>
          <p:cNvSpPr txBox="1">
            <a:spLocks noChangeArrowheads="1"/>
          </p:cNvSpPr>
          <p:nvPr/>
        </p:nvSpPr>
        <p:spPr bwMode="auto">
          <a:xfrm>
            <a:off x="457200" y="4724400"/>
            <a:ext cx="2894013" cy="3127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Move When Greater or Equal</a:t>
            </a:r>
          </a:p>
        </p:txBody>
      </p:sp>
      <p:sp>
        <p:nvSpPr>
          <p:cNvPr id="271527" name="Rectangle 167"/>
          <p:cNvSpPr>
            <a:spLocks noChangeArrowheads="1"/>
          </p:cNvSpPr>
          <p:nvPr/>
        </p:nvSpPr>
        <p:spPr bwMode="auto">
          <a:xfrm>
            <a:off x="487363" y="5791200"/>
            <a:ext cx="4618038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528" name="Rectangle 168"/>
          <p:cNvSpPr>
            <a:spLocks noChangeArrowheads="1"/>
          </p:cNvSpPr>
          <p:nvPr/>
        </p:nvSpPr>
        <p:spPr bwMode="auto">
          <a:xfrm>
            <a:off x="715963" y="5867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cmovg</a:t>
            </a:r>
            <a:r>
              <a:rPr lang="en-US" sz="1600" dirty="0">
                <a:solidFill>
                  <a:schemeClr val="folHlink"/>
                </a:solidFill>
              </a:rPr>
              <a:t>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r>
              <a:rPr lang="en-US" sz="1600" dirty="0">
                <a:solidFill>
                  <a:schemeClr val="folHlink"/>
                </a:solidFill>
              </a:rPr>
              <a:t>, 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endParaRPr lang="en-US" sz="1600" dirty="0">
              <a:solidFill>
                <a:schemeClr val="folHlink"/>
              </a:solidFill>
            </a:endParaRPr>
          </a:p>
        </p:txBody>
      </p:sp>
      <p:sp>
        <p:nvSpPr>
          <p:cNvPr id="271533" name="Text Box 173"/>
          <p:cNvSpPr txBox="1">
            <a:spLocks noChangeArrowheads="1"/>
          </p:cNvSpPr>
          <p:nvPr/>
        </p:nvSpPr>
        <p:spPr bwMode="auto">
          <a:xfrm>
            <a:off x="457200" y="5486400"/>
            <a:ext cx="2024063" cy="3127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Move When Greater</a:t>
            </a:r>
          </a:p>
        </p:txBody>
      </p:sp>
      <p:grpSp>
        <p:nvGrpSpPr>
          <p:cNvPr id="67" name="Group 7"/>
          <p:cNvGrpSpPr>
            <a:grpSpLocks/>
          </p:cNvGrpSpPr>
          <p:nvPr/>
        </p:nvGrpSpPr>
        <p:grpSpPr bwMode="auto">
          <a:xfrm>
            <a:off x="3270250" y="1289050"/>
            <a:ext cx="609600" cy="304800"/>
            <a:chOff x="1296" y="2544"/>
            <a:chExt cx="384" cy="192"/>
          </a:xfrm>
        </p:grpSpPr>
        <p:sp>
          <p:nvSpPr>
            <p:cNvPr id="68" name="Rectangle 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2</a:t>
              </a:r>
            </a:p>
          </p:txBody>
        </p:sp>
        <p:sp>
          <p:nvSpPr>
            <p:cNvPr id="69" name="Rectangle 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0</a:t>
              </a:r>
            </a:p>
          </p:txBody>
        </p:sp>
        <p:sp>
          <p:nvSpPr>
            <p:cNvPr id="70" name="Rectangle 1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71" name="Group 11"/>
          <p:cNvGrpSpPr>
            <a:grpSpLocks/>
          </p:cNvGrpSpPr>
          <p:nvPr/>
        </p:nvGrpSpPr>
        <p:grpSpPr bwMode="auto">
          <a:xfrm>
            <a:off x="3879850" y="1289050"/>
            <a:ext cx="609600" cy="304800"/>
            <a:chOff x="1680" y="2544"/>
            <a:chExt cx="384" cy="192"/>
          </a:xfrm>
        </p:grpSpPr>
        <p:sp>
          <p:nvSpPr>
            <p:cNvPr id="72" name="Rectangle 12"/>
            <p:cNvSpPr>
              <a:spLocks noChangeArrowheads="1"/>
            </p:cNvSpPr>
            <p:nvPr/>
          </p:nvSpPr>
          <p:spPr bwMode="auto">
            <a:xfrm>
              <a:off x="1680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rA</a:t>
              </a:r>
            </a:p>
          </p:txBody>
        </p:sp>
        <p:sp>
          <p:nvSpPr>
            <p:cNvPr id="73" name="Rectangle 13"/>
            <p:cNvSpPr>
              <a:spLocks noChangeArrowheads="1"/>
            </p:cNvSpPr>
            <p:nvPr/>
          </p:nvSpPr>
          <p:spPr bwMode="auto">
            <a:xfrm>
              <a:off x="1872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rB</a:t>
              </a:r>
            </a:p>
          </p:txBody>
        </p:sp>
        <p:sp>
          <p:nvSpPr>
            <p:cNvPr id="74" name="Rectangle 14"/>
            <p:cNvSpPr>
              <a:spLocks noChangeArrowheads="1"/>
            </p:cNvSpPr>
            <p:nvPr/>
          </p:nvSpPr>
          <p:spPr bwMode="auto">
            <a:xfrm>
              <a:off x="1680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75" name="Group 7"/>
          <p:cNvGrpSpPr>
            <a:grpSpLocks/>
          </p:cNvGrpSpPr>
          <p:nvPr/>
        </p:nvGrpSpPr>
        <p:grpSpPr bwMode="auto">
          <a:xfrm>
            <a:off x="3270250" y="2051050"/>
            <a:ext cx="609600" cy="304800"/>
            <a:chOff x="1296" y="2544"/>
            <a:chExt cx="384" cy="192"/>
          </a:xfrm>
        </p:grpSpPr>
        <p:sp>
          <p:nvSpPr>
            <p:cNvPr id="76" name="Rectangle 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2</a:t>
              </a:r>
            </a:p>
          </p:txBody>
        </p:sp>
        <p:sp>
          <p:nvSpPr>
            <p:cNvPr id="77" name="Rectangle 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1</a:t>
              </a:r>
            </a:p>
          </p:txBody>
        </p:sp>
        <p:sp>
          <p:nvSpPr>
            <p:cNvPr id="78" name="Rectangle 1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79" name="Group 11"/>
          <p:cNvGrpSpPr>
            <a:grpSpLocks/>
          </p:cNvGrpSpPr>
          <p:nvPr/>
        </p:nvGrpSpPr>
        <p:grpSpPr bwMode="auto">
          <a:xfrm>
            <a:off x="3879850" y="2051050"/>
            <a:ext cx="609600" cy="304800"/>
            <a:chOff x="1680" y="2544"/>
            <a:chExt cx="384" cy="192"/>
          </a:xfrm>
        </p:grpSpPr>
        <p:sp>
          <p:nvSpPr>
            <p:cNvPr id="80" name="Rectangle 12"/>
            <p:cNvSpPr>
              <a:spLocks noChangeArrowheads="1"/>
            </p:cNvSpPr>
            <p:nvPr/>
          </p:nvSpPr>
          <p:spPr bwMode="auto">
            <a:xfrm>
              <a:off x="1680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rA</a:t>
              </a:r>
            </a:p>
          </p:txBody>
        </p:sp>
        <p:sp>
          <p:nvSpPr>
            <p:cNvPr id="81" name="Rectangle 13"/>
            <p:cNvSpPr>
              <a:spLocks noChangeArrowheads="1"/>
            </p:cNvSpPr>
            <p:nvPr/>
          </p:nvSpPr>
          <p:spPr bwMode="auto">
            <a:xfrm>
              <a:off x="1872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rB</a:t>
              </a:r>
            </a:p>
          </p:txBody>
        </p:sp>
        <p:sp>
          <p:nvSpPr>
            <p:cNvPr id="82" name="Rectangle 14"/>
            <p:cNvSpPr>
              <a:spLocks noChangeArrowheads="1"/>
            </p:cNvSpPr>
            <p:nvPr/>
          </p:nvSpPr>
          <p:spPr bwMode="auto">
            <a:xfrm>
              <a:off x="1680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3270250" y="2813050"/>
            <a:ext cx="609600" cy="304800"/>
            <a:chOff x="1296" y="2544"/>
            <a:chExt cx="384" cy="192"/>
          </a:xfrm>
        </p:grpSpPr>
        <p:sp>
          <p:nvSpPr>
            <p:cNvPr id="84" name="Rectangle 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2</a:t>
              </a:r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2</a:t>
              </a:r>
            </a:p>
          </p:txBody>
        </p:sp>
        <p:sp>
          <p:nvSpPr>
            <p:cNvPr id="86" name="Rectangle 1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87" name="Group 11"/>
          <p:cNvGrpSpPr>
            <a:grpSpLocks/>
          </p:cNvGrpSpPr>
          <p:nvPr/>
        </p:nvGrpSpPr>
        <p:grpSpPr bwMode="auto">
          <a:xfrm>
            <a:off x="3879850" y="2813050"/>
            <a:ext cx="609600" cy="304800"/>
            <a:chOff x="1680" y="2544"/>
            <a:chExt cx="384" cy="192"/>
          </a:xfrm>
        </p:grpSpPr>
        <p:sp>
          <p:nvSpPr>
            <p:cNvPr id="88" name="Rectangle 12"/>
            <p:cNvSpPr>
              <a:spLocks noChangeArrowheads="1"/>
            </p:cNvSpPr>
            <p:nvPr/>
          </p:nvSpPr>
          <p:spPr bwMode="auto">
            <a:xfrm>
              <a:off x="1680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rA</a:t>
              </a:r>
            </a:p>
          </p:txBody>
        </p:sp>
        <p:sp>
          <p:nvSpPr>
            <p:cNvPr id="89" name="Rectangle 13"/>
            <p:cNvSpPr>
              <a:spLocks noChangeArrowheads="1"/>
            </p:cNvSpPr>
            <p:nvPr/>
          </p:nvSpPr>
          <p:spPr bwMode="auto">
            <a:xfrm>
              <a:off x="1872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rB</a:t>
              </a:r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auto">
            <a:xfrm>
              <a:off x="1680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91" name="Group 7"/>
          <p:cNvGrpSpPr>
            <a:grpSpLocks/>
          </p:cNvGrpSpPr>
          <p:nvPr/>
        </p:nvGrpSpPr>
        <p:grpSpPr bwMode="auto">
          <a:xfrm>
            <a:off x="3270250" y="3575050"/>
            <a:ext cx="609600" cy="304800"/>
            <a:chOff x="1296" y="2544"/>
            <a:chExt cx="384" cy="192"/>
          </a:xfrm>
        </p:grpSpPr>
        <p:sp>
          <p:nvSpPr>
            <p:cNvPr id="92" name="Rectangle 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2</a:t>
              </a:r>
            </a:p>
          </p:txBody>
        </p:sp>
        <p:sp>
          <p:nvSpPr>
            <p:cNvPr id="93" name="Rectangle 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3</a:t>
              </a:r>
            </a:p>
          </p:txBody>
        </p:sp>
        <p:sp>
          <p:nvSpPr>
            <p:cNvPr id="94" name="Rectangle 1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95" name="Group 11"/>
          <p:cNvGrpSpPr>
            <a:grpSpLocks/>
          </p:cNvGrpSpPr>
          <p:nvPr/>
        </p:nvGrpSpPr>
        <p:grpSpPr bwMode="auto">
          <a:xfrm>
            <a:off x="3879850" y="3575050"/>
            <a:ext cx="609600" cy="304800"/>
            <a:chOff x="1680" y="2544"/>
            <a:chExt cx="384" cy="192"/>
          </a:xfrm>
        </p:grpSpPr>
        <p:sp>
          <p:nvSpPr>
            <p:cNvPr id="96" name="Rectangle 12"/>
            <p:cNvSpPr>
              <a:spLocks noChangeArrowheads="1"/>
            </p:cNvSpPr>
            <p:nvPr/>
          </p:nvSpPr>
          <p:spPr bwMode="auto">
            <a:xfrm>
              <a:off x="1680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rA</a:t>
              </a:r>
            </a:p>
          </p:txBody>
        </p:sp>
        <p:sp>
          <p:nvSpPr>
            <p:cNvPr id="97" name="Rectangle 13"/>
            <p:cNvSpPr>
              <a:spLocks noChangeArrowheads="1"/>
            </p:cNvSpPr>
            <p:nvPr/>
          </p:nvSpPr>
          <p:spPr bwMode="auto">
            <a:xfrm>
              <a:off x="1872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rB</a:t>
              </a:r>
            </a:p>
          </p:txBody>
        </p:sp>
        <p:sp>
          <p:nvSpPr>
            <p:cNvPr id="98" name="Rectangle 14"/>
            <p:cNvSpPr>
              <a:spLocks noChangeArrowheads="1"/>
            </p:cNvSpPr>
            <p:nvPr/>
          </p:nvSpPr>
          <p:spPr bwMode="auto">
            <a:xfrm>
              <a:off x="1680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99" name="Group 7"/>
          <p:cNvGrpSpPr>
            <a:grpSpLocks/>
          </p:cNvGrpSpPr>
          <p:nvPr/>
        </p:nvGrpSpPr>
        <p:grpSpPr bwMode="auto">
          <a:xfrm>
            <a:off x="3270250" y="4337050"/>
            <a:ext cx="609600" cy="304800"/>
            <a:chOff x="1296" y="2544"/>
            <a:chExt cx="384" cy="192"/>
          </a:xfrm>
        </p:grpSpPr>
        <p:sp>
          <p:nvSpPr>
            <p:cNvPr id="100" name="Rectangle 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2</a:t>
              </a:r>
            </a:p>
          </p:txBody>
        </p:sp>
        <p:sp>
          <p:nvSpPr>
            <p:cNvPr id="101" name="Rectangle 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4</a:t>
              </a:r>
            </a:p>
          </p:txBody>
        </p:sp>
        <p:sp>
          <p:nvSpPr>
            <p:cNvPr id="102" name="Rectangle 1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103" name="Group 11"/>
          <p:cNvGrpSpPr>
            <a:grpSpLocks/>
          </p:cNvGrpSpPr>
          <p:nvPr/>
        </p:nvGrpSpPr>
        <p:grpSpPr bwMode="auto">
          <a:xfrm>
            <a:off x="3879850" y="4337050"/>
            <a:ext cx="609600" cy="304800"/>
            <a:chOff x="1680" y="2544"/>
            <a:chExt cx="384" cy="192"/>
          </a:xfrm>
        </p:grpSpPr>
        <p:sp>
          <p:nvSpPr>
            <p:cNvPr id="104" name="Rectangle 12"/>
            <p:cNvSpPr>
              <a:spLocks noChangeArrowheads="1"/>
            </p:cNvSpPr>
            <p:nvPr/>
          </p:nvSpPr>
          <p:spPr bwMode="auto">
            <a:xfrm>
              <a:off x="1680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rA</a:t>
              </a:r>
            </a:p>
          </p:txBody>
        </p:sp>
        <p:sp>
          <p:nvSpPr>
            <p:cNvPr id="105" name="Rectangle 13"/>
            <p:cNvSpPr>
              <a:spLocks noChangeArrowheads="1"/>
            </p:cNvSpPr>
            <p:nvPr/>
          </p:nvSpPr>
          <p:spPr bwMode="auto">
            <a:xfrm>
              <a:off x="1872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rB</a:t>
              </a:r>
            </a:p>
          </p:txBody>
        </p:sp>
        <p:sp>
          <p:nvSpPr>
            <p:cNvPr id="106" name="Rectangle 14"/>
            <p:cNvSpPr>
              <a:spLocks noChangeArrowheads="1"/>
            </p:cNvSpPr>
            <p:nvPr/>
          </p:nvSpPr>
          <p:spPr bwMode="auto">
            <a:xfrm>
              <a:off x="1680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107" name="Group 7"/>
          <p:cNvGrpSpPr>
            <a:grpSpLocks/>
          </p:cNvGrpSpPr>
          <p:nvPr/>
        </p:nvGrpSpPr>
        <p:grpSpPr bwMode="auto">
          <a:xfrm>
            <a:off x="3270250" y="5099050"/>
            <a:ext cx="609600" cy="304800"/>
            <a:chOff x="1296" y="2544"/>
            <a:chExt cx="384" cy="192"/>
          </a:xfrm>
        </p:grpSpPr>
        <p:sp>
          <p:nvSpPr>
            <p:cNvPr id="108" name="Rectangle 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2</a:t>
              </a:r>
            </a:p>
          </p:txBody>
        </p:sp>
        <p:sp>
          <p:nvSpPr>
            <p:cNvPr id="109" name="Rectangle 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5</a:t>
              </a:r>
            </a:p>
          </p:txBody>
        </p:sp>
        <p:sp>
          <p:nvSpPr>
            <p:cNvPr id="110" name="Rectangle 1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111" name="Group 11"/>
          <p:cNvGrpSpPr>
            <a:grpSpLocks/>
          </p:cNvGrpSpPr>
          <p:nvPr/>
        </p:nvGrpSpPr>
        <p:grpSpPr bwMode="auto">
          <a:xfrm>
            <a:off x="3879850" y="5099050"/>
            <a:ext cx="609600" cy="304800"/>
            <a:chOff x="1680" y="2544"/>
            <a:chExt cx="384" cy="192"/>
          </a:xfrm>
        </p:grpSpPr>
        <p:sp>
          <p:nvSpPr>
            <p:cNvPr id="112" name="Rectangle 12"/>
            <p:cNvSpPr>
              <a:spLocks noChangeArrowheads="1"/>
            </p:cNvSpPr>
            <p:nvPr/>
          </p:nvSpPr>
          <p:spPr bwMode="auto">
            <a:xfrm>
              <a:off x="1680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rA</a:t>
              </a:r>
            </a:p>
          </p:txBody>
        </p:sp>
        <p:sp>
          <p:nvSpPr>
            <p:cNvPr id="113" name="Rectangle 13"/>
            <p:cNvSpPr>
              <a:spLocks noChangeArrowheads="1"/>
            </p:cNvSpPr>
            <p:nvPr/>
          </p:nvSpPr>
          <p:spPr bwMode="auto">
            <a:xfrm>
              <a:off x="1872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rB</a:t>
              </a:r>
            </a:p>
          </p:txBody>
        </p:sp>
        <p:sp>
          <p:nvSpPr>
            <p:cNvPr id="114" name="Rectangle 14"/>
            <p:cNvSpPr>
              <a:spLocks noChangeArrowheads="1"/>
            </p:cNvSpPr>
            <p:nvPr/>
          </p:nvSpPr>
          <p:spPr bwMode="auto">
            <a:xfrm>
              <a:off x="1680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115" name="Group 7"/>
          <p:cNvGrpSpPr>
            <a:grpSpLocks/>
          </p:cNvGrpSpPr>
          <p:nvPr/>
        </p:nvGrpSpPr>
        <p:grpSpPr bwMode="auto">
          <a:xfrm>
            <a:off x="3270250" y="5861050"/>
            <a:ext cx="609600" cy="304800"/>
            <a:chOff x="1296" y="2544"/>
            <a:chExt cx="384" cy="192"/>
          </a:xfrm>
        </p:grpSpPr>
        <p:sp>
          <p:nvSpPr>
            <p:cNvPr id="116" name="Rectangle 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2</a:t>
              </a:r>
            </a:p>
          </p:txBody>
        </p:sp>
        <p:sp>
          <p:nvSpPr>
            <p:cNvPr id="117" name="Rectangle 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6</a:t>
              </a:r>
            </a:p>
          </p:txBody>
        </p:sp>
        <p:sp>
          <p:nvSpPr>
            <p:cNvPr id="118" name="Rectangle 1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119" name="Group 11"/>
          <p:cNvGrpSpPr>
            <a:grpSpLocks/>
          </p:cNvGrpSpPr>
          <p:nvPr/>
        </p:nvGrpSpPr>
        <p:grpSpPr bwMode="auto">
          <a:xfrm>
            <a:off x="3879850" y="5861050"/>
            <a:ext cx="609600" cy="304800"/>
            <a:chOff x="1680" y="2544"/>
            <a:chExt cx="384" cy="192"/>
          </a:xfrm>
        </p:grpSpPr>
        <p:sp>
          <p:nvSpPr>
            <p:cNvPr id="120" name="Rectangle 12"/>
            <p:cNvSpPr>
              <a:spLocks noChangeArrowheads="1"/>
            </p:cNvSpPr>
            <p:nvPr/>
          </p:nvSpPr>
          <p:spPr bwMode="auto">
            <a:xfrm>
              <a:off x="1680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rA</a:t>
              </a:r>
            </a:p>
          </p:txBody>
        </p:sp>
        <p:sp>
          <p:nvSpPr>
            <p:cNvPr id="121" name="Rectangle 13"/>
            <p:cNvSpPr>
              <a:spLocks noChangeArrowheads="1"/>
            </p:cNvSpPr>
            <p:nvPr/>
          </p:nvSpPr>
          <p:spPr bwMode="auto">
            <a:xfrm>
              <a:off x="1872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rB</a:t>
              </a:r>
            </a:p>
          </p:txBody>
        </p:sp>
        <p:sp>
          <p:nvSpPr>
            <p:cNvPr id="122" name="Rectangle 14"/>
            <p:cNvSpPr>
              <a:spLocks noChangeArrowheads="1"/>
            </p:cNvSpPr>
            <p:nvPr/>
          </p:nvSpPr>
          <p:spPr bwMode="auto">
            <a:xfrm>
              <a:off x="1680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Jump Instructions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0450" y="2279650"/>
            <a:ext cx="6477000" cy="3429000"/>
          </a:xfrm>
        </p:spPr>
        <p:txBody>
          <a:bodyPr/>
          <a:lstStyle/>
          <a:p>
            <a:pPr lvl="1"/>
            <a:r>
              <a:rPr lang="en-US" dirty="0"/>
              <a:t>Refer to generically as “</a:t>
            </a:r>
            <a:r>
              <a:rPr lang="en-US" dirty="0" err="1">
                <a:latin typeface="Courier New" pitchFamily="49" charset="0"/>
              </a:rPr>
              <a:t>jXX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Encodings differ only by “function code” </a:t>
            </a:r>
            <a:r>
              <a:rPr lang="en-US" dirty="0" err="1"/>
              <a:t>fn</a:t>
            </a:r>
            <a:endParaRPr lang="en-US" dirty="0"/>
          </a:p>
          <a:p>
            <a:pPr lvl="1"/>
            <a:r>
              <a:rPr lang="en-US" dirty="0"/>
              <a:t>Based on values of condition codes</a:t>
            </a:r>
          </a:p>
          <a:p>
            <a:pPr lvl="1"/>
            <a:r>
              <a:rPr lang="en-US" dirty="0"/>
              <a:t>Same as x86-64 counterparts</a:t>
            </a:r>
          </a:p>
          <a:p>
            <a:pPr lvl="1"/>
            <a:r>
              <a:rPr lang="en-US" dirty="0"/>
              <a:t>Encode full destination address</a:t>
            </a:r>
          </a:p>
          <a:p>
            <a:pPr lvl="2"/>
            <a:r>
              <a:rPr lang="en-US" dirty="0"/>
              <a:t>Unlike PC-relative addressing seen in x86-64</a:t>
            </a:r>
          </a:p>
        </p:txBody>
      </p:sp>
      <p:sp>
        <p:nvSpPr>
          <p:cNvPr id="271364" name="Rectangle 4"/>
          <p:cNvSpPr>
            <a:spLocks noChangeArrowheads="1"/>
          </p:cNvSpPr>
          <p:nvPr/>
        </p:nvSpPr>
        <p:spPr bwMode="auto">
          <a:xfrm>
            <a:off x="487362" y="1219200"/>
            <a:ext cx="6897687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366" name="Rectangle 6"/>
          <p:cNvSpPr>
            <a:spLocks noChangeArrowheads="1"/>
          </p:cNvSpPr>
          <p:nvPr/>
        </p:nvSpPr>
        <p:spPr bwMode="auto">
          <a:xfrm>
            <a:off x="715963" y="1295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jXX</a:t>
            </a:r>
            <a:r>
              <a:rPr lang="en-US" sz="1600" dirty="0">
                <a:solidFill>
                  <a:schemeClr val="folHlink"/>
                </a:solidFill>
              </a:rPr>
              <a:t> </a:t>
            </a:r>
            <a:r>
              <a:rPr lang="en-US" sz="1600" dirty="0" err="1">
                <a:solidFill>
                  <a:schemeClr val="folHlink"/>
                </a:solidFill>
              </a:rPr>
              <a:t>Dest</a:t>
            </a:r>
            <a:endParaRPr lang="en-US" sz="1600" dirty="0">
              <a:solidFill>
                <a:schemeClr val="folHlink"/>
              </a:solidFill>
            </a:endParaRPr>
          </a:p>
        </p:txBody>
      </p:sp>
      <p:grpSp>
        <p:nvGrpSpPr>
          <p:cNvPr id="271367" name="Group 7"/>
          <p:cNvGrpSpPr>
            <a:grpSpLocks/>
          </p:cNvGrpSpPr>
          <p:nvPr/>
        </p:nvGrpSpPr>
        <p:grpSpPr bwMode="auto">
          <a:xfrm>
            <a:off x="1828800" y="1295400"/>
            <a:ext cx="609600" cy="304800"/>
            <a:chOff x="1296" y="2544"/>
            <a:chExt cx="384" cy="192"/>
          </a:xfrm>
        </p:grpSpPr>
        <p:sp>
          <p:nvSpPr>
            <p:cNvPr id="271368" name="Rectangle 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7</a:t>
              </a:r>
            </a:p>
          </p:txBody>
        </p:sp>
        <p:sp>
          <p:nvSpPr>
            <p:cNvPr id="271369" name="Rectangle 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 dirty="0" err="1">
                  <a:solidFill>
                    <a:schemeClr val="folHlink"/>
                  </a:solidFill>
                  <a:latin typeface="+mn-lt"/>
                </a:rPr>
                <a:t>fn</a:t>
              </a:r>
              <a:endParaRPr lang="en-US" sz="1600" dirty="0">
                <a:solidFill>
                  <a:schemeClr val="folHlink"/>
                </a:solidFill>
                <a:latin typeface="+mn-lt"/>
              </a:endParaRPr>
            </a:p>
          </p:txBody>
        </p:sp>
        <p:sp>
          <p:nvSpPr>
            <p:cNvPr id="271370" name="Rectangle 1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271408" name="Text Box 48"/>
          <p:cNvSpPr txBox="1">
            <a:spLocks noChangeArrowheads="1"/>
          </p:cNvSpPr>
          <p:nvPr/>
        </p:nvSpPr>
        <p:spPr bwMode="auto">
          <a:xfrm>
            <a:off x="457200" y="914400"/>
            <a:ext cx="2132655" cy="318036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Jump (Conditionally)</a:t>
            </a:r>
          </a:p>
        </p:txBody>
      </p:sp>
      <p:sp>
        <p:nvSpPr>
          <p:cNvPr id="271424" name="Rectangle 64"/>
          <p:cNvSpPr>
            <a:spLocks noChangeArrowheads="1"/>
          </p:cNvSpPr>
          <p:nvPr/>
        </p:nvSpPr>
        <p:spPr bwMode="auto">
          <a:xfrm>
            <a:off x="2438400" y="1295400"/>
            <a:ext cx="4870450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Jump Instructions</a:t>
            </a:r>
          </a:p>
        </p:txBody>
      </p:sp>
      <p:sp>
        <p:nvSpPr>
          <p:cNvPr id="271364" name="Rectangle 4"/>
          <p:cNvSpPr>
            <a:spLocks noChangeArrowheads="1"/>
          </p:cNvSpPr>
          <p:nvPr/>
        </p:nvSpPr>
        <p:spPr bwMode="auto">
          <a:xfrm>
            <a:off x="487362" y="1219200"/>
            <a:ext cx="6973887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366" name="Rectangle 6"/>
          <p:cNvSpPr>
            <a:spLocks noChangeArrowheads="1"/>
          </p:cNvSpPr>
          <p:nvPr/>
        </p:nvSpPr>
        <p:spPr bwMode="auto">
          <a:xfrm>
            <a:off x="715963" y="1295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  <a:latin typeface="Courier New" pitchFamily="49" charset="0"/>
              </a:rPr>
              <a:t>jmp</a:t>
            </a:r>
            <a:r>
              <a:rPr lang="en-US" sz="1600">
                <a:solidFill>
                  <a:schemeClr val="folHlink"/>
                </a:solidFill>
              </a:rPr>
              <a:t> Dest</a:t>
            </a:r>
          </a:p>
        </p:txBody>
      </p:sp>
      <p:grpSp>
        <p:nvGrpSpPr>
          <p:cNvPr id="271367" name="Group 7"/>
          <p:cNvGrpSpPr>
            <a:grpSpLocks/>
          </p:cNvGrpSpPr>
          <p:nvPr/>
        </p:nvGrpSpPr>
        <p:grpSpPr bwMode="auto">
          <a:xfrm>
            <a:off x="1828800" y="1295400"/>
            <a:ext cx="609600" cy="304800"/>
            <a:chOff x="1296" y="2544"/>
            <a:chExt cx="384" cy="192"/>
          </a:xfrm>
        </p:grpSpPr>
        <p:sp>
          <p:nvSpPr>
            <p:cNvPr id="271368" name="Rectangle 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7</a:t>
              </a:r>
            </a:p>
          </p:txBody>
        </p:sp>
        <p:sp>
          <p:nvSpPr>
            <p:cNvPr id="271369" name="Rectangle 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0</a:t>
              </a:r>
            </a:p>
          </p:txBody>
        </p:sp>
        <p:sp>
          <p:nvSpPr>
            <p:cNvPr id="271370" name="Rectangle 1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271408" name="Text Box 48"/>
          <p:cNvSpPr txBox="1">
            <a:spLocks noChangeArrowheads="1"/>
          </p:cNvSpPr>
          <p:nvPr/>
        </p:nvSpPr>
        <p:spPr bwMode="auto">
          <a:xfrm>
            <a:off x="457200" y="914400"/>
            <a:ext cx="2235200" cy="3143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Jump Unconditionally</a:t>
            </a:r>
          </a:p>
        </p:txBody>
      </p:sp>
      <p:sp>
        <p:nvSpPr>
          <p:cNvPr id="271424" name="Rectangle 64"/>
          <p:cNvSpPr>
            <a:spLocks noChangeArrowheads="1"/>
          </p:cNvSpPr>
          <p:nvPr/>
        </p:nvSpPr>
        <p:spPr bwMode="auto">
          <a:xfrm>
            <a:off x="2438400" y="1295400"/>
            <a:ext cx="4870450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sp>
        <p:nvSpPr>
          <p:cNvPr id="271482" name="Rectangle 122"/>
          <p:cNvSpPr>
            <a:spLocks noChangeArrowheads="1"/>
          </p:cNvSpPr>
          <p:nvPr/>
        </p:nvSpPr>
        <p:spPr bwMode="auto">
          <a:xfrm>
            <a:off x="487362" y="1981200"/>
            <a:ext cx="6973887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483" name="Rectangle 123"/>
          <p:cNvSpPr>
            <a:spLocks noChangeArrowheads="1"/>
          </p:cNvSpPr>
          <p:nvPr/>
        </p:nvSpPr>
        <p:spPr bwMode="auto">
          <a:xfrm>
            <a:off x="715963" y="2057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  <a:latin typeface="Courier New" pitchFamily="49" charset="0"/>
              </a:rPr>
              <a:t>jle</a:t>
            </a:r>
            <a:r>
              <a:rPr lang="en-US" sz="1600">
                <a:solidFill>
                  <a:schemeClr val="folHlink"/>
                </a:solidFill>
              </a:rPr>
              <a:t> Dest</a:t>
            </a:r>
          </a:p>
        </p:txBody>
      </p:sp>
      <p:grpSp>
        <p:nvGrpSpPr>
          <p:cNvPr id="271484" name="Group 124"/>
          <p:cNvGrpSpPr>
            <a:grpSpLocks/>
          </p:cNvGrpSpPr>
          <p:nvPr/>
        </p:nvGrpSpPr>
        <p:grpSpPr bwMode="auto">
          <a:xfrm>
            <a:off x="1828800" y="2057400"/>
            <a:ext cx="609600" cy="304800"/>
            <a:chOff x="1296" y="2544"/>
            <a:chExt cx="384" cy="192"/>
          </a:xfrm>
        </p:grpSpPr>
        <p:sp>
          <p:nvSpPr>
            <p:cNvPr id="271485" name="Rectangle 125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7</a:t>
              </a:r>
            </a:p>
          </p:txBody>
        </p:sp>
        <p:sp>
          <p:nvSpPr>
            <p:cNvPr id="271486" name="Rectangle 126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1</a:t>
              </a:r>
            </a:p>
          </p:txBody>
        </p:sp>
        <p:sp>
          <p:nvSpPr>
            <p:cNvPr id="271487" name="Rectangle 127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271488" name="Text Box 128"/>
          <p:cNvSpPr txBox="1">
            <a:spLocks noChangeArrowheads="1"/>
          </p:cNvSpPr>
          <p:nvPr/>
        </p:nvSpPr>
        <p:spPr bwMode="auto">
          <a:xfrm>
            <a:off x="457200" y="1676400"/>
            <a:ext cx="2632075" cy="3127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Jump When Less or Equal</a:t>
            </a:r>
          </a:p>
        </p:txBody>
      </p:sp>
      <p:sp>
        <p:nvSpPr>
          <p:cNvPr id="271489" name="Rectangle 129"/>
          <p:cNvSpPr>
            <a:spLocks noChangeArrowheads="1"/>
          </p:cNvSpPr>
          <p:nvPr/>
        </p:nvSpPr>
        <p:spPr bwMode="auto">
          <a:xfrm>
            <a:off x="2438400" y="2057400"/>
            <a:ext cx="4870450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sp>
        <p:nvSpPr>
          <p:cNvPr id="271491" name="Rectangle 131"/>
          <p:cNvSpPr>
            <a:spLocks noChangeArrowheads="1"/>
          </p:cNvSpPr>
          <p:nvPr/>
        </p:nvSpPr>
        <p:spPr bwMode="auto">
          <a:xfrm>
            <a:off x="487362" y="2743200"/>
            <a:ext cx="6973887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492" name="Rectangle 132"/>
          <p:cNvSpPr>
            <a:spLocks noChangeArrowheads="1"/>
          </p:cNvSpPr>
          <p:nvPr/>
        </p:nvSpPr>
        <p:spPr bwMode="auto">
          <a:xfrm>
            <a:off x="715963" y="2819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  <a:latin typeface="Courier New" pitchFamily="49" charset="0"/>
              </a:rPr>
              <a:t>jl</a:t>
            </a:r>
            <a:r>
              <a:rPr lang="en-US" sz="1600">
                <a:solidFill>
                  <a:schemeClr val="folHlink"/>
                </a:solidFill>
              </a:rPr>
              <a:t> Dest</a:t>
            </a:r>
          </a:p>
        </p:txBody>
      </p:sp>
      <p:grpSp>
        <p:nvGrpSpPr>
          <p:cNvPr id="271493" name="Group 133"/>
          <p:cNvGrpSpPr>
            <a:grpSpLocks/>
          </p:cNvGrpSpPr>
          <p:nvPr/>
        </p:nvGrpSpPr>
        <p:grpSpPr bwMode="auto">
          <a:xfrm>
            <a:off x="1828800" y="2819400"/>
            <a:ext cx="609600" cy="304800"/>
            <a:chOff x="1296" y="2544"/>
            <a:chExt cx="384" cy="192"/>
          </a:xfrm>
        </p:grpSpPr>
        <p:sp>
          <p:nvSpPr>
            <p:cNvPr id="271494" name="Rectangle 134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7</a:t>
              </a:r>
            </a:p>
          </p:txBody>
        </p:sp>
        <p:sp>
          <p:nvSpPr>
            <p:cNvPr id="271495" name="Rectangle 135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2</a:t>
              </a:r>
            </a:p>
          </p:txBody>
        </p:sp>
        <p:sp>
          <p:nvSpPr>
            <p:cNvPr id="271496" name="Rectangle 136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271497" name="Text Box 137"/>
          <p:cNvSpPr txBox="1">
            <a:spLocks noChangeArrowheads="1"/>
          </p:cNvSpPr>
          <p:nvPr/>
        </p:nvSpPr>
        <p:spPr bwMode="auto">
          <a:xfrm>
            <a:off x="457200" y="2438400"/>
            <a:ext cx="1762125" cy="3127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Jump When Less</a:t>
            </a:r>
          </a:p>
        </p:txBody>
      </p:sp>
      <p:sp>
        <p:nvSpPr>
          <p:cNvPr id="271498" name="Rectangle 138"/>
          <p:cNvSpPr>
            <a:spLocks noChangeArrowheads="1"/>
          </p:cNvSpPr>
          <p:nvPr/>
        </p:nvSpPr>
        <p:spPr bwMode="auto">
          <a:xfrm>
            <a:off x="2438400" y="2819400"/>
            <a:ext cx="4870450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sp>
        <p:nvSpPr>
          <p:cNvPr id="271500" name="Rectangle 140"/>
          <p:cNvSpPr>
            <a:spLocks noChangeArrowheads="1"/>
          </p:cNvSpPr>
          <p:nvPr/>
        </p:nvSpPr>
        <p:spPr bwMode="auto">
          <a:xfrm>
            <a:off x="487362" y="3505200"/>
            <a:ext cx="6973887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501" name="Rectangle 141"/>
          <p:cNvSpPr>
            <a:spLocks noChangeArrowheads="1"/>
          </p:cNvSpPr>
          <p:nvPr/>
        </p:nvSpPr>
        <p:spPr bwMode="auto">
          <a:xfrm>
            <a:off x="715963" y="3581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  <a:latin typeface="Courier New" pitchFamily="49" charset="0"/>
              </a:rPr>
              <a:t>je</a:t>
            </a:r>
            <a:r>
              <a:rPr lang="en-US" sz="1600">
                <a:solidFill>
                  <a:schemeClr val="folHlink"/>
                </a:solidFill>
              </a:rPr>
              <a:t> Dest</a:t>
            </a:r>
          </a:p>
        </p:txBody>
      </p:sp>
      <p:grpSp>
        <p:nvGrpSpPr>
          <p:cNvPr id="271502" name="Group 142"/>
          <p:cNvGrpSpPr>
            <a:grpSpLocks/>
          </p:cNvGrpSpPr>
          <p:nvPr/>
        </p:nvGrpSpPr>
        <p:grpSpPr bwMode="auto">
          <a:xfrm>
            <a:off x="1828800" y="3581400"/>
            <a:ext cx="609600" cy="304800"/>
            <a:chOff x="1296" y="2544"/>
            <a:chExt cx="384" cy="192"/>
          </a:xfrm>
        </p:grpSpPr>
        <p:sp>
          <p:nvSpPr>
            <p:cNvPr id="271503" name="Rectangle 143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7</a:t>
              </a:r>
            </a:p>
          </p:txBody>
        </p:sp>
        <p:sp>
          <p:nvSpPr>
            <p:cNvPr id="271504" name="Rectangle 144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3</a:t>
              </a:r>
            </a:p>
          </p:txBody>
        </p:sp>
        <p:sp>
          <p:nvSpPr>
            <p:cNvPr id="271505" name="Rectangle 145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271506" name="Text Box 146"/>
          <p:cNvSpPr txBox="1">
            <a:spLocks noChangeArrowheads="1"/>
          </p:cNvSpPr>
          <p:nvPr/>
        </p:nvSpPr>
        <p:spPr bwMode="auto">
          <a:xfrm>
            <a:off x="457200" y="3200400"/>
            <a:ext cx="1852613" cy="3127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Jump When Equal</a:t>
            </a:r>
          </a:p>
        </p:txBody>
      </p:sp>
      <p:sp>
        <p:nvSpPr>
          <p:cNvPr id="271507" name="Rectangle 147"/>
          <p:cNvSpPr>
            <a:spLocks noChangeArrowheads="1"/>
          </p:cNvSpPr>
          <p:nvPr/>
        </p:nvSpPr>
        <p:spPr bwMode="auto">
          <a:xfrm>
            <a:off x="2438400" y="3581400"/>
            <a:ext cx="4870450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sp>
        <p:nvSpPr>
          <p:cNvPr id="271509" name="Rectangle 149"/>
          <p:cNvSpPr>
            <a:spLocks noChangeArrowheads="1"/>
          </p:cNvSpPr>
          <p:nvPr/>
        </p:nvSpPr>
        <p:spPr bwMode="auto">
          <a:xfrm>
            <a:off x="487362" y="4267200"/>
            <a:ext cx="6973887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510" name="Rectangle 150"/>
          <p:cNvSpPr>
            <a:spLocks noChangeArrowheads="1"/>
          </p:cNvSpPr>
          <p:nvPr/>
        </p:nvSpPr>
        <p:spPr bwMode="auto">
          <a:xfrm>
            <a:off x="715963" y="4343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  <a:latin typeface="Courier New" pitchFamily="49" charset="0"/>
              </a:rPr>
              <a:t>jne</a:t>
            </a:r>
            <a:r>
              <a:rPr lang="en-US" sz="1600">
                <a:solidFill>
                  <a:schemeClr val="folHlink"/>
                </a:solidFill>
              </a:rPr>
              <a:t> Dest</a:t>
            </a:r>
          </a:p>
        </p:txBody>
      </p:sp>
      <p:grpSp>
        <p:nvGrpSpPr>
          <p:cNvPr id="271511" name="Group 151"/>
          <p:cNvGrpSpPr>
            <a:grpSpLocks/>
          </p:cNvGrpSpPr>
          <p:nvPr/>
        </p:nvGrpSpPr>
        <p:grpSpPr bwMode="auto">
          <a:xfrm>
            <a:off x="1828800" y="4343400"/>
            <a:ext cx="609600" cy="304800"/>
            <a:chOff x="1296" y="2544"/>
            <a:chExt cx="384" cy="192"/>
          </a:xfrm>
        </p:grpSpPr>
        <p:sp>
          <p:nvSpPr>
            <p:cNvPr id="271512" name="Rectangle 152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7</a:t>
              </a:r>
            </a:p>
          </p:txBody>
        </p:sp>
        <p:sp>
          <p:nvSpPr>
            <p:cNvPr id="271513" name="Rectangle 153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4</a:t>
              </a:r>
            </a:p>
          </p:txBody>
        </p:sp>
        <p:sp>
          <p:nvSpPr>
            <p:cNvPr id="271514" name="Rectangle 154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271515" name="Text Box 155"/>
          <p:cNvSpPr txBox="1">
            <a:spLocks noChangeArrowheads="1"/>
          </p:cNvSpPr>
          <p:nvPr/>
        </p:nvSpPr>
        <p:spPr bwMode="auto">
          <a:xfrm>
            <a:off x="457200" y="3962400"/>
            <a:ext cx="2247900" cy="3127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Jump When Not Equal</a:t>
            </a:r>
          </a:p>
        </p:txBody>
      </p:sp>
      <p:sp>
        <p:nvSpPr>
          <p:cNvPr id="271516" name="Rectangle 156"/>
          <p:cNvSpPr>
            <a:spLocks noChangeArrowheads="1"/>
          </p:cNvSpPr>
          <p:nvPr/>
        </p:nvSpPr>
        <p:spPr bwMode="auto">
          <a:xfrm>
            <a:off x="2438400" y="4343400"/>
            <a:ext cx="4870450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sp>
        <p:nvSpPr>
          <p:cNvPr id="271518" name="Rectangle 158"/>
          <p:cNvSpPr>
            <a:spLocks noChangeArrowheads="1"/>
          </p:cNvSpPr>
          <p:nvPr/>
        </p:nvSpPr>
        <p:spPr bwMode="auto">
          <a:xfrm>
            <a:off x="487362" y="5029200"/>
            <a:ext cx="6973887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519" name="Rectangle 159"/>
          <p:cNvSpPr>
            <a:spLocks noChangeArrowheads="1"/>
          </p:cNvSpPr>
          <p:nvPr/>
        </p:nvSpPr>
        <p:spPr bwMode="auto">
          <a:xfrm>
            <a:off x="715963" y="5105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  <a:latin typeface="Courier New" pitchFamily="49" charset="0"/>
              </a:rPr>
              <a:t>jge</a:t>
            </a:r>
            <a:r>
              <a:rPr lang="en-US" sz="1600">
                <a:solidFill>
                  <a:schemeClr val="folHlink"/>
                </a:solidFill>
              </a:rPr>
              <a:t> Dest</a:t>
            </a:r>
          </a:p>
        </p:txBody>
      </p:sp>
      <p:grpSp>
        <p:nvGrpSpPr>
          <p:cNvPr id="271520" name="Group 160"/>
          <p:cNvGrpSpPr>
            <a:grpSpLocks/>
          </p:cNvGrpSpPr>
          <p:nvPr/>
        </p:nvGrpSpPr>
        <p:grpSpPr bwMode="auto">
          <a:xfrm>
            <a:off x="1828800" y="5105400"/>
            <a:ext cx="609600" cy="304800"/>
            <a:chOff x="1296" y="2544"/>
            <a:chExt cx="384" cy="192"/>
          </a:xfrm>
        </p:grpSpPr>
        <p:sp>
          <p:nvSpPr>
            <p:cNvPr id="271521" name="Rectangle 161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7</a:t>
              </a:r>
            </a:p>
          </p:txBody>
        </p:sp>
        <p:sp>
          <p:nvSpPr>
            <p:cNvPr id="271522" name="Rectangle 162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5</a:t>
              </a:r>
            </a:p>
          </p:txBody>
        </p:sp>
        <p:sp>
          <p:nvSpPr>
            <p:cNvPr id="271523" name="Rectangle 163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271524" name="Text Box 164"/>
          <p:cNvSpPr txBox="1">
            <a:spLocks noChangeArrowheads="1"/>
          </p:cNvSpPr>
          <p:nvPr/>
        </p:nvSpPr>
        <p:spPr bwMode="auto">
          <a:xfrm>
            <a:off x="457200" y="4724400"/>
            <a:ext cx="2894013" cy="3127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Jump When Greater or Equal</a:t>
            </a:r>
          </a:p>
        </p:txBody>
      </p:sp>
      <p:sp>
        <p:nvSpPr>
          <p:cNvPr id="271525" name="Rectangle 165"/>
          <p:cNvSpPr>
            <a:spLocks noChangeArrowheads="1"/>
          </p:cNvSpPr>
          <p:nvPr/>
        </p:nvSpPr>
        <p:spPr bwMode="auto">
          <a:xfrm>
            <a:off x="2438400" y="5105400"/>
            <a:ext cx="4870450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sp>
        <p:nvSpPr>
          <p:cNvPr id="271527" name="Rectangle 167"/>
          <p:cNvSpPr>
            <a:spLocks noChangeArrowheads="1"/>
          </p:cNvSpPr>
          <p:nvPr/>
        </p:nvSpPr>
        <p:spPr bwMode="auto">
          <a:xfrm>
            <a:off x="487362" y="5791200"/>
            <a:ext cx="6973887" cy="457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1528" name="Rectangle 168"/>
          <p:cNvSpPr>
            <a:spLocks noChangeArrowheads="1"/>
          </p:cNvSpPr>
          <p:nvPr/>
        </p:nvSpPr>
        <p:spPr bwMode="auto">
          <a:xfrm>
            <a:off x="715963" y="58674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  <a:latin typeface="Courier New" pitchFamily="49" charset="0"/>
              </a:rPr>
              <a:t>jg</a:t>
            </a:r>
            <a:r>
              <a:rPr lang="en-US" sz="1600">
                <a:solidFill>
                  <a:schemeClr val="folHlink"/>
                </a:solidFill>
              </a:rPr>
              <a:t> Dest</a:t>
            </a:r>
          </a:p>
        </p:txBody>
      </p:sp>
      <p:grpSp>
        <p:nvGrpSpPr>
          <p:cNvPr id="271529" name="Group 169"/>
          <p:cNvGrpSpPr>
            <a:grpSpLocks/>
          </p:cNvGrpSpPr>
          <p:nvPr/>
        </p:nvGrpSpPr>
        <p:grpSpPr bwMode="auto">
          <a:xfrm>
            <a:off x="1828800" y="5867400"/>
            <a:ext cx="609600" cy="304800"/>
            <a:chOff x="1296" y="2544"/>
            <a:chExt cx="384" cy="192"/>
          </a:xfrm>
        </p:grpSpPr>
        <p:sp>
          <p:nvSpPr>
            <p:cNvPr id="271530" name="Rectangle 170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7</a:t>
              </a:r>
            </a:p>
          </p:txBody>
        </p:sp>
        <p:sp>
          <p:nvSpPr>
            <p:cNvPr id="271531" name="Rectangle 171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6</a:t>
              </a:r>
            </a:p>
          </p:txBody>
        </p:sp>
        <p:sp>
          <p:nvSpPr>
            <p:cNvPr id="271532" name="Rectangle 172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271533" name="Text Box 173"/>
          <p:cNvSpPr txBox="1">
            <a:spLocks noChangeArrowheads="1"/>
          </p:cNvSpPr>
          <p:nvPr/>
        </p:nvSpPr>
        <p:spPr bwMode="auto">
          <a:xfrm>
            <a:off x="457200" y="5486400"/>
            <a:ext cx="2024063" cy="3127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sz="1600" dirty="0"/>
              <a:t>Jump When Greater</a:t>
            </a:r>
          </a:p>
        </p:txBody>
      </p:sp>
      <p:sp>
        <p:nvSpPr>
          <p:cNvPr id="271534" name="Rectangle 174"/>
          <p:cNvSpPr>
            <a:spLocks noChangeArrowheads="1"/>
          </p:cNvSpPr>
          <p:nvPr/>
        </p:nvSpPr>
        <p:spPr bwMode="auto">
          <a:xfrm>
            <a:off x="2438400" y="5867400"/>
            <a:ext cx="4870450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</p:spTree>
    <p:extLst>
      <p:ext uri="{BB962C8B-B14F-4D97-AF65-F5344CB8AC3E}">
        <p14:creationId xmlns:p14="http://schemas.microsoft.com/office/powerpoint/2010/main" val="236223095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Y86-64 Program Stack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7600" y="1219200"/>
            <a:ext cx="4927600" cy="5213350"/>
          </a:xfrm>
        </p:spPr>
        <p:txBody>
          <a:bodyPr/>
          <a:lstStyle/>
          <a:p>
            <a:pPr lvl="1"/>
            <a:r>
              <a:rPr lang="en-US" dirty="0"/>
              <a:t>Region of memory holding program data</a:t>
            </a:r>
          </a:p>
          <a:p>
            <a:pPr lvl="1"/>
            <a:r>
              <a:rPr lang="en-US" dirty="0"/>
              <a:t>Used in Y86-64 (and x86-64) for supporting procedure calls</a:t>
            </a:r>
          </a:p>
          <a:p>
            <a:pPr lvl="1"/>
            <a:r>
              <a:rPr lang="en-US" dirty="0"/>
              <a:t>Stack top indicated by </a:t>
            </a: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rsp</a:t>
            </a:r>
            <a:endParaRPr lang="en-US" dirty="0">
              <a:latin typeface="Courier New" pitchFamily="49" charset="0"/>
            </a:endParaRPr>
          </a:p>
          <a:p>
            <a:pPr lvl="2"/>
            <a:r>
              <a:rPr lang="en-US" dirty="0"/>
              <a:t>Address of top stack element</a:t>
            </a:r>
          </a:p>
          <a:p>
            <a:pPr lvl="1"/>
            <a:r>
              <a:rPr lang="en-US" dirty="0"/>
              <a:t>Stack grows toward lower addresses</a:t>
            </a:r>
          </a:p>
          <a:p>
            <a:pPr lvl="2"/>
            <a:r>
              <a:rPr lang="en-US" dirty="0"/>
              <a:t>Top element is at highest address in the stack</a:t>
            </a:r>
          </a:p>
          <a:p>
            <a:pPr lvl="2"/>
            <a:r>
              <a:rPr lang="en-US" dirty="0"/>
              <a:t>When pushing, must first decrement stack pointer</a:t>
            </a:r>
          </a:p>
          <a:p>
            <a:pPr lvl="2"/>
            <a:r>
              <a:rPr lang="en-US" dirty="0"/>
              <a:t>After popping, increment stack pointer</a:t>
            </a:r>
          </a:p>
        </p:txBody>
      </p:sp>
      <p:sp>
        <p:nvSpPr>
          <p:cNvPr id="273412" name="Rectangle 4"/>
          <p:cNvSpPr>
            <a:spLocks noChangeArrowheads="1"/>
          </p:cNvSpPr>
          <p:nvPr/>
        </p:nvSpPr>
        <p:spPr bwMode="auto">
          <a:xfrm>
            <a:off x="1647825" y="1676400"/>
            <a:ext cx="1219200" cy="3048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3413" name="Rectangle 5"/>
          <p:cNvSpPr>
            <a:spLocks noChangeArrowheads="1"/>
          </p:cNvSpPr>
          <p:nvPr/>
        </p:nvSpPr>
        <p:spPr bwMode="auto">
          <a:xfrm>
            <a:off x="1647825" y="1981200"/>
            <a:ext cx="1219200" cy="3048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3414" name="Rectangle 6"/>
          <p:cNvSpPr>
            <a:spLocks noChangeArrowheads="1"/>
          </p:cNvSpPr>
          <p:nvPr/>
        </p:nvSpPr>
        <p:spPr bwMode="auto">
          <a:xfrm>
            <a:off x="1647825" y="2286000"/>
            <a:ext cx="1219200" cy="3048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3421" name="Rectangle 13"/>
          <p:cNvSpPr>
            <a:spLocks noChangeArrowheads="1"/>
          </p:cNvSpPr>
          <p:nvPr/>
        </p:nvSpPr>
        <p:spPr bwMode="auto">
          <a:xfrm>
            <a:off x="1647825" y="4419600"/>
            <a:ext cx="1219200" cy="3048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3422" name="Rectangle 14"/>
          <p:cNvSpPr>
            <a:spLocks noChangeArrowheads="1"/>
          </p:cNvSpPr>
          <p:nvPr/>
        </p:nvSpPr>
        <p:spPr bwMode="auto">
          <a:xfrm>
            <a:off x="1647825" y="4724400"/>
            <a:ext cx="1219200" cy="3048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3423" name="Rectangle 15"/>
          <p:cNvSpPr>
            <a:spLocks noChangeArrowheads="1"/>
          </p:cNvSpPr>
          <p:nvPr/>
        </p:nvSpPr>
        <p:spPr bwMode="auto">
          <a:xfrm>
            <a:off x="1647825" y="5029200"/>
            <a:ext cx="1219200" cy="3048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3424" name="Rectangle 16"/>
          <p:cNvSpPr>
            <a:spLocks noChangeArrowheads="1"/>
          </p:cNvSpPr>
          <p:nvPr/>
        </p:nvSpPr>
        <p:spPr bwMode="auto">
          <a:xfrm>
            <a:off x="1647825" y="5334000"/>
            <a:ext cx="1219200" cy="3048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3425" name="Line 17"/>
          <p:cNvSpPr>
            <a:spLocks noChangeShapeType="1"/>
          </p:cNvSpPr>
          <p:nvPr/>
        </p:nvSpPr>
        <p:spPr bwMode="auto">
          <a:xfrm flipH="1">
            <a:off x="2867025" y="5451475"/>
            <a:ext cx="381000" cy="0"/>
          </a:xfrm>
          <a:prstGeom prst="line">
            <a:avLst/>
          </a:prstGeom>
          <a:noFill/>
          <a:ln w="19050">
            <a:solidFill>
              <a:srgbClr val="FF0002"/>
            </a:solidFill>
            <a:round/>
            <a:headEnd/>
            <a:tailEnd type="triangl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3426" name="Text Box 18"/>
          <p:cNvSpPr txBox="1">
            <a:spLocks noChangeArrowheads="1"/>
          </p:cNvSpPr>
          <p:nvPr/>
        </p:nvSpPr>
        <p:spPr bwMode="auto">
          <a:xfrm>
            <a:off x="3248025" y="5299075"/>
            <a:ext cx="646421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273427" name="Rectangle 19"/>
          <p:cNvSpPr>
            <a:spLocks noChangeArrowheads="1"/>
          </p:cNvSpPr>
          <p:nvPr/>
        </p:nvSpPr>
        <p:spPr bwMode="auto">
          <a:xfrm>
            <a:off x="1647825" y="2590800"/>
            <a:ext cx="1219200" cy="18288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/>
        </p:spPr>
        <p:txBody>
          <a:bodyPr lIns="45720" rIns="45720" anchor="ctr"/>
          <a:lstStyle/>
          <a:p>
            <a:pPr>
              <a:spcBef>
                <a:spcPct val="50000"/>
              </a:spcBef>
            </a:pPr>
            <a:r>
              <a:rPr lang="en-US">
                <a:latin typeface="Courier New" pitchFamily="49" charset="0"/>
                <a:cs typeface="Courier New" pitchFamily="49" charset="0"/>
              </a:rPr>
              <a:t>•</a:t>
            </a:r>
            <a:endParaRPr lang="en-US">
              <a:latin typeface="Courier New" pitchFamily="49" charset="0"/>
            </a:endParaRPr>
          </a:p>
          <a:p>
            <a:pPr>
              <a:spcBef>
                <a:spcPct val="50000"/>
              </a:spcBef>
            </a:pPr>
            <a:r>
              <a:rPr lang="en-US">
                <a:latin typeface="Courier New" pitchFamily="49" charset="0"/>
                <a:cs typeface="Courier New" pitchFamily="49" charset="0"/>
              </a:rPr>
              <a:t>•</a:t>
            </a:r>
            <a:endParaRPr lang="en-US">
              <a:latin typeface="Courier New" pitchFamily="49" charset="0"/>
            </a:endParaRPr>
          </a:p>
          <a:p>
            <a:pPr>
              <a:spcBef>
                <a:spcPct val="50000"/>
              </a:spcBef>
            </a:pPr>
            <a:r>
              <a:rPr lang="en-US">
                <a:latin typeface="Courier New" pitchFamily="49" charset="0"/>
                <a:cs typeface="Courier New" pitchFamily="49" charset="0"/>
              </a:rPr>
              <a:t>•</a:t>
            </a:r>
          </a:p>
        </p:txBody>
      </p:sp>
      <p:sp>
        <p:nvSpPr>
          <p:cNvPr id="273428" name="Line 20"/>
          <p:cNvSpPr>
            <a:spLocks noChangeShapeType="1"/>
          </p:cNvSpPr>
          <p:nvPr/>
        </p:nvSpPr>
        <p:spPr bwMode="auto">
          <a:xfrm flipV="1">
            <a:off x="838200" y="1828800"/>
            <a:ext cx="0" cy="36576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3429" name="Text Box 21"/>
          <p:cNvSpPr txBox="1">
            <a:spLocks noChangeArrowheads="1"/>
          </p:cNvSpPr>
          <p:nvPr/>
        </p:nvSpPr>
        <p:spPr bwMode="auto">
          <a:xfrm>
            <a:off x="228600" y="3200400"/>
            <a:ext cx="1371600" cy="64135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/>
              <a:t>Increasing</a:t>
            </a:r>
          </a:p>
          <a:p>
            <a:pPr algn="l">
              <a:lnSpc>
                <a:spcPct val="100000"/>
              </a:lnSpc>
            </a:pPr>
            <a:r>
              <a:rPr lang="en-US"/>
              <a:t>Addresses</a:t>
            </a:r>
          </a:p>
        </p:txBody>
      </p:sp>
      <p:sp>
        <p:nvSpPr>
          <p:cNvPr id="273430" name="Text Box 22"/>
          <p:cNvSpPr txBox="1">
            <a:spLocks noChangeArrowheads="1"/>
          </p:cNvSpPr>
          <p:nvPr/>
        </p:nvSpPr>
        <p:spPr bwMode="auto">
          <a:xfrm>
            <a:off x="1447800" y="5638800"/>
            <a:ext cx="1752600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r>
              <a:rPr lang="en-US"/>
              <a:t>Stack “Top”</a:t>
            </a:r>
          </a:p>
        </p:txBody>
      </p:sp>
      <p:sp>
        <p:nvSpPr>
          <p:cNvPr id="273431" name="Text Box 23"/>
          <p:cNvSpPr txBox="1">
            <a:spLocks noChangeArrowheads="1"/>
          </p:cNvSpPr>
          <p:nvPr/>
        </p:nvSpPr>
        <p:spPr bwMode="auto">
          <a:xfrm>
            <a:off x="1371600" y="1066800"/>
            <a:ext cx="1752600" cy="58737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r>
              <a:rPr lang="en-US"/>
              <a:t>Stack “Bottom”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Stack Operations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7696200" cy="1555750"/>
          </a:xfrm>
        </p:spPr>
        <p:txBody>
          <a:bodyPr/>
          <a:lstStyle/>
          <a:p>
            <a:pPr lvl="1"/>
            <a:r>
              <a:rPr lang="en-US" dirty="0"/>
              <a:t>Decrement </a:t>
            </a: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rsp</a:t>
            </a:r>
            <a:r>
              <a:rPr lang="en-US" dirty="0"/>
              <a:t> by 8</a:t>
            </a:r>
          </a:p>
          <a:p>
            <a:pPr lvl="1"/>
            <a:r>
              <a:rPr lang="en-US" dirty="0"/>
              <a:t>Store word from </a:t>
            </a:r>
            <a:r>
              <a:rPr lang="en-US" dirty="0" err="1"/>
              <a:t>rA</a:t>
            </a:r>
            <a:r>
              <a:rPr lang="en-US" dirty="0"/>
              <a:t> to memory at </a:t>
            </a: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rsp</a:t>
            </a:r>
            <a:endParaRPr lang="en-US" dirty="0">
              <a:latin typeface="Courier New" pitchFamily="49" charset="0"/>
            </a:endParaRPr>
          </a:p>
          <a:p>
            <a:pPr lvl="1"/>
            <a:r>
              <a:rPr lang="en-US" dirty="0"/>
              <a:t>Like x86-64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Read word from memory at </a:t>
            </a: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rsp</a:t>
            </a:r>
            <a:endParaRPr lang="en-US" dirty="0">
              <a:latin typeface="Courier New" pitchFamily="49" charset="0"/>
            </a:endParaRPr>
          </a:p>
          <a:p>
            <a:pPr lvl="1"/>
            <a:r>
              <a:rPr lang="en-US" dirty="0"/>
              <a:t>Save in </a:t>
            </a:r>
            <a:r>
              <a:rPr lang="en-US" dirty="0" err="1"/>
              <a:t>rA</a:t>
            </a:r>
            <a:endParaRPr lang="en-US" dirty="0"/>
          </a:p>
          <a:p>
            <a:pPr lvl="1"/>
            <a:r>
              <a:rPr lang="en-US" dirty="0"/>
              <a:t>Increment </a:t>
            </a: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rsp</a:t>
            </a:r>
            <a:r>
              <a:rPr lang="en-US" dirty="0"/>
              <a:t> by 8</a:t>
            </a:r>
          </a:p>
          <a:p>
            <a:pPr lvl="1"/>
            <a:r>
              <a:rPr lang="en-US" dirty="0"/>
              <a:t>Like x86-64</a:t>
            </a:r>
          </a:p>
        </p:txBody>
      </p:sp>
      <p:grpSp>
        <p:nvGrpSpPr>
          <p:cNvPr id="274455" name="Group 23"/>
          <p:cNvGrpSpPr>
            <a:grpSpLocks/>
          </p:cNvGrpSpPr>
          <p:nvPr/>
        </p:nvGrpSpPr>
        <p:grpSpPr bwMode="auto">
          <a:xfrm>
            <a:off x="639763" y="1295400"/>
            <a:ext cx="3322637" cy="609600"/>
            <a:chOff x="403" y="816"/>
            <a:chExt cx="2093" cy="384"/>
          </a:xfrm>
        </p:grpSpPr>
        <p:sp>
          <p:nvSpPr>
            <p:cNvPr id="274437" name="Rectangle 5"/>
            <p:cNvSpPr>
              <a:spLocks noChangeArrowheads="1"/>
            </p:cNvSpPr>
            <p:nvPr/>
          </p:nvSpPr>
          <p:spPr bwMode="auto">
            <a:xfrm>
              <a:off x="403" y="816"/>
              <a:ext cx="2093" cy="384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45720" rIns="45720" anchor="ctr">
              <a:spAutoFit/>
            </a:bodyPr>
            <a:lstStyle/>
            <a:p>
              <a:endParaRPr lang="en-US"/>
            </a:p>
          </p:txBody>
        </p:sp>
        <p:sp>
          <p:nvSpPr>
            <p:cNvPr id="274438" name="Rectangle 6"/>
            <p:cNvSpPr>
              <a:spLocks noChangeArrowheads="1"/>
            </p:cNvSpPr>
            <p:nvPr/>
          </p:nvSpPr>
          <p:spPr bwMode="auto">
            <a:xfrm>
              <a:off x="547" y="912"/>
              <a:ext cx="1200" cy="1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 dirty="0" err="1">
                  <a:solidFill>
                    <a:schemeClr val="folHlink"/>
                  </a:solidFill>
                  <a:latin typeface="Courier New" pitchFamily="49" charset="0"/>
                </a:rPr>
                <a:t>pushq</a:t>
              </a:r>
              <a:r>
                <a:rPr lang="en-US" sz="1600" dirty="0">
                  <a:solidFill>
                    <a:schemeClr val="folHlink"/>
                  </a:solidFill>
                </a:rPr>
                <a:t> </a:t>
              </a:r>
              <a:r>
                <a:rPr lang="en-US" sz="1600" dirty="0" err="1">
                  <a:solidFill>
                    <a:schemeClr val="folHlink"/>
                  </a:solidFill>
                </a:rPr>
                <a:t>rA</a:t>
              </a:r>
              <a:endParaRPr lang="en-US" sz="1600" dirty="0">
                <a:solidFill>
                  <a:schemeClr val="folHlink"/>
                </a:solidFill>
              </a:endParaRPr>
            </a:p>
          </p:txBody>
        </p:sp>
        <p:grpSp>
          <p:nvGrpSpPr>
            <p:cNvPr id="274439" name="Group 7"/>
            <p:cNvGrpSpPr>
              <a:grpSpLocks/>
            </p:cNvGrpSpPr>
            <p:nvPr/>
          </p:nvGrpSpPr>
          <p:grpSpPr bwMode="auto">
            <a:xfrm>
              <a:off x="1536" y="912"/>
              <a:ext cx="384" cy="192"/>
              <a:chOff x="1296" y="2544"/>
              <a:chExt cx="384" cy="192"/>
            </a:xfrm>
          </p:grpSpPr>
          <p:sp>
            <p:nvSpPr>
              <p:cNvPr id="274440" name="Rectangle 8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 dirty="0">
                    <a:solidFill>
                      <a:schemeClr val="folHlink"/>
                    </a:solidFill>
                    <a:latin typeface="Courier New" pitchFamily="49" charset="0"/>
                  </a:rPr>
                  <a:t>A</a:t>
                </a:r>
              </a:p>
            </p:txBody>
          </p:sp>
          <p:sp>
            <p:nvSpPr>
              <p:cNvPr id="274441" name="Rectangle 9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274442" name="Rectangle 10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  <p:grpSp>
          <p:nvGrpSpPr>
            <p:cNvPr id="274451" name="Group 19"/>
            <p:cNvGrpSpPr>
              <a:grpSpLocks/>
            </p:cNvGrpSpPr>
            <p:nvPr/>
          </p:nvGrpSpPr>
          <p:grpSpPr bwMode="auto">
            <a:xfrm>
              <a:off x="1920" y="912"/>
              <a:ext cx="384" cy="192"/>
              <a:chOff x="1296" y="2544"/>
              <a:chExt cx="384" cy="192"/>
            </a:xfrm>
          </p:grpSpPr>
          <p:sp>
            <p:nvSpPr>
              <p:cNvPr id="274452" name="Rectangle 20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rA</a:t>
                </a:r>
              </a:p>
            </p:txBody>
          </p:sp>
          <p:sp>
            <p:nvSpPr>
              <p:cNvPr id="274453" name="Rectangle 21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 dirty="0">
                    <a:solidFill>
                      <a:schemeClr val="folHlink"/>
                    </a:solidFill>
                    <a:latin typeface="Courier New" pitchFamily="49" charset="0"/>
                  </a:rPr>
                  <a:t>F</a:t>
                </a:r>
              </a:p>
            </p:txBody>
          </p:sp>
          <p:sp>
            <p:nvSpPr>
              <p:cNvPr id="274454" name="Rectangle 22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</p:grpSp>
      <p:grpSp>
        <p:nvGrpSpPr>
          <p:cNvPr id="274456" name="Group 24"/>
          <p:cNvGrpSpPr>
            <a:grpSpLocks/>
          </p:cNvGrpSpPr>
          <p:nvPr/>
        </p:nvGrpSpPr>
        <p:grpSpPr bwMode="auto">
          <a:xfrm>
            <a:off x="639763" y="3352800"/>
            <a:ext cx="3322637" cy="609600"/>
            <a:chOff x="403" y="816"/>
            <a:chExt cx="2093" cy="384"/>
          </a:xfrm>
        </p:grpSpPr>
        <p:sp>
          <p:nvSpPr>
            <p:cNvPr id="274457" name="Rectangle 25"/>
            <p:cNvSpPr>
              <a:spLocks noChangeArrowheads="1"/>
            </p:cNvSpPr>
            <p:nvPr/>
          </p:nvSpPr>
          <p:spPr bwMode="auto">
            <a:xfrm>
              <a:off x="403" y="816"/>
              <a:ext cx="2093" cy="384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45720" rIns="45720" anchor="ctr">
              <a:spAutoFit/>
            </a:bodyPr>
            <a:lstStyle/>
            <a:p>
              <a:endParaRPr lang="en-US"/>
            </a:p>
          </p:txBody>
        </p:sp>
        <p:sp>
          <p:nvSpPr>
            <p:cNvPr id="274458" name="Rectangle 26"/>
            <p:cNvSpPr>
              <a:spLocks noChangeArrowheads="1"/>
            </p:cNvSpPr>
            <p:nvPr/>
          </p:nvSpPr>
          <p:spPr bwMode="auto">
            <a:xfrm>
              <a:off x="547" y="912"/>
              <a:ext cx="1200" cy="1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 dirty="0" err="1">
                  <a:solidFill>
                    <a:schemeClr val="folHlink"/>
                  </a:solidFill>
                  <a:latin typeface="Courier New" pitchFamily="49" charset="0"/>
                </a:rPr>
                <a:t>popq</a:t>
              </a:r>
              <a:r>
                <a:rPr lang="en-US" sz="1600" dirty="0">
                  <a:solidFill>
                    <a:schemeClr val="folHlink"/>
                  </a:solidFill>
                </a:rPr>
                <a:t> </a:t>
              </a:r>
              <a:r>
                <a:rPr lang="en-US" sz="1600" dirty="0" err="1">
                  <a:solidFill>
                    <a:schemeClr val="folHlink"/>
                  </a:solidFill>
                </a:rPr>
                <a:t>rA</a:t>
              </a:r>
              <a:endParaRPr lang="en-US" sz="1600" dirty="0">
                <a:solidFill>
                  <a:schemeClr val="folHlink"/>
                </a:solidFill>
              </a:endParaRPr>
            </a:p>
          </p:txBody>
        </p:sp>
        <p:grpSp>
          <p:nvGrpSpPr>
            <p:cNvPr id="274459" name="Group 27"/>
            <p:cNvGrpSpPr>
              <a:grpSpLocks/>
            </p:cNvGrpSpPr>
            <p:nvPr/>
          </p:nvGrpSpPr>
          <p:grpSpPr bwMode="auto">
            <a:xfrm>
              <a:off x="1536" y="912"/>
              <a:ext cx="384" cy="192"/>
              <a:chOff x="1296" y="2544"/>
              <a:chExt cx="384" cy="192"/>
            </a:xfrm>
          </p:grpSpPr>
          <p:sp>
            <p:nvSpPr>
              <p:cNvPr id="274460" name="Rectangle 28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 dirty="0">
                    <a:solidFill>
                      <a:schemeClr val="folHlink"/>
                    </a:solidFill>
                    <a:latin typeface="Courier New" pitchFamily="49" charset="0"/>
                  </a:rPr>
                  <a:t>B</a:t>
                </a:r>
              </a:p>
            </p:txBody>
          </p:sp>
          <p:sp>
            <p:nvSpPr>
              <p:cNvPr id="274461" name="Rectangle 29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274462" name="Rectangle 30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  <p:grpSp>
          <p:nvGrpSpPr>
            <p:cNvPr id="274463" name="Group 31"/>
            <p:cNvGrpSpPr>
              <a:grpSpLocks/>
            </p:cNvGrpSpPr>
            <p:nvPr/>
          </p:nvGrpSpPr>
          <p:grpSpPr bwMode="auto">
            <a:xfrm>
              <a:off x="1920" y="912"/>
              <a:ext cx="384" cy="192"/>
              <a:chOff x="1296" y="2544"/>
              <a:chExt cx="384" cy="192"/>
            </a:xfrm>
          </p:grpSpPr>
          <p:sp>
            <p:nvSpPr>
              <p:cNvPr id="274464" name="Rectangle 32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rA</a:t>
                </a:r>
              </a:p>
            </p:txBody>
          </p:sp>
          <p:sp>
            <p:nvSpPr>
              <p:cNvPr id="274465" name="Rectangle 33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 dirty="0">
                    <a:solidFill>
                      <a:schemeClr val="folHlink"/>
                    </a:solidFill>
                    <a:latin typeface="Courier New" pitchFamily="49" charset="0"/>
                  </a:rPr>
                  <a:t>F</a:t>
                </a:r>
              </a:p>
            </p:txBody>
          </p:sp>
          <p:sp>
            <p:nvSpPr>
              <p:cNvPr id="274466" name="Rectangle 34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</p:grp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Subroutine Call and Return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7696200" cy="1555750"/>
          </a:xfrm>
        </p:spPr>
        <p:txBody>
          <a:bodyPr/>
          <a:lstStyle/>
          <a:p>
            <a:pPr lvl="1"/>
            <a:r>
              <a:rPr lang="en-US" dirty="0"/>
              <a:t>Push address of next instruction onto stack</a:t>
            </a:r>
          </a:p>
          <a:p>
            <a:pPr lvl="1"/>
            <a:r>
              <a:rPr lang="en-US" dirty="0"/>
              <a:t>Start executing instructions at </a:t>
            </a:r>
            <a:r>
              <a:rPr lang="en-US" dirty="0" err="1"/>
              <a:t>Dest</a:t>
            </a:r>
            <a:endParaRPr lang="en-US" dirty="0"/>
          </a:p>
          <a:p>
            <a:pPr lvl="1"/>
            <a:r>
              <a:rPr lang="en-US" dirty="0"/>
              <a:t>Like x86-64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Pop value from stack</a:t>
            </a:r>
          </a:p>
          <a:p>
            <a:pPr lvl="1"/>
            <a:r>
              <a:rPr lang="en-US" dirty="0"/>
              <a:t>Use as address for next instruction</a:t>
            </a:r>
          </a:p>
          <a:p>
            <a:pPr lvl="1"/>
            <a:r>
              <a:rPr lang="en-US" dirty="0"/>
              <a:t>Like x86-64</a:t>
            </a:r>
          </a:p>
          <a:p>
            <a:pPr lvl="1"/>
            <a:endParaRPr lang="en-US" dirty="0"/>
          </a:p>
        </p:txBody>
      </p:sp>
      <p:sp>
        <p:nvSpPr>
          <p:cNvPr id="272388" name="Rectangle 4"/>
          <p:cNvSpPr>
            <a:spLocks noChangeArrowheads="1"/>
          </p:cNvSpPr>
          <p:nvPr/>
        </p:nvSpPr>
        <p:spPr bwMode="auto">
          <a:xfrm>
            <a:off x="639763" y="1295400"/>
            <a:ext cx="7766049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2390" name="Rectangle 6"/>
          <p:cNvSpPr>
            <a:spLocks noChangeArrowheads="1"/>
          </p:cNvSpPr>
          <p:nvPr/>
        </p:nvSpPr>
        <p:spPr bwMode="auto">
          <a:xfrm>
            <a:off x="868363" y="1447800"/>
            <a:ext cx="19050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  <a:latin typeface="Courier New" pitchFamily="49" charset="0"/>
              </a:rPr>
              <a:t>call</a:t>
            </a:r>
            <a:r>
              <a:rPr lang="en-US" sz="1600">
                <a:solidFill>
                  <a:schemeClr val="folHlink"/>
                </a:solidFill>
              </a:rPr>
              <a:t> Dest</a:t>
            </a:r>
          </a:p>
        </p:txBody>
      </p:sp>
      <p:grpSp>
        <p:nvGrpSpPr>
          <p:cNvPr id="272391" name="Group 7"/>
          <p:cNvGrpSpPr>
            <a:grpSpLocks/>
          </p:cNvGrpSpPr>
          <p:nvPr/>
        </p:nvGrpSpPr>
        <p:grpSpPr bwMode="auto">
          <a:xfrm>
            <a:off x="2773363" y="1447800"/>
            <a:ext cx="609600" cy="304800"/>
            <a:chOff x="1296" y="2544"/>
            <a:chExt cx="384" cy="192"/>
          </a:xfrm>
        </p:grpSpPr>
        <p:sp>
          <p:nvSpPr>
            <p:cNvPr id="272392" name="Rectangle 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8</a:t>
              </a:r>
            </a:p>
          </p:txBody>
        </p:sp>
        <p:sp>
          <p:nvSpPr>
            <p:cNvPr id="272393" name="Rectangle 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 dirty="0">
                  <a:solidFill>
                    <a:schemeClr val="folHlink"/>
                  </a:solidFill>
                  <a:latin typeface="Courier New" pitchFamily="49" charset="0"/>
                </a:rPr>
                <a:t>0</a:t>
              </a:r>
            </a:p>
          </p:txBody>
        </p:sp>
        <p:sp>
          <p:nvSpPr>
            <p:cNvPr id="272394" name="Rectangle 1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272450" name="Rectangle 66"/>
          <p:cNvSpPr>
            <a:spLocks noChangeArrowheads="1"/>
          </p:cNvSpPr>
          <p:nvPr/>
        </p:nvSpPr>
        <p:spPr bwMode="auto">
          <a:xfrm>
            <a:off x="3352800" y="1447800"/>
            <a:ext cx="4870450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sp>
        <p:nvSpPr>
          <p:cNvPr id="272451" name="Rectangle 67"/>
          <p:cNvSpPr>
            <a:spLocks noChangeArrowheads="1"/>
          </p:cNvSpPr>
          <p:nvPr/>
        </p:nvSpPr>
        <p:spPr bwMode="auto">
          <a:xfrm>
            <a:off x="609600" y="3581400"/>
            <a:ext cx="7766050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72452" name="Rectangle 68"/>
          <p:cNvSpPr>
            <a:spLocks noChangeArrowheads="1"/>
          </p:cNvSpPr>
          <p:nvPr/>
        </p:nvSpPr>
        <p:spPr bwMode="auto">
          <a:xfrm>
            <a:off x="838200" y="3733800"/>
            <a:ext cx="19050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  <a:latin typeface="Courier New" pitchFamily="49" charset="0"/>
              </a:rPr>
              <a:t>ret</a:t>
            </a:r>
            <a:endParaRPr lang="en-US" sz="1600">
              <a:solidFill>
                <a:schemeClr val="folHlink"/>
              </a:solidFill>
            </a:endParaRPr>
          </a:p>
        </p:txBody>
      </p:sp>
      <p:grpSp>
        <p:nvGrpSpPr>
          <p:cNvPr id="272453" name="Group 69"/>
          <p:cNvGrpSpPr>
            <a:grpSpLocks/>
          </p:cNvGrpSpPr>
          <p:nvPr/>
        </p:nvGrpSpPr>
        <p:grpSpPr bwMode="auto">
          <a:xfrm>
            <a:off x="2743200" y="3733800"/>
            <a:ext cx="609600" cy="304800"/>
            <a:chOff x="1296" y="2544"/>
            <a:chExt cx="384" cy="192"/>
          </a:xfrm>
        </p:grpSpPr>
        <p:sp>
          <p:nvSpPr>
            <p:cNvPr id="272454" name="Rectangle 70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9</a:t>
              </a:r>
            </a:p>
          </p:txBody>
        </p:sp>
        <p:sp>
          <p:nvSpPr>
            <p:cNvPr id="272455" name="Rectangle 71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0</a:t>
              </a:r>
            </a:p>
          </p:txBody>
        </p:sp>
        <p:sp>
          <p:nvSpPr>
            <p:cNvPr id="272456" name="Rectangle 72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Miscellaneous Instructions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7696200" cy="1555750"/>
          </a:xfrm>
        </p:spPr>
        <p:txBody>
          <a:bodyPr/>
          <a:lstStyle/>
          <a:p>
            <a:pPr lvl="1"/>
            <a:r>
              <a:rPr lang="en-US" dirty="0"/>
              <a:t>Don’t do anything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Stop executing instructions</a:t>
            </a:r>
          </a:p>
          <a:p>
            <a:pPr lvl="1"/>
            <a:r>
              <a:rPr lang="en-US" dirty="0"/>
              <a:t>x86-64 has comparable instruction, but can’t execute it in user mode</a:t>
            </a:r>
          </a:p>
          <a:p>
            <a:pPr lvl="1"/>
            <a:r>
              <a:rPr lang="en-US" dirty="0"/>
              <a:t>We will use it to stop the simulator</a:t>
            </a:r>
          </a:p>
          <a:p>
            <a:pPr lvl="1"/>
            <a:r>
              <a:rPr lang="en-US" dirty="0"/>
              <a:t>Encoding ensures that program hitting memory initialized to zero will halt</a:t>
            </a:r>
          </a:p>
        </p:txBody>
      </p:sp>
      <p:grpSp>
        <p:nvGrpSpPr>
          <p:cNvPr id="275482" name="Group 26"/>
          <p:cNvGrpSpPr>
            <a:grpSpLocks/>
          </p:cNvGrpSpPr>
          <p:nvPr/>
        </p:nvGrpSpPr>
        <p:grpSpPr bwMode="auto">
          <a:xfrm>
            <a:off x="639763" y="1295400"/>
            <a:ext cx="2636837" cy="609600"/>
            <a:chOff x="403" y="816"/>
            <a:chExt cx="1661" cy="384"/>
          </a:xfrm>
        </p:grpSpPr>
        <p:sp>
          <p:nvSpPr>
            <p:cNvPr id="275461" name="Rectangle 5"/>
            <p:cNvSpPr>
              <a:spLocks noChangeArrowheads="1"/>
            </p:cNvSpPr>
            <p:nvPr/>
          </p:nvSpPr>
          <p:spPr bwMode="auto">
            <a:xfrm>
              <a:off x="403" y="816"/>
              <a:ext cx="1661" cy="384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45720" rIns="45720" anchor="ctr">
              <a:spAutoFit/>
            </a:bodyPr>
            <a:lstStyle/>
            <a:p>
              <a:endParaRPr lang="en-US"/>
            </a:p>
          </p:txBody>
        </p:sp>
        <p:sp>
          <p:nvSpPr>
            <p:cNvPr id="275462" name="Rectangle 6"/>
            <p:cNvSpPr>
              <a:spLocks noChangeArrowheads="1"/>
            </p:cNvSpPr>
            <p:nvPr/>
          </p:nvSpPr>
          <p:spPr bwMode="auto">
            <a:xfrm>
              <a:off x="547" y="912"/>
              <a:ext cx="1200" cy="1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 dirty="0" err="1">
                  <a:solidFill>
                    <a:schemeClr val="folHlink"/>
                  </a:solidFill>
                  <a:latin typeface="Courier New" pitchFamily="49" charset="0"/>
                </a:rPr>
                <a:t>nop</a:t>
              </a:r>
              <a:endParaRPr lang="en-US" sz="1600" dirty="0">
                <a:solidFill>
                  <a:schemeClr val="folHlink"/>
                </a:solidFill>
              </a:endParaRPr>
            </a:p>
          </p:txBody>
        </p:sp>
        <p:grpSp>
          <p:nvGrpSpPr>
            <p:cNvPr id="275463" name="Group 7"/>
            <p:cNvGrpSpPr>
              <a:grpSpLocks/>
            </p:cNvGrpSpPr>
            <p:nvPr/>
          </p:nvGrpSpPr>
          <p:grpSpPr bwMode="auto">
            <a:xfrm>
              <a:off x="1536" y="912"/>
              <a:ext cx="384" cy="192"/>
              <a:chOff x="1296" y="2544"/>
              <a:chExt cx="384" cy="192"/>
            </a:xfrm>
          </p:grpSpPr>
          <p:sp>
            <p:nvSpPr>
              <p:cNvPr id="275464" name="Rectangle 8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 dirty="0">
                    <a:solidFill>
                      <a:schemeClr val="folHlink"/>
                    </a:solidFill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275465" name="Rectangle 9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275466" name="Rectangle 10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</p:grpSp>
      <p:grpSp>
        <p:nvGrpSpPr>
          <p:cNvPr id="275483" name="Group 27"/>
          <p:cNvGrpSpPr>
            <a:grpSpLocks/>
          </p:cNvGrpSpPr>
          <p:nvPr/>
        </p:nvGrpSpPr>
        <p:grpSpPr bwMode="auto">
          <a:xfrm>
            <a:off x="639763" y="2743200"/>
            <a:ext cx="2636837" cy="609600"/>
            <a:chOff x="403" y="2112"/>
            <a:chExt cx="1661" cy="384"/>
          </a:xfrm>
        </p:grpSpPr>
        <p:sp>
          <p:nvSpPr>
            <p:cNvPr id="275472" name="Rectangle 16"/>
            <p:cNvSpPr>
              <a:spLocks noChangeArrowheads="1"/>
            </p:cNvSpPr>
            <p:nvPr/>
          </p:nvSpPr>
          <p:spPr bwMode="auto">
            <a:xfrm>
              <a:off x="403" y="2112"/>
              <a:ext cx="1661" cy="384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45720" rIns="45720" anchor="ctr">
              <a:spAutoFit/>
            </a:bodyPr>
            <a:lstStyle/>
            <a:p>
              <a:endParaRPr lang="en-US"/>
            </a:p>
          </p:txBody>
        </p:sp>
        <p:sp>
          <p:nvSpPr>
            <p:cNvPr id="275473" name="Rectangle 17"/>
            <p:cNvSpPr>
              <a:spLocks noChangeArrowheads="1"/>
            </p:cNvSpPr>
            <p:nvPr/>
          </p:nvSpPr>
          <p:spPr bwMode="auto">
            <a:xfrm>
              <a:off x="547" y="2208"/>
              <a:ext cx="1200" cy="1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halt</a:t>
              </a:r>
              <a:endParaRPr lang="en-US" sz="1600">
                <a:solidFill>
                  <a:schemeClr val="folHlink"/>
                </a:solidFill>
              </a:endParaRPr>
            </a:p>
          </p:txBody>
        </p:sp>
        <p:grpSp>
          <p:nvGrpSpPr>
            <p:cNvPr id="275474" name="Group 18"/>
            <p:cNvGrpSpPr>
              <a:grpSpLocks/>
            </p:cNvGrpSpPr>
            <p:nvPr/>
          </p:nvGrpSpPr>
          <p:grpSpPr bwMode="auto">
            <a:xfrm>
              <a:off x="1536" y="2208"/>
              <a:ext cx="384" cy="192"/>
              <a:chOff x="1296" y="2544"/>
              <a:chExt cx="384" cy="192"/>
            </a:xfrm>
          </p:grpSpPr>
          <p:sp>
            <p:nvSpPr>
              <p:cNvPr id="275475" name="Rectangle 19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 dirty="0">
                    <a:solidFill>
                      <a:schemeClr val="folHlink"/>
                    </a:solidFill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275476" name="Rectangle 20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275477" name="Rectangle 21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</p:grp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FCA1A7BF-B16D-8548-BC87-2D610F18FF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180" y="247192"/>
            <a:ext cx="8688143" cy="778020"/>
          </a:xfrm>
        </p:spPr>
        <p:txBody>
          <a:bodyPr/>
          <a:lstStyle/>
          <a:p>
            <a:r>
              <a:rPr lang="en-US" altLang="en-US">
                <a:latin typeface="Calibri" panose="020F0502020204030204" pitchFamily="34" charset="0"/>
                <a:ea typeface="ＭＳ Ｐゴシック" panose="020B0600070205080204" pitchFamily="34" charset="-128"/>
              </a:rPr>
              <a:t>Y86 Code Generation Example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EBC310E-A6A1-C642-B2B7-98DE9EC7E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1235469"/>
            <a:ext cx="4062812" cy="45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996" b="0" dirty="0">
                <a:latin typeface="+mn-lt"/>
                <a:cs typeface="ＭＳ Ｐゴシック" charset="0"/>
              </a:rPr>
              <a:t>x86 Code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712B9173-F95F-AB4D-8DDA-3B4EDF578556}"/>
              </a:ext>
            </a:extLst>
          </p:cNvPr>
          <p:cNvSpPr txBox="1">
            <a:spLocks noChangeArrowheads="1"/>
          </p:cNvSpPr>
          <p:nvPr/>
        </p:nvSpPr>
        <p:spPr>
          <a:xfrm>
            <a:off x="4507022" y="1216942"/>
            <a:ext cx="4064396" cy="605508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996" b="0" dirty="0">
                <a:latin typeface="+mn-lt"/>
                <a:cs typeface="ＭＳ Ｐゴシック" charset="0"/>
              </a:rPr>
              <a:t>Y86 Code</a:t>
            </a:r>
          </a:p>
        </p:txBody>
      </p:sp>
      <p:sp>
        <p:nvSpPr>
          <p:cNvPr id="37892" name="Text Box 5">
            <a:extLst>
              <a:ext uri="{FF2B5EF4-FFF2-40B4-BE49-F238E27FC236}">
                <a16:creationId xmlns:a16="http://schemas.microsoft.com/office/drawing/2014/main" id="{15B11603-A0B9-FC48-9364-A98EED5F2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352" y="2001300"/>
            <a:ext cx="3042356" cy="1838184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</p:spPr>
        <p:txBody>
          <a:bodyPr lIns="45635" rIns="45635">
            <a:spAutoFit/>
          </a:bodyPr>
          <a:lstStyle>
            <a:lvl1pPr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len2: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pushq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rbp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movq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rsp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rbp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xorq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rcx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rcx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movq</a:t>
            </a:r>
            <a:r>
              <a:rPr lang="en-US" altLang="en-US" sz="1797" dirty="0">
                <a:latin typeface="Courier New" panose="02070309020205020404" pitchFamily="49" charset="0"/>
              </a:rPr>
              <a:t> 8(%</a:t>
            </a:r>
            <a:r>
              <a:rPr lang="en-US" altLang="en-US" sz="1797" dirty="0" err="1">
                <a:latin typeface="Courier New" panose="02070309020205020404" pitchFamily="49" charset="0"/>
              </a:rPr>
              <a:t>rbp</a:t>
            </a:r>
            <a:r>
              <a:rPr lang="en-US" altLang="en-US" sz="1797" dirty="0">
                <a:latin typeface="Courier New" panose="02070309020205020404" pitchFamily="49" charset="0"/>
              </a:rPr>
              <a:t>),%</a:t>
            </a:r>
            <a:r>
              <a:rPr lang="en-US" altLang="en-US" sz="1797" dirty="0" err="1">
                <a:latin typeface="Courier New" panose="02070309020205020404" pitchFamily="49" charset="0"/>
              </a:rPr>
              <a:t>rdx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movq</a:t>
            </a:r>
            <a:r>
              <a:rPr lang="en-US" altLang="en-US" sz="1797" dirty="0">
                <a:latin typeface="Courier New" panose="02070309020205020404" pitchFamily="49" charset="0"/>
              </a:rPr>
              <a:t> (%</a:t>
            </a:r>
            <a:r>
              <a:rPr lang="en-US" altLang="en-US" sz="1797" dirty="0" err="1">
                <a:latin typeface="Courier New" panose="02070309020205020404" pitchFamily="49" charset="0"/>
              </a:rPr>
              <a:t>rdx</a:t>
            </a:r>
            <a:r>
              <a:rPr lang="en-US" altLang="en-US" sz="1797" dirty="0">
                <a:latin typeface="Courier New" panose="02070309020205020404" pitchFamily="49" charset="0"/>
              </a:rPr>
              <a:t>),%</a:t>
            </a:r>
            <a:r>
              <a:rPr lang="en-US" altLang="en-US" sz="1797" dirty="0" err="1">
                <a:latin typeface="Courier New" panose="02070309020205020404" pitchFamily="49" charset="0"/>
              </a:rPr>
              <a:t>rax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jmp</a:t>
            </a:r>
            <a:r>
              <a:rPr lang="en-US" altLang="en-US" sz="1797" dirty="0">
                <a:latin typeface="Courier New" panose="02070309020205020404" pitchFamily="49" charset="0"/>
              </a:rPr>
              <a:t> .L26</a:t>
            </a:r>
          </a:p>
        </p:txBody>
      </p:sp>
      <p:sp>
        <p:nvSpPr>
          <p:cNvPr id="37893" name="Text Box 6">
            <a:extLst>
              <a:ext uri="{FF2B5EF4-FFF2-40B4-BE49-F238E27FC236}">
                <a16:creationId xmlns:a16="http://schemas.microsoft.com/office/drawing/2014/main" id="{BCBE63B5-CC76-1F45-B19E-D4BA71A0E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5061" y="1977531"/>
            <a:ext cx="5172004" cy="1838184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</p:spPr>
        <p:txBody>
          <a:bodyPr lIns="45635" rIns="45635">
            <a:spAutoFit/>
          </a:bodyPr>
          <a:lstStyle>
            <a:lvl1pPr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len2:	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pushq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rbp</a:t>
            </a:r>
            <a:r>
              <a:rPr lang="en-US" altLang="en-US" sz="1797" dirty="0">
                <a:latin typeface="Courier New" panose="02070309020205020404" pitchFamily="49" charset="0"/>
              </a:rPr>
              <a:t>	# Save %</a:t>
            </a:r>
            <a:r>
              <a:rPr lang="en-US" altLang="en-US" sz="1797" dirty="0" err="1">
                <a:latin typeface="Courier New" panose="02070309020205020404" pitchFamily="49" charset="0"/>
              </a:rPr>
              <a:t>ebp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rrmovq</a:t>
            </a:r>
            <a:r>
              <a:rPr lang="en-US" altLang="en-US" sz="1797" dirty="0">
                <a:latin typeface="Courier New" panose="02070309020205020404" pitchFamily="49" charset="0"/>
              </a:rPr>
              <a:t> %4sp,%rbp	# Set frame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xorq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rcx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rcx</a:t>
            </a:r>
            <a:r>
              <a:rPr lang="en-US" altLang="en-US" sz="1797" dirty="0">
                <a:latin typeface="Courier New" panose="02070309020205020404" pitchFamily="49" charset="0"/>
              </a:rPr>
              <a:t>	# </a:t>
            </a:r>
            <a:r>
              <a:rPr lang="en-US" altLang="en-US" sz="1797" dirty="0" err="1">
                <a:latin typeface="Courier New" panose="02070309020205020404" pitchFamily="49" charset="0"/>
              </a:rPr>
              <a:t>len</a:t>
            </a:r>
            <a:r>
              <a:rPr lang="en-US" altLang="en-US" sz="1797" dirty="0">
                <a:latin typeface="Courier New" panose="02070309020205020404" pitchFamily="49" charset="0"/>
              </a:rPr>
              <a:t> = 0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mrmovq</a:t>
            </a:r>
            <a:r>
              <a:rPr lang="en-US" altLang="en-US" sz="1797" dirty="0">
                <a:latin typeface="Courier New" panose="02070309020205020404" pitchFamily="49" charset="0"/>
              </a:rPr>
              <a:t> 8(%</a:t>
            </a:r>
            <a:r>
              <a:rPr lang="en-US" altLang="en-US" sz="1797" dirty="0" err="1">
                <a:latin typeface="Courier New" panose="02070309020205020404" pitchFamily="49" charset="0"/>
              </a:rPr>
              <a:t>rbp</a:t>
            </a:r>
            <a:r>
              <a:rPr lang="en-US" altLang="en-US" sz="1797" dirty="0">
                <a:latin typeface="Courier New" panose="02070309020205020404" pitchFamily="49" charset="0"/>
              </a:rPr>
              <a:t>),%</a:t>
            </a:r>
            <a:r>
              <a:rPr lang="en-US" altLang="en-US" sz="1797" dirty="0" err="1">
                <a:latin typeface="Courier New" panose="02070309020205020404" pitchFamily="49" charset="0"/>
              </a:rPr>
              <a:t>rdx</a:t>
            </a:r>
            <a:r>
              <a:rPr lang="en-US" altLang="en-US" sz="1797" dirty="0">
                <a:latin typeface="Courier New" panose="02070309020205020404" pitchFamily="49" charset="0"/>
              </a:rPr>
              <a:t>	# Get a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mrmovq</a:t>
            </a:r>
            <a:r>
              <a:rPr lang="en-US" altLang="en-US" sz="1797" dirty="0">
                <a:latin typeface="Courier New" panose="02070309020205020404" pitchFamily="49" charset="0"/>
              </a:rPr>
              <a:t> (%</a:t>
            </a:r>
            <a:r>
              <a:rPr lang="en-US" altLang="en-US" sz="1797" dirty="0" err="1">
                <a:latin typeface="Courier New" panose="02070309020205020404" pitchFamily="49" charset="0"/>
              </a:rPr>
              <a:t>rdx</a:t>
            </a:r>
            <a:r>
              <a:rPr lang="en-US" altLang="en-US" sz="1797" dirty="0">
                <a:latin typeface="Courier New" panose="02070309020205020404" pitchFamily="49" charset="0"/>
              </a:rPr>
              <a:t>),%</a:t>
            </a:r>
            <a:r>
              <a:rPr lang="en-US" altLang="en-US" sz="1797" dirty="0" err="1">
                <a:latin typeface="Courier New" panose="02070309020205020404" pitchFamily="49" charset="0"/>
              </a:rPr>
              <a:t>rax</a:t>
            </a:r>
            <a:r>
              <a:rPr lang="en-US" altLang="en-US" sz="1797" dirty="0">
                <a:latin typeface="Courier New" panose="02070309020205020404" pitchFamily="49" charset="0"/>
              </a:rPr>
              <a:t>	# Get *a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jmp</a:t>
            </a:r>
            <a:r>
              <a:rPr lang="en-US" altLang="en-US" sz="1797" dirty="0">
                <a:latin typeface="Courier New" panose="02070309020205020404" pitchFamily="49" charset="0"/>
              </a:rPr>
              <a:t> .L26	# </a:t>
            </a:r>
            <a:r>
              <a:rPr lang="en-US" altLang="en-US" sz="1797" dirty="0" err="1">
                <a:latin typeface="Courier New" panose="02070309020205020404" pitchFamily="49" charset="0"/>
              </a:rPr>
              <a:t>Goto</a:t>
            </a:r>
            <a:r>
              <a:rPr lang="en-US" altLang="en-US" sz="1797" dirty="0">
                <a:latin typeface="Courier New" panose="02070309020205020404" pitchFamily="49" charset="0"/>
              </a:rPr>
              <a:t> entry</a:t>
            </a:r>
          </a:p>
        </p:txBody>
      </p:sp>
    </p:spTree>
    <p:extLst>
      <p:ext uri="{BB962C8B-B14F-4D97-AF65-F5344CB8AC3E}">
        <p14:creationId xmlns:p14="http://schemas.microsoft.com/office/powerpoint/2010/main" val="984272646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50F653DC-B2C5-0F4C-8E95-7F230D32B8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180" y="247192"/>
            <a:ext cx="8688143" cy="778020"/>
          </a:xfrm>
        </p:spPr>
        <p:txBody>
          <a:bodyPr/>
          <a:lstStyle/>
          <a:p>
            <a:r>
              <a:rPr lang="en-US" altLang="en-US">
                <a:latin typeface="Calibri" panose="020F0502020204030204" pitchFamily="34" charset="0"/>
                <a:ea typeface="ＭＳ Ｐゴシック" panose="020B0600070205080204" pitchFamily="34" charset="-128"/>
              </a:rPr>
              <a:t>Y86 Code Generation Example</a:t>
            </a:r>
          </a:p>
        </p:txBody>
      </p:sp>
      <p:sp>
        <p:nvSpPr>
          <p:cNvPr id="54" name="Rectangle 3">
            <a:extLst>
              <a:ext uri="{FF2B5EF4-FFF2-40B4-BE49-F238E27FC236}">
                <a16:creationId xmlns:a16="http://schemas.microsoft.com/office/drawing/2014/main" id="{DABCE444-C1F0-E24A-BADA-556A1D9B9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352" y="1216942"/>
            <a:ext cx="4062812" cy="45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996" b="0" dirty="0">
                <a:latin typeface="+mn-lt"/>
                <a:cs typeface="ＭＳ Ｐゴシック" charset="0"/>
              </a:rPr>
              <a:t>x86 Code</a:t>
            </a:r>
          </a:p>
          <a:p>
            <a:pPr marL="741538" lvl="1" indent="-285207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b="0" dirty="0">
                <a:latin typeface="+mn-lt"/>
                <a:ea typeface="+mn-ea"/>
                <a:cs typeface="ＭＳ Ｐゴシック" charset="0"/>
              </a:rPr>
              <a:t>Loop + Finish</a:t>
            </a:r>
          </a:p>
        </p:txBody>
      </p:sp>
      <p:sp>
        <p:nvSpPr>
          <p:cNvPr id="55" name="Rectangle 4">
            <a:extLst>
              <a:ext uri="{FF2B5EF4-FFF2-40B4-BE49-F238E27FC236}">
                <a16:creationId xmlns:a16="http://schemas.microsoft.com/office/drawing/2014/main" id="{846EB0D4-F74D-804B-89F4-5A821AF82B2C}"/>
              </a:ext>
            </a:extLst>
          </p:cNvPr>
          <p:cNvSpPr txBox="1">
            <a:spLocks noChangeArrowheads="1"/>
          </p:cNvSpPr>
          <p:nvPr/>
        </p:nvSpPr>
        <p:spPr>
          <a:xfrm>
            <a:off x="4507022" y="1216942"/>
            <a:ext cx="4064396" cy="5203696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996" b="0">
                <a:latin typeface="+mn-lt"/>
                <a:cs typeface="ＭＳ Ｐゴシック" charset="0"/>
              </a:rPr>
              <a:t>Y86 Code</a:t>
            </a:r>
          </a:p>
          <a:p>
            <a:pPr marL="741538" lvl="1" indent="-285207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b="0">
                <a:latin typeface="+mn-lt"/>
                <a:ea typeface="+mn-ea"/>
                <a:cs typeface="ＭＳ Ｐゴシック" charset="0"/>
              </a:rPr>
              <a:t>Loop + Finish</a:t>
            </a:r>
          </a:p>
        </p:txBody>
      </p:sp>
      <p:sp>
        <p:nvSpPr>
          <p:cNvPr id="38916" name="Text Box 5">
            <a:extLst>
              <a:ext uri="{FF2B5EF4-FFF2-40B4-BE49-F238E27FC236}">
                <a16:creationId xmlns:a16="http://schemas.microsoft.com/office/drawing/2014/main" id="{FFC23D59-2458-F54F-B4C0-7408EA3CC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70" y="1977531"/>
            <a:ext cx="3042356" cy="3328904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</p:spPr>
        <p:txBody>
          <a:bodyPr lIns="45635" rIns="45635">
            <a:spAutoFit/>
          </a:bodyPr>
          <a:lstStyle>
            <a:lvl1pPr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L24: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movq</a:t>
            </a:r>
            <a:r>
              <a:rPr lang="en-US" altLang="en-US" sz="1797" dirty="0">
                <a:latin typeface="Courier New" panose="02070309020205020404" pitchFamily="49" charset="0"/>
              </a:rPr>
              <a:t> (%</a:t>
            </a:r>
            <a:r>
              <a:rPr lang="en-US" altLang="en-US" sz="1797" dirty="0" err="1">
                <a:latin typeface="Courier New" panose="02070309020205020404" pitchFamily="49" charset="0"/>
              </a:rPr>
              <a:t>rdx</a:t>
            </a:r>
            <a:r>
              <a:rPr lang="en-US" altLang="en-US" sz="1797" dirty="0">
                <a:latin typeface="Courier New" panose="02070309020205020404" pitchFamily="49" charset="0"/>
              </a:rPr>
              <a:t>),%</a:t>
            </a:r>
            <a:r>
              <a:rPr lang="en-US" altLang="en-US" sz="1797" dirty="0" err="1">
                <a:latin typeface="Courier New" panose="02070309020205020404" pitchFamily="49" charset="0"/>
              </a:rPr>
              <a:t>rax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incq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rcx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L26: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addq</a:t>
            </a:r>
            <a:r>
              <a:rPr lang="en-US" altLang="en-US" sz="1797" dirty="0">
                <a:latin typeface="Courier New" panose="02070309020205020404" pitchFamily="49" charset="0"/>
              </a:rPr>
              <a:t> $4,%rdx</a:t>
            </a:r>
          </a:p>
          <a:p>
            <a:pPr algn="l"/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testq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rax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rax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jne</a:t>
            </a:r>
            <a:r>
              <a:rPr lang="en-US" altLang="en-US" sz="1797" dirty="0">
                <a:latin typeface="Courier New" panose="02070309020205020404" pitchFamily="49" charset="0"/>
              </a:rPr>
              <a:t> L24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movq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rbp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rsp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movq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rcx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rax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popq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rbp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ret</a:t>
            </a:r>
          </a:p>
        </p:txBody>
      </p:sp>
      <p:sp>
        <p:nvSpPr>
          <p:cNvPr id="38917" name="Text Box 6">
            <a:extLst>
              <a:ext uri="{FF2B5EF4-FFF2-40B4-BE49-F238E27FC236}">
                <a16:creationId xmlns:a16="http://schemas.microsoft.com/office/drawing/2014/main" id="{1E4EF236-0C39-FB4A-ADB0-623835962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2943" y="1977531"/>
            <a:ext cx="4728328" cy="3328904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</p:spPr>
        <p:txBody>
          <a:bodyPr lIns="45635" rIns="45635">
            <a:spAutoFit/>
          </a:bodyPr>
          <a:lstStyle>
            <a:lvl1pPr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302895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L24: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mrmovq</a:t>
            </a:r>
            <a:r>
              <a:rPr lang="en-US" altLang="en-US" sz="1797" dirty="0">
                <a:latin typeface="Courier New" panose="02070309020205020404" pitchFamily="49" charset="0"/>
              </a:rPr>
              <a:t> (%</a:t>
            </a:r>
            <a:r>
              <a:rPr lang="en-US" altLang="en-US" sz="1797" dirty="0" err="1">
                <a:latin typeface="Courier New" panose="02070309020205020404" pitchFamily="49" charset="0"/>
              </a:rPr>
              <a:t>rdx</a:t>
            </a:r>
            <a:r>
              <a:rPr lang="en-US" altLang="en-US" sz="1797" dirty="0">
                <a:latin typeface="Courier New" panose="02070309020205020404" pitchFamily="49" charset="0"/>
              </a:rPr>
              <a:t>),%</a:t>
            </a:r>
            <a:r>
              <a:rPr lang="en-US" altLang="en-US" sz="1797" dirty="0" err="1">
                <a:latin typeface="Courier New" panose="02070309020205020404" pitchFamily="49" charset="0"/>
              </a:rPr>
              <a:t>rax</a:t>
            </a:r>
            <a:r>
              <a:rPr lang="en-US" altLang="en-US" sz="1797" dirty="0">
                <a:latin typeface="Courier New" panose="02070309020205020404" pitchFamily="49" charset="0"/>
              </a:rPr>
              <a:t>	# Get *a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irmovq</a:t>
            </a:r>
            <a:r>
              <a:rPr lang="en-US" altLang="en-US" sz="1797" dirty="0">
                <a:latin typeface="Courier New" panose="02070309020205020404" pitchFamily="49" charset="0"/>
              </a:rPr>
              <a:t> $1,%rsi	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addq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rsi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rcx</a:t>
            </a:r>
            <a:r>
              <a:rPr lang="en-US" altLang="en-US" sz="1797" dirty="0">
                <a:latin typeface="Courier New" panose="02070309020205020404" pitchFamily="49" charset="0"/>
              </a:rPr>
              <a:t>	# </a:t>
            </a:r>
            <a:r>
              <a:rPr lang="en-US" altLang="en-US" sz="1797" dirty="0" err="1">
                <a:latin typeface="Courier New" panose="02070309020205020404" pitchFamily="49" charset="0"/>
              </a:rPr>
              <a:t>len</a:t>
            </a:r>
            <a:r>
              <a:rPr lang="en-US" altLang="en-US" sz="1797" dirty="0">
                <a:latin typeface="Courier New" panose="02070309020205020404" pitchFamily="49" charset="0"/>
              </a:rPr>
              <a:t>++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L26:	# Entry: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irmovq</a:t>
            </a:r>
            <a:r>
              <a:rPr lang="en-US" altLang="en-US" sz="1797" dirty="0">
                <a:latin typeface="Courier New" panose="02070309020205020404" pitchFamily="49" charset="0"/>
              </a:rPr>
              <a:t> $4,%rsi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addq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rsi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rdx</a:t>
            </a:r>
            <a:r>
              <a:rPr lang="en-US" altLang="en-US" sz="1797" dirty="0">
                <a:latin typeface="Courier New" panose="02070309020205020404" pitchFamily="49" charset="0"/>
              </a:rPr>
              <a:t>	# a++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andq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rax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rax</a:t>
            </a:r>
            <a:r>
              <a:rPr lang="en-US" altLang="en-US" sz="1797" dirty="0">
                <a:latin typeface="Courier New" panose="02070309020205020404" pitchFamily="49" charset="0"/>
              </a:rPr>
              <a:t>	# *a == 0?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jne</a:t>
            </a:r>
            <a:r>
              <a:rPr lang="en-US" altLang="en-US" sz="1797" dirty="0">
                <a:latin typeface="Courier New" panose="02070309020205020404" pitchFamily="49" charset="0"/>
              </a:rPr>
              <a:t> L24	# No--Loop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rrmovq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rbp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rsp</a:t>
            </a:r>
            <a:r>
              <a:rPr lang="en-US" altLang="en-US" sz="1797" dirty="0">
                <a:latin typeface="Courier New" panose="02070309020205020404" pitchFamily="49" charset="0"/>
              </a:rPr>
              <a:t>	# Pop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 dirty="0" err="1">
                <a:latin typeface="Courier New" panose="02070309020205020404" pitchFamily="49" charset="0"/>
              </a:rPr>
              <a:t>rrmovq</a:t>
            </a:r>
            <a:r>
              <a:rPr lang="en-US" altLang="en-US" sz="1797" dirty="0">
                <a:latin typeface="Courier New" panose="02070309020205020404" pitchFamily="49" charset="0"/>
              </a:rPr>
              <a:t> %</a:t>
            </a:r>
            <a:r>
              <a:rPr lang="en-US" altLang="en-US" sz="1797" dirty="0" err="1">
                <a:latin typeface="Courier New" panose="02070309020205020404" pitchFamily="49" charset="0"/>
              </a:rPr>
              <a:t>rcx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rax</a:t>
            </a:r>
            <a:r>
              <a:rPr lang="en-US" altLang="en-US" sz="1797" dirty="0">
                <a:latin typeface="Courier New" panose="02070309020205020404" pitchFamily="49" charset="0"/>
              </a:rPr>
              <a:t>	# </a:t>
            </a:r>
            <a:r>
              <a:rPr lang="en-US" altLang="en-US" sz="1797" dirty="0" err="1">
                <a:latin typeface="Courier New" panose="02070309020205020404" pitchFamily="49" charset="0"/>
              </a:rPr>
              <a:t>Rtn</a:t>
            </a:r>
            <a:r>
              <a:rPr lang="en-US" altLang="en-US" sz="1797" dirty="0">
                <a:latin typeface="Courier New" panose="02070309020205020404" pitchFamily="49" charset="0"/>
              </a:rPr>
              <a:t> </a:t>
            </a:r>
            <a:r>
              <a:rPr lang="en-US" altLang="en-US" sz="1797" dirty="0" err="1">
                <a:latin typeface="Courier New" panose="02070309020205020404" pitchFamily="49" charset="0"/>
              </a:rPr>
              <a:t>len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</a:t>
            </a:r>
            <a:r>
              <a:rPr lang="en-US" altLang="en-US" sz="1797">
                <a:latin typeface="Courier New" panose="02070309020205020404" pitchFamily="49" charset="0"/>
              </a:rPr>
              <a:t>popq </a:t>
            </a:r>
            <a:r>
              <a:rPr lang="en-US" altLang="en-US" sz="1797" dirty="0">
                <a:latin typeface="Courier New" panose="02070309020205020404" pitchFamily="49" charset="0"/>
              </a:rPr>
              <a:t>%</a:t>
            </a:r>
            <a:r>
              <a:rPr lang="en-US" altLang="en-US" sz="1797" dirty="0" err="1">
                <a:latin typeface="Courier New" panose="02070309020205020404" pitchFamily="49" charset="0"/>
              </a:rPr>
              <a:t>rbp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	ret</a:t>
            </a:r>
          </a:p>
        </p:txBody>
      </p:sp>
    </p:spTree>
    <p:extLst>
      <p:ext uri="{BB962C8B-B14F-4D97-AF65-F5344CB8AC3E}">
        <p14:creationId xmlns:p14="http://schemas.microsoft.com/office/powerpoint/2010/main" val="376643275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4">
            <a:extLst>
              <a:ext uri="{FF2B5EF4-FFF2-40B4-BE49-F238E27FC236}">
                <a16:creationId xmlns:a16="http://schemas.microsoft.com/office/drawing/2014/main" id="{73CCC89F-F936-E74E-A4FF-097838D5F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293" y="-15846"/>
            <a:ext cx="3625474" cy="703545"/>
          </a:xfrm>
          <a:noFill/>
        </p:spPr>
        <p:txBody>
          <a:bodyPr/>
          <a:lstStyle/>
          <a:p>
            <a:pPr algn="l"/>
            <a:r>
              <a:rPr lang="en-US" altLang="en-US" sz="2795" dirty="0">
                <a:ea typeface="ＭＳ Ｐゴシック" panose="020B0600070205080204" pitchFamily="34" charset="-128"/>
              </a:rPr>
              <a:t>x86 Encoding </a:t>
            </a:r>
          </a:p>
        </p:txBody>
      </p:sp>
      <p:pic>
        <p:nvPicPr>
          <p:cNvPr id="18434" name="Picture 3">
            <a:extLst>
              <a:ext uri="{FF2B5EF4-FFF2-40B4-BE49-F238E27FC236}">
                <a16:creationId xmlns:a16="http://schemas.microsoft.com/office/drawing/2014/main" id="{F32B5E1F-E38C-9C40-8995-B16EA9DE25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55" y="687699"/>
            <a:ext cx="7390389" cy="5927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CA11CDF-2592-B540-BB40-DBDD0A6F6ED3}"/>
              </a:ext>
            </a:extLst>
          </p:cNvPr>
          <p:cNvSpPr txBox="1">
            <a:spLocks noChangeArrowheads="1"/>
          </p:cNvSpPr>
          <p:nvPr/>
        </p:nvSpPr>
        <p:spPr>
          <a:xfrm>
            <a:off x="534529" y="152118"/>
            <a:ext cx="5438211" cy="57202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392" b="0">
                <a:latin typeface="+mj-lt"/>
                <a:ea typeface="+mj-ea"/>
                <a:cs typeface="+mj-cs"/>
              </a:rPr>
              <a:t>Object Code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38AC8E6C-B88F-B740-9880-7B69AF1A8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793" y="1127318"/>
            <a:ext cx="8239713" cy="144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l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795" b="0" dirty="0">
                <a:latin typeface="Calibri" panose="020F0502020204030204" pitchFamily="34" charset="0"/>
              </a:rPr>
              <a:t>Setup</a:t>
            </a:r>
          </a:p>
          <a:p>
            <a:pPr lvl="1" algn="l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395" b="0" dirty="0">
                <a:latin typeface="Calibri" panose="020F0502020204030204" pitchFamily="34" charset="0"/>
              </a:rPr>
              <a:t>Label </a:t>
            </a:r>
            <a:r>
              <a:rPr lang="en-US" altLang="en-US" sz="2395" b="0" dirty="0">
                <a:latin typeface="Courier New" panose="02070309020205020404" pitchFamily="49" charset="0"/>
              </a:rPr>
              <a:t>.L49</a:t>
            </a:r>
            <a:r>
              <a:rPr lang="en-US" altLang="en-US" sz="2395" b="0" dirty="0">
                <a:latin typeface="Calibri" panose="020F0502020204030204" pitchFamily="34" charset="0"/>
              </a:rPr>
              <a:t> becomes address </a:t>
            </a:r>
            <a:r>
              <a:rPr lang="en-US" altLang="en-US" sz="2395" b="0" dirty="0">
                <a:latin typeface="Courier New" panose="02070309020205020404" pitchFamily="49" charset="0"/>
              </a:rPr>
              <a:t>0x804875c</a:t>
            </a:r>
            <a:endParaRPr lang="en-US" altLang="en-US" sz="2395" b="0" dirty="0">
              <a:latin typeface="Calibri" panose="020F0502020204030204" pitchFamily="34" charset="0"/>
            </a:endParaRPr>
          </a:p>
          <a:p>
            <a:pPr lvl="1" algn="l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395" b="0" dirty="0">
                <a:latin typeface="Calibri" panose="020F0502020204030204" pitchFamily="34" charset="0"/>
              </a:rPr>
              <a:t>Label </a:t>
            </a:r>
            <a:r>
              <a:rPr lang="en-US" altLang="en-US" sz="2395" b="0" dirty="0">
                <a:latin typeface="Courier New" panose="02070309020205020404" pitchFamily="49" charset="0"/>
              </a:rPr>
              <a:t>.L57</a:t>
            </a:r>
            <a:r>
              <a:rPr lang="en-US" altLang="en-US" sz="2395" b="0" dirty="0">
                <a:latin typeface="Calibri" panose="020F0502020204030204" pitchFamily="34" charset="0"/>
              </a:rPr>
              <a:t> becomes address </a:t>
            </a:r>
            <a:r>
              <a:rPr lang="en-US" altLang="en-US" sz="2395" b="0" dirty="0">
                <a:latin typeface="Courier New" panose="02070309020205020404" pitchFamily="49" charset="0"/>
              </a:rPr>
              <a:t>0x8048bc0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194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194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194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194" b="0" dirty="0">
              <a:latin typeface="Calibri" panose="020F0502020204030204" pitchFamily="34" charset="0"/>
            </a:endParaRPr>
          </a:p>
        </p:txBody>
      </p:sp>
      <p:sp>
        <p:nvSpPr>
          <p:cNvPr id="19459" name="Rectangle 4">
            <a:extLst>
              <a:ext uri="{FF2B5EF4-FFF2-40B4-BE49-F238E27FC236}">
                <a16:creationId xmlns:a16="http://schemas.microsoft.com/office/drawing/2014/main" id="{CB3CE25E-AD4B-DC4C-A757-62EA4F057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49" y="2965450"/>
            <a:ext cx="8594654" cy="191824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319" tIns="44368" rIns="90319" bIns="44368">
            <a:spAutoFit/>
          </a:bodyPr>
          <a:lstStyle>
            <a:lvl1pPr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en-US" sz="2395" dirty="0">
                <a:latin typeface="Courier New" panose="02070309020205020404" pitchFamily="49" charset="0"/>
              </a:rPr>
              <a:t> </a:t>
            </a:r>
            <a:r>
              <a:rPr lang="en-US" altLang="en-US" sz="1797" dirty="0">
                <a:latin typeface="Courier New" panose="02070309020205020404" pitchFamily="49" charset="0"/>
              </a:rPr>
              <a:t>08048718 &lt;</a:t>
            </a:r>
            <a:r>
              <a:rPr lang="en-US" altLang="en-US" sz="1797" dirty="0" err="1">
                <a:latin typeface="Courier New" panose="02070309020205020404" pitchFamily="49" charset="0"/>
              </a:rPr>
              <a:t>unparse_symbol</a:t>
            </a:r>
            <a:r>
              <a:rPr lang="en-US" altLang="en-US" sz="1797" dirty="0">
                <a:latin typeface="Courier New" panose="02070309020205020404" pitchFamily="49" charset="0"/>
              </a:rPr>
              <a:t>&gt;: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8048718:	55             </a:t>
            </a:r>
            <a:r>
              <a:rPr lang="en-US" altLang="en-US" sz="1797" dirty="0" err="1">
                <a:latin typeface="Courier New" panose="02070309020205020404" pitchFamily="49" charset="0"/>
              </a:rPr>
              <a:t>pushl</a:t>
            </a:r>
            <a:r>
              <a:rPr lang="en-US" altLang="en-US" sz="1797" dirty="0">
                <a:latin typeface="Courier New" panose="02070309020205020404" pitchFamily="49" charset="0"/>
              </a:rPr>
              <a:t>  %</a:t>
            </a:r>
            <a:r>
              <a:rPr lang="en-US" altLang="en-US" sz="1797" dirty="0" err="1">
                <a:latin typeface="Courier New" panose="02070309020205020404" pitchFamily="49" charset="0"/>
              </a:rPr>
              <a:t>ebp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8048719:	89 e5          </a:t>
            </a:r>
            <a:r>
              <a:rPr lang="en-US" altLang="en-US" sz="1797" dirty="0" err="1">
                <a:latin typeface="Courier New" panose="02070309020205020404" pitchFamily="49" charset="0"/>
              </a:rPr>
              <a:t>movl</a:t>
            </a:r>
            <a:r>
              <a:rPr lang="en-US" altLang="en-US" sz="1797" dirty="0">
                <a:latin typeface="Courier New" panose="02070309020205020404" pitchFamily="49" charset="0"/>
              </a:rPr>
              <a:t>   %</a:t>
            </a:r>
            <a:r>
              <a:rPr lang="en-US" altLang="en-US" sz="1797" dirty="0" err="1">
                <a:latin typeface="Courier New" panose="02070309020205020404" pitchFamily="49" charset="0"/>
              </a:rPr>
              <a:t>esp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ebp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804871b:	8b 45 08       </a:t>
            </a:r>
            <a:r>
              <a:rPr lang="en-US" altLang="en-US" sz="1797" dirty="0" err="1">
                <a:latin typeface="Courier New" panose="02070309020205020404" pitchFamily="49" charset="0"/>
              </a:rPr>
              <a:t>movl</a:t>
            </a:r>
            <a:r>
              <a:rPr lang="en-US" altLang="en-US" sz="1797" dirty="0">
                <a:latin typeface="Courier New" panose="02070309020205020404" pitchFamily="49" charset="0"/>
              </a:rPr>
              <a:t>   0x8(%</a:t>
            </a:r>
            <a:r>
              <a:rPr lang="en-US" altLang="en-US" sz="1797" dirty="0" err="1">
                <a:latin typeface="Courier New" panose="02070309020205020404" pitchFamily="49" charset="0"/>
              </a:rPr>
              <a:t>ebp</a:t>
            </a:r>
            <a:r>
              <a:rPr lang="en-US" altLang="en-US" sz="1797" dirty="0">
                <a:latin typeface="Courier New" panose="02070309020205020404" pitchFamily="49" charset="0"/>
              </a:rPr>
              <a:t>),%</a:t>
            </a:r>
            <a:r>
              <a:rPr lang="en-US" altLang="en-US" sz="1797" dirty="0" err="1">
                <a:latin typeface="Courier New" panose="02070309020205020404" pitchFamily="49" charset="0"/>
              </a:rPr>
              <a:t>eax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804871e:	83 f8 05       </a:t>
            </a:r>
            <a:r>
              <a:rPr lang="en-US" altLang="en-US" sz="1797" dirty="0" err="1">
                <a:latin typeface="Courier New" panose="02070309020205020404" pitchFamily="49" charset="0"/>
              </a:rPr>
              <a:t>cmpl</a:t>
            </a:r>
            <a:r>
              <a:rPr lang="en-US" altLang="en-US" sz="1797" dirty="0">
                <a:latin typeface="Courier New" panose="02070309020205020404" pitchFamily="49" charset="0"/>
              </a:rPr>
              <a:t>   $0x5,%eax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8048721:	77 39          ja     804875c &lt;unparse_symbol+0x44&gt;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8048723:	ff 24 85 c0 8b </a:t>
            </a:r>
            <a:r>
              <a:rPr lang="en-US" altLang="en-US" sz="1797" dirty="0" err="1">
                <a:latin typeface="Courier New" panose="02070309020205020404" pitchFamily="49" charset="0"/>
              </a:rPr>
              <a:t>jmp</a:t>
            </a:r>
            <a:r>
              <a:rPr lang="en-US" altLang="en-US" sz="1797" dirty="0">
                <a:latin typeface="Courier New" panose="02070309020205020404" pitchFamily="49" charset="0"/>
              </a:rPr>
              <a:t>    *0x8048bc0(,%eax,4)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>
            <a:extLst>
              <a:ext uri="{FF2B5EF4-FFF2-40B4-BE49-F238E27FC236}">
                <a16:creationId xmlns:a16="http://schemas.microsoft.com/office/drawing/2014/main" id="{86FE3885-B810-504C-B310-D999D976A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74650"/>
            <a:ext cx="8086010" cy="638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>
            <a:extLst>
              <a:ext uri="{FF2B5EF4-FFF2-40B4-BE49-F238E27FC236}">
                <a16:creationId xmlns:a16="http://schemas.microsoft.com/office/drawing/2014/main" id="{C77C2980-E9F8-E040-A0FF-3CB2352FB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676" y="0"/>
            <a:ext cx="6815194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E74A011-4AD1-E540-B192-3A65ECE9ADE4}"/>
              </a:ext>
            </a:extLst>
          </p:cNvPr>
          <p:cNvSpPr txBox="1">
            <a:spLocks noChangeArrowheads="1"/>
          </p:cNvSpPr>
          <p:nvPr/>
        </p:nvSpPr>
        <p:spPr>
          <a:xfrm>
            <a:off x="534529" y="152118"/>
            <a:ext cx="5438211" cy="57202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392" b="0">
                <a:latin typeface="+mj-lt"/>
                <a:ea typeface="+mj-ea"/>
                <a:cs typeface="+mj-cs"/>
              </a:rPr>
              <a:t>Object Code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4200AC98-0E7D-824A-9E88-FB2871A36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70" y="1216942"/>
            <a:ext cx="8239713" cy="1825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l">
              <a:tabLst>
                <a:tab pos="1254911" algn="l"/>
                <a:tab pos="3080236" algn="l"/>
              </a:tabLst>
              <a:defRPr/>
            </a:pPr>
            <a:r>
              <a:rPr lang="en-US" sz="2795" dirty="0">
                <a:latin typeface="Courier New" charset="0"/>
              </a:rPr>
              <a:t>89 e5          </a:t>
            </a:r>
            <a:r>
              <a:rPr lang="en-US" sz="2795" dirty="0" err="1">
                <a:latin typeface="Courier New" charset="0"/>
              </a:rPr>
              <a:t>movl</a:t>
            </a:r>
            <a:r>
              <a:rPr lang="en-US" sz="2795" dirty="0">
                <a:latin typeface="Courier New" charset="0"/>
              </a:rPr>
              <a:t>   %</a:t>
            </a:r>
            <a:r>
              <a:rPr lang="en-US" sz="2795" dirty="0" err="1">
                <a:latin typeface="Courier New" charset="0"/>
              </a:rPr>
              <a:t>esp</a:t>
            </a:r>
            <a:r>
              <a:rPr lang="en-US" sz="2795" dirty="0">
                <a:latin typeface="Courier New" charset="0"/>
              </a:rPr>
              <a:t>,%</a:t>
            </a:r>
            <a:r>
              <a:rPr lang="en-US" sz="2795" dirty="0" err="1">
                <a:latin typeface="Courier New" charset="0"/>
              </a:rPr>
              <a:t>ebp</a:t>
            </a:r>
            <a:endParaRPr lang="en-US" sz="2795" dirty="0">
              <a:latin typeface="Courier New" charset="0"/>
            </a:endParaRPr>
          </a:p>
          <a:p>
            <a:pPr lvl="1" algn="l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395" b="0" dirty="0" err="1">
                <a:latin typeface="Calibri" charset="0"/>
                <a:cs typeface="ＭＳ Ｐゴシック" charset="0"/>
              </a:rPr>
              <a:t>Opcode</a:t>
            </a:r>
            <a:r>
              <a:rPr lang="en-US" sz="2395" b="0" dirty="0">
                <a:latin typeface="Calibri" charset="0"/>
                <a:cs typeface="ＭＳ Ｐゴシック" charset="0"/>
              </a:rPr>
              <a:t>: 89</a:t>
            </a:r>
          </a:p>
          <a:p>
            <a:pPr lvl="1" algn="l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395" b="0" dirty="0" err="1">
                <a:latin typeface="Calibri" charset="0"/>
                <a:cs typeface="ＭＳ Ｐゴシック" charset="0"/>
              </a:rPr>
              <a:t>modRM</a:t>
            </a:r>
            <a:r>
              <a:rPr lang="en-US" sz="2395" b="0" dirty="0">
                <a:latin typeface="Calibri" charset="0"/>
                <a:cs typeface="ＭＳ Ｐゴシック" charset="0"/>
              </a:rPr>
              <a:t> (mod R/M </a:t>
            </a:r>
            <a:r>
              <a:rPr lang="en-US" sz="2395" b="0" dirty="0" err="1">
                <a:latin typeface="Calibri" charset="0"/>
                <a:cs typeface="ＭＳ Ｐゴシック" charset="0"/>
              </a:rPr>
              <a:t>reg</a:t>
            </a:r>
            <a:r>
              <a:rPr lang="en-US" sz="2395" b="0" dirty="0">
                <a:latin typeface="Calibri" charset="0"/>
                <a:cs typeface="ＭＳ Ｐゴシック" charset="0"/>
              </a:rPr>
              <a:t>)</a:t>
            </a:r>
          </a:p>
          <a:p>
            <a:pPr marL="456331" lvl="1" indent="0" algn="l">
              <a:spcBef>
                <a:spcPct val="20000"/>
              </a:spcBef>
              <a:defRPr/>
            </a:pPr>
            <a:r>
              <a:rPr lang="en-US" sz="2395" b="0" dirty="0">
                <a:latin typeface="Calibri" charset="0"/>
                <a:cs typeface="ＭＳ Ｐゴシック" charset="0"/>
              </a:rPr>
              <a:t>	11  100 (</a:t>
            </a:r>
            <a:r>
              <a:rPr lang="en-US" sz="2395" b="0" dirty="0" err="1">
                <a:latin typeface="Calibri" charset="0"/>
                <a:cs typeface="ＭＳ Ｐゴシック" charset="0"/>
              </a:rPr>
              <a:t>esp</a:t>
            </a:r>
            <a:r>
              <a:rPr lang="en-US" sz="2395" b="0" dirty="0">
                <a:latin typeface="Calibri" charset="0"/>
                <a:cs typeface="ＭＳ Ｐゴシック" charset="0"/>
              </a:rPr>
              <a:t>)  101 (</a:t>
            </a:r>
            <a:r>
              <a:rPr lang="en-US" sz="2395" b="0" dirty="0" err="1">
                <a:latin typeface="Calibri" charset="0"/>
                <a:cs typeface="ＭＳ Ｐゴシック" charset="0"/>
              </a:rPr>
              <a:t>ebp</a:t>
            </a:r>
            <a:r>
              <a:rPr lang="en-US" sz="2395" b="0" dirty="0">
                <a:latin typeface="Calibri" charset="0"/>
                <a:cs typeface="ＭＳ Ｐゴシック" charset="0"/>
              </a:rPr>
              <a:t>)</a:t>
            </a:r>
          </a:p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3194" b="0" dirty="0">
              <a:latin typeface="Calibri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3194" b="0" dirty="0">
              <a:latin typeface="Calibri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3194" b="0" dirty="0">
              <a:latin typeface="Calibri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3194" b="0" dirty="0">
              <a:latin typeface="Calibri" charset="0"/>
            </a:endParaRPr>
          </a:p>
        </p:txBody>
      </p:sp>
      <p:sp>
        <p:nvSpPr>
          <p:cNvPr id="22531" name="Rectangle 4">
            <a:extLst>
              <a:ext uri="{FF2B5EF4-FFF2-40B4-BE49-F238E27FC236}">
                <a16:creationId xmlns:a16="http://schemas.microsoft.com/office/drawing/2014/main" id="{0B21E125-BA84-FC46-A38C-C691F2D26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99" y="3422650"/>
            <a:ext cx="8594654" cy="191824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319" tIns="44368" rIns="90319" bIns="44368">
            <a:spAutoFit/>
          </a:bodyPr>
          <a:lstStyle>
            <a:lvl1pPr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en-US" sz="2395" dirty="0">
                <a:latin typeface="Courier New" panose="02070309020205020404" pitchFamily="49" charset="0"/>
              </a:rPr>
              <a:t> </a:t>
            </a:r>
            <a:r>
              <a:rPr lang="en-US" altLang="en-US" sz="1797" dirty="0">
                <a:latin typeface="Courier New" panose="02070309020205020404" pitchFamily="49" charset="0"/>
              </a:rPr>
              <a:t>08048718 &lt;</a:t>
            </a:r>
            <a:r>
              <a:rPr lang="en-US" altLang="en-US" sz="1797" dirty="0" err="1">
                <a:latin typeface="Courier New" panose="02070309020205020404" pitchFamily="49" charset="0"/>
              </a:rPr>
              <a:t>unparse_symbol</a:t>
            </a:r>
            <a:r>
              <a:rPr lang="en-US" altLang="en-US" sz="1797" dirty="0">
                <a:latin typeface="Courier New" panose="02070309020205020404" pitchFamily="49" charset="0"/>
              </a:rPr>
              <a:t>&gt;: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8048718:	55             </a:t>
            </a:r>
            <a:r>
              <a:rPr lang="en-US" altLang="en-US" sz="1797" dirty="0" err="1">
                <a:latin typeface="Courier New" panose="02070309020205020404" pitchFamily="49" charset="0"/>
              </a:rPr>
              <a:t>pushl</a:t>
            </a:r>
            <a:r>
              <a:rPr lang="en-US" altLang="en-US" sz="1797" dirty="0">
                <a:latin typeface="Courier New" panose="02070309020205020404" pitchFamily="49" charset="0"/>
              </a:rPr>
              <a:t>  %</a:t>
            </a:r>
            <a:r>
              <a:rPr lang="en-US" altLang="en-US" sz="1797" dirty="0" err="1">
                <a:latin typeface="Courier New" panose="02070309020205020404" pitchFamily="49" charset="0"/>
              </a:rPr>
              <a:t>ebp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8048719:	89 e5          </a:t>
            </a:r>
            <a:r>
              <a:rPr lang="en-US" altLang="en-US" sz="1797" dirty="0" err="1">
                <a:latin typeface="Courier New" panose="02070309020205020404" pitchFamily="49" charset="0"/>
              </a:rPr>
              <a:t>movl</a:t>
            </a:r>
            <a:r>
              <a:rPr lang="en-US" altLang="en-US" sz="1797" dirty="0">
                <a:latin typeface="Courier New" panose="02070309020205020404" pitchFamily="49" charset="0"/>
              </a:rPr>
              <a:t>   %</a:t>
            </a:r>
            <a:r>
              <a:rPr lang="en-US" altLang="en-US" sz="1797" dirty="0" err="1">
                <a:latin typeface="Courier New" panose="02070309020205020404" pitchFamily="49" charset="0"/>
              </a:rPr>
              <a:t>esp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ebp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804871b:	8b 45 08       </a:t>
            </a:r>
            <a:r>
              <a:rPr lang="en-US" altLang="en-US" sz="1797" dirty="0" err="1">
                <a:latin typeface="Courier New" panose="02070309020205020404" pitchFamily="49" charset="0"/>
              </a:rPr>
              <a:t>movl</a:t>
            </a:r>
            <a:r>
              <a:rPr lang="en-US" altLang="en-US" sz="1797" dirty="0">
                <a:latin typeface="Courier New" panose="02070309020205020404" pitchFamily="49" charset="0"/>
              </a:rPr>
              <a:t>   0x8(%</a:t>
            </a:r>
            <a:r>
              <a:rPr lang="en-US" altLang="en-US" sz="1797" dirty="0" err="1">
                <a:latin typeface="Courier New" panose="02070309020205020404" pitchFamily="49" charset="0"/>
              </a:rPr>
              <a:t>ebp</a:t>
            </a:r>
            <a:r>
              <a:rPr lang="en-US" altLang="en-US" sz="1797" dirty="0">
                <a:latin typeface="Courier New" panose="02070309020205020404" pitchFamily="49" charset="0"/>
              </a:rPr>
              <a:t>),%</a:t>
            </a:r>
            <a:r>
              <a:rPr lang="en-US" altLang="en-US" sz="1797" dirty="0" err="1">
                <a:latin typeface="Courier New" panose="02070309020205020404" pitchFamily="49" charset="0"/>
              </a:rPr>
              <a:t>eax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804871e:	83 f8 05       </a:t>
            </a:r>
            <a:r>
              <a:rPr lang="en-US" altLang="en-US" sz="1797" dirty="0" err="1">
                <a:latin typeface="Courier New" panose="02070309020205020404" pitchFamily="49" charset="0"/>
              </a:rPr>
              <a:t>cmpl</a:t>
            </a:r>
            <a:r>
              <a:rPr lang="en-US" altLang="en-US" sz="1797" dirty="0">
                <a:latin typeface="Courier New" panose="02070309020205020404" pitchFamily="49" charset="0"/>
              </a:rPr>
              <a:t>   $0x5,%eax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8048721:	77 39          ja     804875c &lt;unparse_symbol+0x44&gt;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8048723:	ff 24 85 c0 8b </a:t>
            </a:r>
            <a:r>
              <a:rPr lang="en-US" altLang="en-US" sz="1797" dirty="0" err="1">
                <a:latin typeface="Courier New" panose="02070309020205020404" pitchFamily="49" charset="0"/>
              </a:rPr>
              <a:t>jmp</a:t>
            </a:r>
            <a:r>
              <a:rPr lang="en-US" altLang="en-US" sz="1797" dirty="0">
                <a:latin typeface="Courier New" panose="02070309020205020404" pitchFamily="49" charset="0"/>
              </a:rPr>
              <a:t>    *0x8048bc0(,%eax,4)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CBFDC44-1C64-754D-8ACA-AF3397A0BA44}"/>
              </a:ext>
            </a:extLst>
          </p:cNvPr>
          <p:cNvSpPr txBox="1">
            <a:spLocks noChangeArrowheads="1"/>
          </p:cNvSpPr>
          <p:nvPr/>
        </p:nvSpPr>
        <p:spPr>
          <a:xfrm>
            <a:off x="534529" y="152118"/>
            <a:ext cx="5438211" cy="57202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392" b="0">
                <a:latin typeface="+mj-lt"/>
                <a:ea typeface="+mj-ea"/>
                <a:cs typeface="+mj-cs"/>
              </a:rPr>
              <a:t>Object Code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74769744-0F88-0B48-A3CD-4AC0B6F9E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70" y="1216942"/>
            <a:ext cx="8239713" cy="1825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l">
              <a:tabLst>
                <a:tab pos="1254911" algn="l"/>
                <a:tab pos="3080236" algn="l"/>
              </a:tabLst>
              <a:defRPr/>
            </a:pPr>
            <a:r>
              <a:rPr lang="en-US" sz="2795" dirty="0">
                <a:latin typeface="Courier New" charset="0"/>
              </a:rPr>
              <a:t>8b 45 08    </a:t>
            </a:r>
            <a:r>
              <a:rPr lang="en-US" sz="2795" dirty="0" err="1">
                <a:latin typeface="Courier New" charset="0"/>
              </a:rPr>
              <a:t>movl</a:t>
            </a:r>
            <a:r>
              <a:rPr lang="en-US" sz="2795" dirty="0">
                <a:latin typeface="Courier New" charset="0"/>
              </a:rPr>
              <a:t>   0x8(%</a:t>
            </a:r>
            <a:r>
              <a:rPr lang="en-US" sz="2795" dirty="0" err="1">
                <a:latin typeface="Courier New" charset="0"/>
              </a:rPr>
              <a:t>ebp</a:t>
            </a:r>
            <a:r>
              <a:rPr lang="en-US" sz="2795" dirty="0">
                <a:latin typeface="Courier New" charset="0"/>
              </a:rPr>
              <a:t>),</a:t>
            </a:r>
            <a:r>
              <a:rPr lang="en-US" sz="2795" dirty="0" err="1">
                <a:latin typeface="Courier New" charset="0"/>
              </a:rPr>
              <a:t>eax</a:t>
            </a:r>
            <a:endParaRPr lang="en-US" sz="2795" dirty="0">
              <a:latin typeface="Courier New" charset="0"/>
            </a:endParaRPr>
          </a:p>
          <a:p>
            <a:pPr lvl="1" algn="l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395" b="0" dirty="0">
                <a:latin typeface="Calibri" charset="0"/>
                <a:cs typeface="ＭＳ Ｐゴシック" charset="0"/>
              </a:rPr>
              <a:t>Opcode: 8b</a:t>
            </a:r>
          </a:p>
          <a:p>
            <a:pPr lvl="1" algn="l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395" b="0" dirty="0" err="1">
                <a:latin typeface="Calibri" charset="0"/>
                <a:cs typeface="ＭＳ Ｐゴシック" charset="0"/>
              </a:rPr>
              <a:t>modRM</a:t>
            </a:r>
            <a:r>
              <a:rPr lang="en-US" sz="2395" b="0" dirty="0">
                <a:latin typeface="Calibri" charset="0"/>
                <a:cs typeface="ＭＳ Ｐゴシック" charset="0"/>
              </a:rPr>
              <a:t> (mod R/M </a:t>
            </a:r>
            <a:r>
              <a:rPr lang="en-US" sz="2395" b="0" dirty="0" err="1">
                <a:latin typeface="Calibri" charset="0"/>
                <a:cs typeface="ＭＳ Ｐゴシック" charset="0"/>
              </a:rPr>
              <a:t>reg</a:t>
            </a:r>
            <a:r>
              <a:rPr lang="en-US" sz="2395" b="0" dirty="0">
                <a:latin typeface="Calibri" charset="0"/>
                <a:cs typeface="ＭＳ Ｐゴシック" charset="0"/>
              </a:rPr>
              <a:t>)</a:t>
            </a:r>
          </a:p>
          <a:p>
            <a:pPr marL="456331" lvl="1" indent="0" algn="l">
              <a:spcBef>
                <a:spcPct val="20000"/>
              </a:spcBef>
              <a:defRPr/>
            </a:pPr>
            <a:r>
              <a:rPr lang="en-US" sz="2395" b="0" dirty="0">
                <a:latin typeface="Calibri" charset="0"/>
                <a:cs typeface="ＭＳ Ｐゴシック" charset="0"/>
              </a:rPr>
              <a:t>	01  000 (</a:t>
            </a:r>
            <a:r>
              <a:rPr lang="en-US" sz="2395" b="0" dirty="0" err="1">
                <a:latin typeface="Calibri" charset="0"/>
                <a:cs typeface="ＭＳ Ｐゴシック" charset="0"/>
              </a:rPr>
              <a:t>eax</a:t>
            </a:r>
            <a:r>
              <a:rPr lang="en-US" sz="2395" b="0" dirty="0">
                <a:latin typeface="Calibri" charset="0"/>
                <a:cs typeface="ＭＳ Ｐゴシック" charset="0"/>
              </a:rPr>
              <a:t>)  101 (</a:t>
            </a:r>
            <a:r>
              <a:rPr lang="en-US" sz="2395" b="0" dirty="0" err="1">
                <a:latin typeface="Calibri" charset="0"/>
                <a:cs typeface="ＭＳ Ｐゴシック" charset="0"/>
              </a:rPr>
              <a:t>ebp</a:t>
            </a:r>
            <a:r>
              <a:rPr lang="en-US" sz="2395" b="0" dirty="0">
                <a:latin typeface="Calibri" charset="0"/>
                <a:cs typeface="ＭＳ Ｐゴシック" charset="0"/>
              </a:rPr>
              <a:t>)</a:t>
            </a:r>
          </a:p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3194" b="0" dirty="0">
              <a:latin typeface="Calibri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3194" b="0" dirty="0">
              <a:latin typeface="Calibri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3194" b="0" dirty="0">
              <a:latin typeface="Calibri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3194" b="0" dirty="0">
              <a:latin typeface="Calibri" charset="0"/>
            </a:endParaRPr>
          </a:p>
        </p:txBody>
      </p:sp>
      <p:sp>
        <p:nvSpPr>
          <p:cNvPr id="23555" name="Rectangle 4">
            <a:extLst>
              <a:ext uri="{FF2B5EF4-FFF2-40B4-BE49-F238E27FC236}">
                <a16:creationId xmlns:a16="http://schemas.microsoft.com/office/drawing/2014/main" id="{172DA33E-48FC-7048-BE8B-C62809C71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294" y="3270532"/>
            <a:ext cx="8594654" cy="191824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319" tIns="44368" rIns="90319" bIns="44368">
            <a:spAutoFit/>
          </a:bodyPr>
          <a:lstStyle>
            <a:lvl1pPr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  <a:tab pos="3086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en-US" sz="2395" dirty="0">
                <a:latin typeface="Courier New" panose="02070309020205020404" pitchFamily="49" charset="0"/>
              </a:rPr>
              <a:t> </a:t>
            </a:r>
            <a:r>
              <a:rPr lang="en-US" altLang="en-US" sz="1797" dirty="0">
                <a:latin typeface="Courier New" panose="02070309020205020404" pitchFamily="49" charset="0"/>
              </a:rPr>
              <a:t>08048718 &lt;</a:t>
            </a:r>
            <a:r>
              <a:rPr lang="en-US" altLang="en-US" sz="1797" dirty="0" err="1">
                <a:latin typeface="Courier New" panose="02070309020205020404" pitchFamily="49" charset="0"/>
              </a:rPr>
              <a:t>unparse_symbol</a:t>
            </a:r>
            <a:r>
              <a:rPr lang="en-US" altLang="en-US" sz="1797" dirty="0">
                <a:latin typeface="Courier New" panose="02070309020205020404" pitchFamily="49" charset="0"/>
              </a:rPr>
              <a:t>&gt;: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8048718:	55             </a:t>
            </a:r>
            <a:r>
              <a:rPr lang="en-US" altLang="en-US" sz="1797" dirty="0" err="1">
                <a:latin typeface="Courier New" panose="02070309020205020404" pitchFamily="49" charset="0"/>
              </a:rPr>
              <a:t>pushl</a:t>
            </a:r>
            <a:r>
              <a:rPr lang="en-US" altLang="en-US" sz="1797" dirty="0">
                <a:latin typeface="Courier New" panose="02070309020205020404" pitchFamily="49" charset="0"/>
              </a:rPr>
              <a:t>  %</a:t>
            </a:r>
            <a:r>
              <a:rPr lang="en-US" altLang="en-US" sz="1797" dirty="0" err="1">
                <a:latin typeface="Courier New" panose="02070309020205020404" pitchFamily="49" charset="0"/>
              </a:rPr>
              <a:t>ebp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8048719:	89 e5          </a:t>
            </a:r>
            <a:r>
              <a:rPr lang="en-US" altLang="en-US" sz="1797" dirty="0" err="1">
                <a:latin typeface="Courier New" panose="02070309020205020404" pitchFamily="49" charset="0"/>
              </a:rPr>
              <a:t>movl</a:t>
            </a:r>
            <a:r>
              <a:rPr lang="en-US" altLang="en-US" sz="1797" dirty="0">
                <a:latin typeface="Courier New" panose="02070309020205020404" pitchFamily="49" charset="0"/>
              </a:rPr>
              <a:t>   %</a:t>
            </a:r>
            <a:r>
              <a:rPr lang="en-US" altLang="en-US" sz="1797" dirty="0" err="1">
                <a:latin typeface="Courier New" panose="02070309020205020404" pitchFamily="49" charset="0"/>
              </a:rPr>
              <a:t>esp</a:t>
            </a:r>
            <a:r>
              <a:rPr lang="en-US" altLang="en-US" sz="1797" dirty="0">
                <a:latin typeface="Courier New" panose="02070309020205020404" pitchFamily="49" charset="0"/>
              </a:rPr>
              <a:t>,%</a:t>
            </a:r>
            <a:r>
              <a:rPr lang="en-US" altLang="en-US" sz="1797" dirty="0" err="1">
                <a:latin typeface="Courier New" panose="02070309020205020404" pitchFamily="49" charset="0"/>
              </a:rPr>
              <a:t>ebp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804871b:	8b 45 08       </a:t>
            </a:r>
            <a:r>
              <a:rPr lang="en-US" altLang="en-US" sz="1797" dirty="0" err="1">
                <a:latin typeface="Courier New" panose="02070309020205020404" pitchFamily="49" charset="0"/>
              </a:rPr>
              <a:t>movl</a:t>
            </a:r>
            <a:r>
              <a:rPr lang="en-US" altLang="en-US" sz="1797" dirty="0">
                <a:latin typeface="Courier New" panose="02070309020205020404" pitchFamily="49" charset="0"/>
              </a:rPr>
              <a:t>   0x8(%</a:t>
            </a:r>
            <a:r>
              <a:rPr lang="en-US" altLang="en-US" sz="1797" dirty="0" err="1">
                <a:latin typeface="Courier New" panose="02070309020205020404" pitchFamily="49" charset="0"/>
              </a:rPr>
              <a:t>ebp</a:t>
            </a:r>
            <a:r>
              <a:rPr lang="en-US" altLang="en-US" sz="1797" dirty="0">
                <a:latin typeface="Courier New" panose="02070309020205020404" pitchFamily="49" charset="0"/>
              </a:rPr>
              <a:t>),%</a:t>
            </a:r>
            <a:r>
              <a:rPr lang="en-US" altLang="en-US" sz="1797" dirty="0" err="1">
                <a:latin typeface="Courier New" panose="02070309020205020404" pitchFamily="49" charset="0"/>
              </a:rPr>
              <a:t>eax</a:t>
            </a:r>
            <a:endParaRPr lang="en-US" altLang="en-US" sz="1797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804871e:	83 f8 05       </a:t>
            </a:r>
            <a:r>
              <a:rPr lang="en-US" altLang="en-US" sz="1797" dirty="0" err="1">
                <a:latin typeface="Courier New" panose="02070309020205020404" pitchFamily="49" charset="0"/>
              </a:rPr>
              <a:t>cmpl</a:t>
            </a:r>
            <a:r>
              <a:rPr lang="en-US" altLang="en-US" sz="1797" dirty="0">
                <a:latin typeface="Courier New" panose="02070309020205020404" pitchFamily="49" charset="0"/>
              </a:rPr>
              <a:t>   $0x5,%eax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8048721:	77 39          ja     804875c &lt;unparse_symbol+0x44&gt;</a:t>
            </a:r>
          </a:p>
          <a:p>
            <a:pPr algn="l"/>
            <a:r>
              <a:rPr lang="en-US" altLang="en-US" sz="1797" dirty="0">
                <a:latin typeface="Courier New" panose="02070309020205020404" pitchFamily="49" charset="0"/>
              </a:rPr>
              <a:t> 8048723:	ff 24 85 c0 8b </a:t>
            </a:r>
            <a:r>
              <a:rPr lang="en-US" altLang="en-US" sz="1797" dirty="0" err="1">
                <a:latin typeface="Courier New" panose="02070309020205020404" pitchFamily="49" charset="0"/>
              </a:rPr>
              <a:t>jmp</a:t>
            </a:r>
            <a:r>
              <a:rPr lang="en-US" altLang="en-US" sz="1797" dirty="0">
                <a:latin typeface="Courier New" panose="02070309020205020404" pitchFamily="49" charset="0"/>
              </a:rPr>
              <a:t>    *0x8048bc0(,%eax,4)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Y86-64 Instructions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Format</a:t>
            </a:r>
          </a:p>
          <a:p>
            <a:pPr lvl="1"/>
            <a:r>
              <a:rPr lang="en-US" b="0" dirty="0"/>
              <a:t>1</a:t>
            </a:r>
            <a:r>
              <a:rPr lang="en-US" b="0" dirty="0">
                <a:latin typeface="Arial Black"/>
              </a:rPr>
              <a:t>–</a:t>
            </a:r>
            <a:r>
              <a:rPr lang="en-US" b="0" dirty="0"/>
              <a:t>10 bytes of information read from memory</a:t>
            </a:r>
          </a:p>
          <a:p>
            <a:pPr lvl="2"/>
            <a:r>
              <a:rPr lang="en-US" b="0" dirty="0"/>
              <a:t>Can determine instruction length from first byte</a:t>
            </a:r>
          </a:p>
          <a:p>
            <a:pPr lvl="2"/>
            <a:r>
              <a:rPr lang="en-US" b="0" dirty="0"/>
              <a:t>Not as many instruction types, and simpler encoding </a:t>
            </a:r>
            <a:r>
              <a:rPr lang="en-US" b="0"/>
              <a:t>than x86-64</a:t>
            </a:r>
            <a:endParaRPr lang="en-US" b="0" dirty="0"/>
          </a:p>
          <a:p>
            <a:pPr lvl="1"/>
            <a:r>
              <a:rPr lang="en-US" b="0" dirty="0"/>
              <a:t>Each accesses and modifies some part(s) of the program state</a:t>
            </a:r>
          </a:p>
          <a:p>
            <a:pPr lvl="2"/>
            <a:endParaRPr lang="en-US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fujitsu-99-02">
  <a:themeElements>
    <a:clrScheme name="">
      <a:dk1>
        <a:srgbClr val="000066"/>
      </a:dk1>
      <a:lt1>
        <a:srgbClr val="FFFFFF"/>
      </a:lt1>
      <a:dk2>
        <a:srgbClr val="003300"/>
      </a:dk2>
      <a:lt2>
        <a:srgbClr val="00FF99"/>
      </a:lt2>
      <a:accent1>
        <a:srgbClr val="800000"/>
      </a:accent1>
      <a:accent2>
        <a:srgbClr val="33CCCC"/>
      </a:accent2>
      <a:accent3>
        <a:srgbClr val="FFFFFF"/>
      </a:accent3>
      <a:accent4>
        <a:srgbClr val="000056"/>
      </a:accent4>
      <a:accent5>
        <a:srgbClr val="C0AAAA"/>
      </a:accent5>
      <a:accent6>
        <a:srgbClr val="2DB9B9"/>
      </a:accent6>
      <a:hlink>
        <a:srgbClr val="660033"/>
      </a:hlink>
      <a:folHlink>
        <a:srgbClr val="000099"/>
      </a:folHlink>
    </a:clrScheme>
    <a:fontScheme name="fujitsu-99-02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2"/>
          </a:solidFill>
          <a:prstDash val="solid"/>
          <a:round/>
          <a:headEnd type="none" w="med" len="med"/>
          <a:tailEnd type="triangle" w="sm" len="sm"/>
        </a:ln>
        <a:effectLst/>
      </a:spPr>
      <a:bodyPr vert="horz" wrap="non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2"/>
          </a:solidFill>
          <a:prstDash val="solid"/>
          <a:round/>
          <a:headEnd type="none" w="med" len="med"/>
          <a:tailEnd type="triangle" w="sm" len="sm"/>
        </a:ln>
        <a:effectLst/>
      </a:spPr>
      <a:bodyPr vert="horz" wrap="non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fujitsu-99-0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jitsu-99-0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jitsu-99-0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jitsu-99-0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jitsu-99-0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jitsu-99-0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jitsu-99-0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jitsu-99-02 8">
        <a:dk1>
          <a:srgbClr val="000000"/>
        </a:dk1>
        <a:lt1>
          <a:srgbClr val="FFFFFF"/>
        </a:lt1>
        <a:dk2>
          <a:srgbClr val="002396"/>
        </a:dk2>
        <a:lt2>
          <a:srgbClr val="00FF64"/>
        </a:lt2>
        <a:accent1>
          <a:srgbClr val="DC0A00"/>
        </a:accent1>
        <a:accent2>
          <a:srgbClr val="00FFFF"/>
        </a:accent2>
        <a:accent3>
          <a:srgbClr val="AAACC9"/>
        </a:accent3>
        <a:accent4>
          <a:srgbClr val="DADADA"/>
        </a:accent4>
        <a:accent5>
          <a:srgbClr val="EBAAAA"/>
        </a:accent5>
        <a:accent6>
          <a:srgbClr val="00E7E7"/>
        </a:accent6>
        <a:hlink>
          <a:srgbClr val="E1E100"/>
        </a:hlink>
        <a:folHlink>
          <a:srgbClr val="FF963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81D58"/>
      </a:dk2>
      <a:lt2>
        <a:srgbClr val="919191"/>
      </a:lt2>
      <a:accent1>
        <a:srgbClr val="FC0128"/>
      </a:accent1>
      <a:accent2>
        <a:srgbClr val="063DE8"/>
      </a:accent2>
      <a:accent3>
        <a:srgbClr val="FFFFFF"/>
      </a:accent3>
      <a:accent4>
        <a:srgbClr val="000000"/>
      </a:accent4>
      <a:accent5>
        <a:srgbClr val="FDAAAC"/>
      </a:accent5>
      <a:accent6>
        <a:srgbClr val="0536D2"/>
      </a:accent6>
      <a:hlink>
        <a:srgbClr val="00DFCA"/>
      </a:hlink>
      <a:folHlink>
        <a:srgbClr val="EAEC5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81D58"/>
      </a:dk2>
      <a:lt2>
        <a:srgbClr val="919191"/>
      </a:lt2>
      <a:accent1>
        <a:srgbClr val="FC0128"/>
      </a:accent1>
      <a:accent2>
        <a:srgbClr val="063DE8"/>
      </a:accent2>
      <a:accent3>
        <a:srgbClr val="FFFFFF"/>
      </a:accent3>
      <a:accent4>
        <a:srgbClr val="000000"/>
      </a:accent4>
      <a:accent5>
        <a:srgbClr val="FDAAAC"/>
      </a:accent5>
      <a:accent6>
        <a:srgbClr val="0536D2"/>
      </a:accent6>
      <a:hlink>
        <a:srgbClr val="00DFCA"/>
      </a:hlink>
      <a:folHlink>
        <a:srgbClr val="EAEC5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HD:Shared Files:Presentations:1999 Presentations:fujitsu-99-02.ppt</Template>
  <TotalTime>15447</TotalTime>
  <Pages>8</Pages>
  <Words>2064</Words>
  <Application>Microsoft Macintosh PowerPoint</Application>
  <PresentationFormat>Custom</PresentationFormat>
  <Paragraphs>800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Arial Black</vt:lpstr>
      <vt:lpstr>Calibri</vt:lpstr>
      <vt:lpstr>Courier New</vt:lpstr>
      <vt:lpstr>Helvetica</vt:lpstr>
      <vt:lpstr>Times New Roman</vt:lpstr>
      <vt:lpstr>Wingdings</vt:lpstr>
      <vt:lpstr>fujitsu-99-02</vt:lpstr>
      <vt:lpstr>x86 Encoding </vt:lpstr>
      <vt:lpstr>x86 Encoding </vt:lpstr>
      <vt:lpstr>x86 Encoding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Y86-64 Instructions</vt:lpstr>
      <vt:lpstr>Y86-64 Instruction Set #1</vt:lpstr>
      <vt:lpstr>Y86-64 Instruction Set #2</vt:lpstr>
      <vt:lpstr>Y86-64 Instruction Set #3</vt:lpstr>
      <vt:lpstr>Y86-64 Instruction Set</vt:lpstr>
      <vt:lpstr>Y86-64 Processor State</vt:lpstr>
      <vt:lpstr>Encoding Registers</vt:lpstr>
      <vt:lpstr>Instruction Example</vt:lpstr>
      <vt:lpstr>Arithmetic and Logical Operations</vt:lpstr>
      <vt:lpstr>Move Operations</vt:lpstr>
      <vt:lpstr>Move Instruction Examples</vt:lpstr>
      <vt:lpstr>Conditional Move Instructions</vt:lpstr>
      <vt:lpstr>Jump Instructions</vt:lpstr>
      <vt:lpstr>Jump Instructions</vt:lpstr>
      <vt:lpstr>Y86-64 Program Stack</vt:lpstr>
      <vt:lpstr>Stack Operations</vt:lpstr>
      <vt:lpstr>Subroutine Call and Return</vt:lpstr>
      <vt:lpstr>Miscellaneous Instructions</vt:lpstr>
      <vt:lpstr>Y86 Code Generation Example</vt:lpstr>
      <vt:lpstr>Y86 Code Generation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Processor Verification</dc:title>
  <dc:subject>SRC Review Slides</dc:subject>
  <dc:creator>Randal E. Bryant</dc:creator>
  <cp:lastModifiedBy>Downen, Paul M</cp:lastModifiedBy>
  <cp:revision>125</cp:revision>
  <cp:lastPrinted>1999-02-26T14:55:35Z</cp:lastPrinted>
  <dcterms:created xsi:type="dcterms:W3CDTF">1998-03-03T17:17:57Z</dcterms:created>
  <dcterms:modified xsi:type="dcterms:W3CDTF">2023-11-27T19:41:09Z</dcterms:modified>
</cp:coreProperties>
</file>