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81" r:id="rId3"/>
    <p:sldId id="282" r:id="rId4"/>
    <p:sldId id="302" r:id="rId5"/>
    <p:sldId id="304" r:id="rId6"/>
    <p:sldId id="284" r:id="rId7"/>
    <p:sldId id="305" r:id="rId8"/>
    <p:sldId id="307" r:id="rId9"/>
    <p:sldId id="286" r:id="rId10"/>
    <p:sldId id="308" r:id="rId11"/>
    <p:sldId id="309" r:id="rId12"/>
    <p:sldId id="288" r:id="rId13"/>
    <p:sldId id="306" r:id="rId14"/>
    <p:sldId id="289" r:id="rId15"/>
    <p:sldId id="290" r:id="rId16"/>
    <p:sldId id="291" r:id="rId17"/>
    <p:sldId id="292" r:id="rId18"/>
    <p:sldId id="293" r:id="rId19"/>
    <p:sldId id="29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2"/>
    <p:restoredTop sz="96197"/>
  </p:normalViewPr>
  <p:slideViewPr>
    <p:cSldViewPr snapToGrid="0" snapToObjects="1">
      <p:cViewPr varScale="1">
        <p:scale>
          <a:sx n="114" d="100"/>
          <a:sy n="114" d="100"/>
        </p:scale>
        <p:origin x="19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ED7BBB91-63D8-DB46-8CF1-F1D455199014}"/>
    <pc:docChg chg="custSel modSld">
      <pc:chgData name="Downen, Paul M" userId="b1fad98d-9c85-4afc-93ea-92c67574f2bd" providerId="ADAL" clId="{ED7BBB91-63D8-DB46-8CF1-F1D455199014}" dt="2023-12-08T18:51:25.057" v="32" actId="1076"/>
      <pc:docMkLst>
        <pc:docMk/>
      </pc:docMkLst>
      <pc:sldChg chg="modSp mod">
        <pc:chgData name="Downen, Paul M" userId="b1fad98d-9c85-4afc-93ea-92c67574f2bd" providerId="ADAL" clId="{ED7BBB91-63D8-DB46-8CF1-F1D455199014}" dt="2023-12-08T18:50:45.242" v="23" actId="14100"/>
        <pc:sldMkLst>
          <pc:docMk/>
          <pc:sldMk cId="1857644980" sldId="290"/>
        </pc:sldMkLst>
        <pc:spChg chg="mod">
          <ac:chgData name="Downen, Paul M" userId="b1fad98d-9c85-4afc-93ea-92c67574f2bd" providerId="ADAL" clId="{ED7BBB91-63D8-DB46-8CF1-F1D455199014}" dt="2023-12-08T18:50:45.242" v="23" actId="14100"/>
          <ac:spMkLst>
            <pc:docMk/>
            <pc:sldMk cId="1857644980" sldId="290"/>
            <ac:spMk id="371745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50:57.610" v="25" actId="14100"/>
        <pc:sldMkLst>
          <pc:docMk/>
          <pc:sldMk cId="2412318837" sldId="291"/>
        </pc:sldMkLst>
        <pc:spChg chg="mod">
          <ac:chgData name="Downen, Paul M" userId="b1fad98d-9c85-4afc-93ea-92c67574f2bd" providerId="ADAL" clId="{ED7BBB91-63D8-DB46-8CF1-F1D455199014}" dt="2023-12-08T18:50:57.610" v="25" actId="14100"/>
          <ac:spMkLst>
            <pc:docMk/>
            <pc:sldMk cId="2412318837" sldId="291"/>
            <ac:spMk id="376837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51:14.541" v="29" actId="1076"/>
        <pc:sldMkLst>
          <pc:docMk/>
          <pc:sldMk cId="1265970224" sldId="292"/>
        </pc:sldMkLst>
        <pc:spChg chg="mod">
          <ac:chgData name="Downen, Paul M" userId="b1fad98d-9c85-4afc-93ea-92c67574f2bd" providerId="ADAL" clId="{ED7BBB91-63D8-DB46-8CF1-F1D455199014}" dt="2023-12-08T18:51:14.541" v="29" actId="1076"/>
          <ac:spMkLst>
            <pc:docMk/>
            <pc:sldMk cId="1265970224" sldId="292"/>
            <ac:spMk id="377861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51:25.057" v="32" actId="1076"/>
        <pc:sldMkLst>
          <pc:docMk/>
          <pc:sldMk cId="1705055588" sldId="293"/>
        </pc:sldMkLst>
        <pc:spChg chg="mod">
          <ac:chgData name="Downen, Paul M" userId="b1fad98d-9c85-4afc-93ea-92c67574f2bd" providerId="ADAL" clId="{ED7BBB91-63D8-DB46-8CF1-F1D455199014}" dt="2023-12-08T18:51:25.057" v="32" actId="1076"/>
          <ac:spMkLst>
            <pc:docMk/>
            <pc:sldMk cId="1705055588" sldId="293"/>
            <ac:spMk id="378885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46:32.312" v="1" actId="20577"/>
        <pc:sldMkLst>
          <pc:docMk/>
          <pc:sldMk cId="2417240651" sldId="304"/>
        </pc:sldMkLst>
        <pc:spChg chg="mod">
          <ac:chgData name="Downen, Paul M" userId="b1fad98d-9c85-4afc-93ea-92c67574f2bd" providerId="ADAL" clId="{ED7BBB91-63D8-DB46-8CF1-F1D455199014}" dt="2023-12-08T18:46:32.312" v="1" actId="20577"/>
          <ac:spMkLst>
            <pc:docMk/>
            <pc:sldMk cId="2417240651" sldId="304"/>
            <ac:spMk id="392194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47:57.302" v="3" actId="27636"/>
        <pc:sldMkLst>
          <pc:docMk/>
          <pc:sldMk cId="4024779912" sldId="305"/>
        </pc:sldMkLst>
        <pc:spChg chg="mod">
          <ac:chgData name="Downen, Paul M" userId="b1fad98d-9c85-4afc-93ea-92c67574f2bd" providerId="ADAL" clId="{ED7BBB91-63D8-DB46-8CF1-F1D455199014}" dt="2023-12-08T18:47:57.302" v="3" actId="27636"/>
          <ac:spMkLst>
            <pc:docMk/>
            <pc:sldMk cId="4024779912" sldId="305"/>
            <ac:spMk id="393218" creationId="{00000000-0000-0000-0000-000000000000}"/>
          </ac:spMkLst>
        </pc:spChg>
      </pc:sldChg>
      <pc:sldChg chg="modSp mod">
        <pc:chgData name="Downen, Paul M" userId="b1fad98d-9c85-4afc-93ea-92c67574f2bd" providerId="ADAL" clId="{ED7BBB91-63D8-DB46-8CF1-F1D455199014}" dt="2023-12-08T18:49:53.050" v="5" actId="20577"/>
        <pc:sldMkLst>
          <pc:docMk/>
          <pc:sldMk cId="3317935679" sldId="306"/>
        </pc:sldMkLst>
        <pc:spChg chg="mod">
          <ac:chgData name="Downen, Paul M" userId="b1fad98d-9c85-4afc-93ea-92c67574f2bd" providerId="ADAL" clId="{ED7BBB91-63D8-DB46-8CF1-F1D455199014}" dt="2023-12-08T18:49:53.050" v="5" actId="20577"/>
          <ac:spMkLst>
            <pc:docMk/>
            <pc:sldMk cId="3317935679" sldId="306"/>
            <ac:spMk id="39424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22A0E-F060-3442-8448-8C65A9386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3A33E-2026-6044-B628-39547BA3E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FA3DC-2728-DC46-AD6F-E1BF02DA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72EA3-0D91-D24C-B6D3-0B874D8D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26037-F34E-C247-81F0-38B9B035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0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130B7-E38D-0045-B702-CCA9849E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A18B0-282B-2A46-9458-D8872B2AE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4A5FC-E9D0-8744-9B07-CC6517EB3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5580C-F9DF-C548-838E-26A7FE8B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7EB50-6B4A-D54C-AFAE-FAEF6D9C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6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13BA8-19E3-3642-A0A0-2A94EA180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7BD2A-7B26-6B44-B924-48F442787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F862A-83D4-4145-9140-01D979E8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3AE6A-E9D2-1F46-99BA-E779BECD5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8A35F-A1D5-CA4E-A82E-EE523657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4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D8B0-C06C-F846-BAF9-D42BF2B9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942E-D9E6-9945-8EEC-5887A4BC7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6D7E8-C486-D640-B584-6EB53B0E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38FF-8B95-CF49-B8D1-81350C27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15474-C6A9-A242-9472-2156C106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6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E159-ED33-7046-997D-A21945C1B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1927-3949-0C45-B077-E8A0A283B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5F7A7-5480-1F4A-B896-0FD3B1F8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36822-65AC-CF4F-A7E1-23F13D6F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69DD7-A513-5E43-9683-61CEF4BA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6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1594B-296F-2A4F-B140-3D46B36D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DCDB-BACE-4B43-A218-981272B07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B322A-5042-4A4F-B8AA-E95A561C1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14657-D840-D74A-AFA9-CF96E40F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CB2DD-2566-D646-8530-FE2BEA25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2F39C-DBB9-7043-B176-1AC0871B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2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AACA-FFA8-7C46-90DB-0569BE27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67661-0BA9-9548-AC18-B5F0B5AC9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4A16A-2196-EE41-B5AA-77797C125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33FA1-C756-2C47-A46E-91455800C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CD6EF-5296-F54D-9AA3-15E826ABA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083FD-9892-C04E-862A-F702AFAF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800CC-2982-3046-8D8F-EFD0FFAF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FEEED3-A9B9-F843-95B9-589D701A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0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B405-900C-2B40-B124-A0B9B6DA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A73C18-4DA3-2940-9141-85AD02D7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CD3B3-10BE-844B-9171-52D2FF3E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E6868-BDD0-814A-AC6C-61C29E53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C9052-6DA0-614C-8C1B-156FF3884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EF32E-5BD0-5649-BB6D-4E00F3DB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A163D-D831-254C-9774-7472A868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7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BA47-A081-884F-BC2B-5DD44B80B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C14F6-0647-A648-86AB-E0089141E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988C1-9468-4543-8643-1676817A7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E54E3-E4CE-8F4E-81D8-6D3A12BF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87E81-76DD-C04F-9B6A-E597F956E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CC3A1-0B5B-C24B-B5BB-A49A5F29B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4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87D2-1563-A644-9747-B685EAB0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95234-7EC2-374F-B802-4841C5661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801BE-A1CE-A24F-A56D-CD05F59B7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39FFD-5F8A-8848-9FBA-408C229C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FF6D0-5536-2640-824A-30DFBDCF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E13F2-44EF-3846-8AAC-72B9A35F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2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7F6405-43BA-0245-921C-CE051ED57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BB8FD-D7B8-FB48-9654-73A9CBC87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F6DF-DD71-F149-9C18-547E3DC7C9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A2E5-A0B0-A54E-B350-2D82D91661F0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84A00-2E52-D148-A74B-0F306AD4A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EFD07-7FC4-AE41-80B4-5C20A78FC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C2825-394A-2C4F-9379-E1A243793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1570243" y="1392603"/>
            <a:ext cx="1818088" cy="30536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805" rIns="45805"/>
          <a:lstStyle/>
          <a:p>
            <a:pPr algn="l">
              <a:spcBef>
                <a:spcPct val="50000"/>
              </a:spcBef>
            </a:pPr>
            <a:r>
              <a:rPr lang="en-US" sz="1603" dirty="0" err="1"/>
              <a:t>OPq</a:t>
            </a:r>
            <a:r>
              <a:rPr lang="en-US" sz="1603" dirty="0"/>
              <a:t> </a:t>
            </a:r>
            <a:r>
              <a:rPr lang="en-US" sz="1603" dirty="0" err="1"/>
              <a:t>rA</a:t>
            </a:r>
            <a:r>
              <a:rPr lang="en-US" sz="1603" dirty="0"/>
              <a:t>, </a:t>
            </a:r>
            <a:r>
              <a:rPr lang="en-US" sz="1603" dirty="0" err="1"/>
              <a:t>rB</a:t>
            </a:r>
            <a:endParaRPr lang="en-US" sz="1603" dirty="0"/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600646" y="1692277"/>
            <a:ext cx="2794468" cy="1178521"/>
            <a:chOff x="561" y="796"/>
            <a:chExt cx="2241" cy="741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458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icode:ifun </a:t>
              </a:r>
              <a:r>
                <a:rPr lang="en-US" sz="1603">
                  <a:sym typeface="Symbol" pitchFamily="18" charset="2"/>
                </a:rPr>
                <a:t></a:t>
              </a:r>
              <a:r>
                <a:rPr lang="en-US" sz="1603"/>
                <a:t> M</a:t>
              </a:r>
              <a:r>
                <a:rPr lang="en-US" sz="1603" baseline="-25000"/>
                <a:t>1</a:t>
              </a:r>
              <a:r>
                <a:rPr lang="en-US" sz="1603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458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rA:rB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</a:t>
              </a:r>
              <a:r>
                <a:rPr lang="en-US" sz="1603" dirty="0"/>
                <a:t> M</a:t>
              </a:r>
              <a:r>
                <a:rPr lang="en-US" sz="1603" baseline="-25000" dirty="0"/>
                <a:t>1</a:t>
              </a:r>
              <a:r>
                <a:rPr lang="en-US" sz="1603" dirty="0"/>
                <a:t>[PC+1]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458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valP </a:t>
              </a:r>
              <a:r>
                <a:rPr lang="en-US" sz="1603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61" y="796"/>
              <a:ext cx="768" cy="741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Fetch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613346" y="2886973"/>
            <a:ext cx="2788513" cy="610731"/>
            <a:chOff x="576" y="1584"/>
            <a:chExt cx="2227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459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valA </a:t>
              </a:r>
              <a:r>
                <a:rPr lang="en-US" sz="1603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459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valB </a:t>
              </a:r>
              <a:r>
                <a:rPr lang="en-US" sz="1603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452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603559" y="3508956"/>
            <a:ext cx="2794380" cy="610731"/>
            <a:chOff x="576" y="1968"/>
            <a:chExt cx="2228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453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valE </a:t>
              </a:r>
              <a:r>
                <a:rPr lang="en-US" sz="1603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460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460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602061" y="4128470"/>
            <a:ext cx="2787418" cy="305365"/>
            <a:chOff x="576" y="2352"/>
            <a:chExt cx="2262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494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Memory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602061" y="4451401"/>
            <a:ext cx="2787675" cy="610731"/>
            <a:chOff x="576" y="2544"/>
            <a:chExt cx="2294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515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R[rB] </a:t>
              </a:r>
              <a:r>
                <a:rPr lang="en-US" sz="1603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515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52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3"/>
                <a:t>back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603559" y="5062132"/>
            <a:ext cx="2785920" cy="610731"/>
            <a:chOff x="576" y="2928"/>
            <a:chExt cx="2297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529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PC </a:t>
              </a:r>
              <a:r>
                <a:rPr lang="en-US" sz="1603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PC update</a:t>
              </a:r>
            </a:p>
          </p:txBody>
        </p:sp>
      </p:grpSp>
      <p:sp>
        <p:nvSpPr>
          <p:cNvPr id="46" name="Text Box 10">
            <a:extLst>
              <a:ext uri="{FF2B5EF4-FFF2-40B4-BE49-F238E27FC236}">
                <a16:creationId xmlns:a16="http://schemas.microsoft.com/office/drawing/2014/main" id="{D88D4EF8-B37F-6D48-A8CE-A8C25BBFA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1725217"/>
            <a:ext cx="182687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544E687C-77C0-9D43-B7DF-AA05AD82E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1420417"/>
            <a:ext cx="182687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>
                <a:latin typeface="Courier New" pitchFamily="49" charset="0"/>
              </a:rPr>
              <a:t>rmmovq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, D(</a:t>
            </a:r>
            <a:r>
              <a:rPr lang="en-US" sz="1600" dirty="0" err="1"/>
              <a:t>rB</a:t>
            </a:r>
            <a:r>
              <a:rPr lang="en-US" sz="1600" dirty="0"/>
              <a:t>)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416B54AC-5F29-524C-BD1D-65CEF8F81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1725217"/>
            <a:ext cx="1799947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icode:ifun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1</a:t>
            </a:r>
            <a:r>
              <a:rPr lang="en-US" sz="1600" dirty="0"/>
              <a:t>[PC]</a:t>
            </a: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09D37133-71E2-334B-9357-5432C723D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2030017"/>
            <a:ext cx="1818088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rA:rB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1</a:t>
            </a:r>
            <a:r>
              <a:rPr lang="en-US" sz="1600" dirty="0"/>
              <a:t>[PC+1]</a:t>
            </a: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EA1EE021-9A34-5646-AE6D-B412D7AC5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2334817"/>
            <a:ext cx="1795355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valC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8</a:t>
            </a:r>
            <a:r>
              <a:rPr lang="en-US" sz="1600" dirty="0"/>
              <a:t>[PC+2]</a:t>
            </a:r>
          </a:p>
        </p:txBody>
      </p:sp>
      <p:sp>
        <p:nvSpPr>
          <p:cNvPr id="51" name="Text Box 9">
            <a:extLst>
              <a:ext uri="{FF2B5EF4-FFF2-40B4-BE49-F238E27FC236}">
                <a16:creationId xmlns:a16="http://schemas.microsoft.com/office/drawing/2014/main" id="{4617DB4D-732F-C649-8848-4DE59035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2639617"/>
            <a:ext cx="1795355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valP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PC+10</a:t>
            </a:r>
          </a:p>
        </p:txBody>
      </p:sp>
      <p:grpSp>
        <p:nvGrpSpPr>
          <p:cNvPr id="57" name="Group 16">
            <a:extLst>
              <a:ext uri="{FF2B5EF4-FFF2-40B4-BE49-F238E27FC236}">
                <a16:creationId xmlns:a16="http://schemas.microsoft.com/office/drawing/2014/main" id="{F6C914FF-DEA7-2541-A946-A1CF1B889B8C}"/>
              </a:ext>
            </a:extLst>
          </p:cNvPr>
          <p:cNvGrpSpPr>
            <a:grpSpLocks/>
          </p:cNvGrpSpPr>
          <p:nvPr/>
        </p:nvGrpSpPr>
        <p:grpSpPr bwMode="auto">
          <a:xfrm>
            <a:off x="3929942" y="2944417"/>
            <a:ext cx="1826870" cy="609600"/>
            <a:chOff x="1344" y="1584"/>
            <a:chExt cx="1776" cy="384"/>
          </a:xfrm>
        </p:grpSpPr>
        <p:sp>
          <p:nvSpPr>
            <p:cNvPr id="58" name="Text Box 17">
              <a:extLst>
                <a:ext uri="{FF2B5EF4-FFF2-40B4-BE49-F238E27FC236}">
                  <a16:creationId xmlns:a16="http://schemas.microsoft.com/office/drawing/2014/main" id="{6F2BAA0D-DC36-494D-9AD2-5E0510EA0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59" name="Text Box 18">
              <a:extLst>
                <a:ext uri="{FF2B5EF4-FFF2-40B4-BE49-F238E27FC236}">
                  <a16:creationId xmlns:a16="http://schemas.microsoft.com/office/drawing/2014/main" id="{864D2DC6-DA00-BD42-8B73-A16C717ED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60" name="Text Box 19">
              <a:extLst>
                <a:ext uri="{FF2B5EF4-FFF2-40B4-BE49-F238E27FC236}">
                  <a16:creationId xmlns:a16="http://schemas.microsoft.com/office/drawing/2014/main" id="{446FCD8A-2A91-8E4D-B4EA-00E422C78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64" name="Group 23">
            <a:extLst>
              <a:ext uri="{FF2B5EF4-FFF2-40B4-BE49-F238E27FC236}">
                <a16:creationId xmlns:a16="http://schemas.microsoft.com/office/drawing/2014/main" id="{AD8E445C-2053-1F48-ACFA-EFC230A23752}"/>
              </a:ext>
            </a:extLst>
          </p:cNvPr>
          <p:cNvGrpSpPr>
            <a:grpSpLocks/>
          </p:cNvGrpSpPr>
          <p:nvPr/>
        </p:nvGrpSpPr>
        <p:grpSpPr bwMode="auto">
          <a:xfrm>
            <a:off x="3929942" y="3554017"/>
            <a:ext cx="1818088" cy="609600"/>
            <a:chOff x="1344" y="1968"/>
            <a:chExt cx="1776" cy="384"/>
          </a:xfrm>
        </p:grpSpPr>
        <p:sp>
          <p:nvSpPr>
            <p:cNvPr id="65" name="Text Box 24">
              <a:extLst>
                <a:ext uri="{FF2B5EF4-FFF2-40B4-BE49-F238E27FC236}">
                  <a16:creationId xmlns:a16="http://schemas.microsoft.com/office/drawing/2014/main" id="{31FEE1AA-2FC8-6A4C-99B9-2897659CB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66" name="Text Box 25">
              <a:extLst>
                <a:ext uri="{FF2B5EF4-FFF2-40B4-BE49-F238E27FC236}">
                  <a16:creationId xmlns:a16="http://schemas.microsoft.com/office/drawing/2014/main" id="{860E0A06-00F1-A648-891C-F5336B2FC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67" name="Text Box 26">
              <a:extLst>
                <a:ext uri="{FF2B5EF4-FFF2-40B4-BE49-F238E27FC236}">
                  <a16:creationId xmlns:a16="http://schemas.microsoft.com/office/drawing/2014/main" id="{091BA529-5866-0942-B58F-D864907D7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72" name="Text Box 31">
            <a:extLst>
              <a:ext uri="{FF2B5EF4-FFF2-40B4-BE49-F238E27FC236}">
                <a16:creationId xmlns:a16="http://schemas.microsoft.com/office/drawing/2014/main" id="{04DAB567-266A-E74A-BBE2-253011826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4163617"/>
            <a:ext cx="182687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 M</a:t>
            </a:r>
            <a:r>
              <a:rPr lang="en-US" sz="1600" baseline="-25000" dirty="0"/>
              <a:t>8</a:t>
            </a:r>
            <a:r>
              <a:rPr lang="en-US" sz="1600" dirty="0"/>
              <a:t>[</a:t>
            </a:r>
            <a:r>
              <a:rPr lang="en-US" sz="1600" dirty="0" err="1"/>
              <a:t>valE</a:t>
            </a:r>
            <a:r>
              <a:rPr lang="en-US" sz="1600" dirty="0"/>
              <a:t>]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</a:t>
            </a:r>
            <a:r>
              <a:rPr lang="en-US" sz="1600" dirty="0" err="1"/>
              <a:t>valA</a:t>
            </a:r>
            <a:endParaRPr lang="en-US" sz="1600" dirty="0"/>
          </a:p>
        </p:txBody>
      </p:sp>
      <p:grpSp>
        <p:nvGrpSpPr>
          <p:cNvPr id="75" name="Group 34">
            <a:extLst>
              <a:ext uri="{FF2B5EF4-FFF2-40B4-BE49-F238E27FC236}">
                <a16:creationId xmlns:a16="http://schemas.microsoft.com/office/drawing/2014/main" id="{A0238A54-4799-CA4F-A2F5-37485EFB032A}"/>
              </a:ext>
            </a:extLst>
          </p:cNvPr>
          <p:cNvGrpSpPr>
            <a:grpSpLocks/>
          </p:cNvGrpSpPr>
          <p:nvPr/>
        </p:nvGrpSpPr>
        <p:grpSpPr bwMode="auto">
          <a:xfrm>
            <a:off x="3929942" y="4487114"/>
            <a:ext cx="1818088" cy="609600"/>
            <a:chOff x="1344" y="2544"/>
            <a:chExt cx="1776" cy="384"/>
          </a:xfrm>
        </p:grpSpPr>
        <p:sp>
          <p:nvSpPr>
            <p:cNvPr id="76" name="Text Box 35">
              <a:extLst>
                <a:ext uri="{FF2B5EF4-FFF2-40B4-BE49-F238E27FC236}">
                  <a16:creationId xmlns:a16="http://schemas.microsoft.com/office/drawing/2014/main" id="{0C7B4FE8-E5F4-B24D-9CDC-6A5AEA896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77" name="Text Box 36">
              <a:extLst>
                <a:ext uri="{FF2B5EF4-FFF2-40B4-BE49-F238E27FC236}">
                  <a16:creationId xmlns:a16="http://schemas.microsoft.com/office/drawing/2014/main" id="{BF11385C-4BD3-0141-8427-9F02548FD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78" name="Text Box 37">
              <a:extLst>
                <a:ext uri="{FF2B5EF4-FFF2-40B4-BE49-F238E27FC236}">
                  <a16:creationId xmlns:a16="http://schemas.microsoft.com/office/drawing/2014/main" id="{5E5BDAEF-43BF-BE4B-AB89-932C3D980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83" name="Text Box 42">
            <a:extLst>
              <a:ext uri="{FF2B5EF4-FFF2-40B4-BE49-F238E27FC236}">
                <a16:creationId xmlns:a16="http://schemas.microsoft.com/office/drawing/2014/main" id="{E42FC6F5-7DDF-2647-8093-847A0D7D8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942" y="5078017"/>
            <a:ext cx="1826870" cy="594846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86" name="Text Box 4">
            <a:extLst>
              <a:ext uri="{FF2B5EF4-FFF2-40B4-BE49-F238E27FC236}">
                <a16:creationId xmlns:a16="http://schemas.microsoft.com/office/drawing/2014/main" id="{87B69FC5-3BAC-174E-82D8-4ECB5026E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799" y="1440411"/>
            <a:ext cx="182687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>
                <a:latin typeface="Courier New" pitchFamily="49" charset="0"/>
              </a:rPr>
              <a:t>popq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endParaRPr lang="en-US" sz="1600" dirty="0"/>
          </a:p>
        </p:txBody>
      </p:sp>
      <p:grpSp>
        <p:nvGrpSpPr>
          <p:cNvPr id="87" name="Group 5">
            <a:extLst>
              <a:ext uri="{FF2B5EF4-FFF2-40B4-BE49-F238E27FC236}">
                <a16:creationId xmlns:a16="http://schemas.microsoft.com/office/drawing/2014/main" id="{59C36AC4-A1A1-E54B-BE05-C0CD91A2535C}"/>
              </a:ext>
            </a:extLst>
          </p:cNvPr>
          <p:cNvGrpSpPr>
            <a:grpSpLocks/>
          </p:cNvGrpSpPr>
          <p:nvPr/>
        </p:nvGrpSpPr>
        <p:grpSpPr bwMode="auto">
          <a:xfrm>
            <a:off x="8535800" y="1745211"/>
            <a:ext cx="1827213" cy="1219200"/>
            <a:chOff x="1344" y="816"/>
            <a:chExt cx="1151" cy="768"/>
          </a:xfrm>
        </p:grpSpPr>
        <p:sp>
          <p:nvSpPr>
            <p:cNvPr id="88" name="Text Box 6">
              <a:extLst>
                <a:ext uri="{FF2B5EF4-FFF2-40B4-BE49-F238E27FC236}">
                  <a16:creationId xmlns:a16="http://schemas.microsoft.com/office/drawing/2014/main" id="{2819583F-BD5C-1B4B-A8E8-8E56DF82CA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816"/>
              <a:ext cx="1151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89" name="Text Box 7">
              <a:extLst>
                <a:ext uri="{FF2B5EF4-FFF2-40B4-BE49-F238E27FC236}">
                  <a16:creationId xmlns:a16="http://schemas.microsoft.com/office/drawing/2014/main" id="{68CDE464-CAA8-AD42-9201-9106B6428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008"/>
              <a:ext cx="1151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90" name="Text Box 8">
              <a:extLst>
                <a:ext uri="{FF2B5EF4-FFF2-40B4-BE49-F238E27FC236}">
                  <a16:creationId xmlns:a16="http://schemas.microsoft.com/office/drawing/2014/main" id="{17062AFE-A330-454C-93DD-192EEDCD4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200"/>
              <a:ext cx="1151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1" name="Text Box 9">
              <a:extLst>
                <a:ext uri="{FF2B5EF4-FFF2-40B4-BE49-F238E27FC236}">
                  <a16:creationId xmlns:a16="http://schemas.microsoft.com/office/drawing/2014/main" id="{A395245C-680F-2745-BD3D-2FE1BA4DF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392"/>
              <a:ext cx="1151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92" name="Text Box 10">
              <a:extLst>
                <a:ext uri="{FF2B5EF4-FFF2-40B4-BE49-F238E27FC236}">
                  <a16:creationId xmlns:a16="http://schemas.microsoft.com/office/drawing/2014/main" id="{988EAA32-D007-3542-BCEB-4804B453DC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816"/>
              <a:ext cx="1151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DDF04F7-F697-6849-AC32-65057F3953B3}"/>
              </a:ext>
            </a:extLst>
          </p:cNvPr>
          <p:cNvGrpSpPr/>
          <p:nvPr/>
        </p:nvGrpSpPr>
        <p:grpSpPr>
          <a:xfrm>
            <a:off x="8535799" y="2964411"/>
            <a:ext cx="1826870" cy="609600"/>
            <a:chOff x="2133600" y="2514600"/>
            <a:chExt cx="1826870" cy="609600"/>
          </a:xfrm>
        </p:grpSpPr>
        <p:sp>
          <p:nvSpPr>
            <p:cNvPr id="99" name="Text Box 17">
              <a:extLst>
                <a:ext uri="{FF2B5EF4-FFF2-40B4-BE49-F238E27FC236}">
                  <a16:creationId xmlns:a16="http://schemas.microsoft.com/office/drawing/2014/main" id="{A1EE643D-6CB7-2542-9DB6-8C1593C12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182687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100" name="Text Box 18">
              <a:extLst>
                <a:ext uri="{FF2B5EF4-FFF2-40B4-BE49-F238E27FC236}">
                  <a16:creationId xmlns:a16="http://schemas.microsoft.com/office/drawing/2014/main" id="{BFC66BA9-BF36-974B-B55E-09AECA8FE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819400"/>
              <a:ext cx="182687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101" name="Text Box 19">
              <a:extLst>
                <a:ext uri="{FF2B5EF4-FFF2-40B4-BE49-F238E27FC236}">
                  <a16:creationId xmlns:a16="http://schemas.microsoft.com/office/drawing/2014/main" id="{5A3D8DA8-A645-6C43-A1EB-A2B5CC4CC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182687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812AF73-C4BD-9C44-AD30-82BEB16F57F8}"/>
              </a:ext>
            </a:extLst>
          </p:cNvPr>
          <p:cNvGrpSpPr/>
          <p:nvPr/>
        </p:nvGrpSpPr>
        <p:grpSpPr>
          <a:xfrm>
            <a:off x="8535799" y="3574011"/>
            <a:ext cx="1840707" cy="609600"/>
            <a:chOff x="2133600" y="3124200"/>
            <a:chExt cx="1840707" cy="609600"/>
          </a:xfrm>
        </p:grpSpPr>
        <p:sp>
          <p:nvSpPr>
            <p:cNvPr id="106" name="Text Box 24">
              <a:extLst>
                <a:ext uri="{FF2B5EF4-FFF2-40B4-BE49-F238E27FC236}">
                  <a16:creationId xmlns:a16="http://schemas.microsoft.com/office/drawing/2014/main" id="{C84F1CD8-A3F8-EC4C-A3E6-64EC9DB79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840707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+ 8</a:t>
              </a:r>
            </a:p>
          </p:txBody>
        </p:sp>
        <p:sp>
          <p:nvSpPr>
            <p:cNvPr id="107" name="Text Box 25">
              <a:extLst>
                <a:ext uri="{FF2B5EF4-FFF2-40B4-BE49-F238E27FC236}">
                  <a16:creationId xmlns:a16="http://schemas.microsoft.com/office/drawing/2014/main" id="{7F4F7B3C-D951-FC4F-B676-6E549EB731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1840707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108" name="Text Box 26">
              <a:extLst>
                <a:ext uri="{FF2B5EF4-FFF2-40B4-BE49-F238E27FC236}">
                  <a16:creationId xmlns:a16="http://schemas.microsoft.com/office/drawing/2014/main" id="{A25FA558-A0D1-5541-8333-0C21D9B16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840707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113" name="Text Box 31">
            <a:extLst>
              <a:ext uri="{FF2B5EF4-FFF2-40B4-BE49-F238E27FC236}">
                <a16:creationId xmlns:a16="http://schemas.microsoft.com/office/drawing/2014/main" id="{008C91B1-FDA0-5640-8469-8B8279F6B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799" y="4183611"/>
            <a:ext cx="182687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valM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8</a:t>
            </a:r>
            <a:r>
              <a:rPr lang="en-US" sz="1600" dirty="0"/>
              <a:t>[</a:t>
            </a:r>
            <a:r>
              <a:rPr lang="en-US" sz="1600" dirty="0" err="1"/>
              <a:t>valA</a:t>
            </a:r>
            <a:r>
              <a:rPr lang="en-US" sz="1600" dirty="0"/>
              <a:t>]</a:t>
            </a:r>
          </a:p>
        </p:txBody>
      </p:sp>
      <p:grpSp>
        <p:nvGrpSpPr>
          <p:cNvPr id="116" name="Group 34">
            <a:extLst>
              <a:ext uri="{FF2B5EF4-FFF2-40B4-BE49-F238E27FC236}">
                <a16:creationId xmlns:a16="http://schemas.microsoft.com/office/drawing/2014/main" id="{6A83C1F0-3069-A746-B6FB-41F590F365E8}"/>
              </a:ext>
            </a:extLst>
          </p:cNvPr>
          <p:cNvGrpSpPr>
            <a:grpSpLocks/>
          </p:cNvGrpSpPr>
          <p:nvPr/>
        </p:nvGrpSpPr>
        <p:grpSpPr bwMode="auto">
          <a:xfrm>
            <a:off x="8535799" y="4488411"/>
            <a:ext cx="1841500" cy="609600"/>
            <a:chOff x="1344" y="2544"/>
            <a:chExt cx="1160" cy="384"/>
          </a:xfrm>
        </p:grpSpPr>
        <p:sp>
          <p:nvSpPr>
            <p:cNvPr id="117" name="Text Box 35">
              <a:extLst>
                <a:ext uri="{FF2B5EF4-FFF2-40B4-BE49-F238E27FC236}">
                  <a16:creationId xmlns:a16="http://schemas.microsoft.com/office/drawing/2014/main" id="{326EFA7F-E5A0-1247-B1A2-2C3F213817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544"/>
              <a:ext cx="1160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118" name="Text Box 36">
              <a:extLst>
                <a:ext uri="{FF2B5EF4-FFF2-40B4-BE49-F238E27FC236}">
                  <a16:creationId xmlns:a16="http://schemas.microsoft.com/office/drawing/2014/main" id="{76ADEEE3-C8C3-B74D-A38F-4AC6EA6FD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1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119" name="Text Box 37">
              <a:extLst>
                <a:ext uri="{FF2B5EF4-FFF2-40B4-BE49-F238E27FC236}">
                  <a16:creationId xmlns:a16="http://schemas.microsoft.com/office/drawing/2014/main" id="{7E5DD3A3-9649-544C-AAF1-DEC86B688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544"/>
              <a:ext cx="1145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124" name="Text Box 42">
            <a:extLst>
              <a:ext uri="{FF2B5EF4-FFF2-40B4-BE49-F238E27FC236}">
                <a16:creationId xmlns:a16="http://schemas.microsoft.com/office/drawing/2014/main" id="{44C71C03-FF65-B348-94E9-1DEB0208E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799" y="5098011"/>
            <a:ext cx="1826870" cy="5078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127" name="Text Box 4">
            <a:extLst>
              <a:ext uri="{FF2B5EF4-FFF2-40B4-BE49-F238E27FC236}">
                <a16:creationId xmlns:a16="http://schemas.microsoft.com/office/drawing/2014/main" id="{C7EC04F6-98BD-8748-9B04-98CD19C2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621" y="1440411"/>
            <a:ext cx="1909761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708D3030-CC57-E44A-A1D5-B2713F46DFD1}"/>
              </a:ext>
            </a:extLst>
          </p:cNvPr>
          <p:cNvGrpSpPr/>
          <p:nvPr/>
        </p:nvGrpSpPr>
        <p:grpSpPr>
          <a:xfrm>
            <a:off x="6457746" y="1738861"/>
            <a:ext cx="1925640" cy="1225550"/>
            <a:chOff x="2117724" y="1289050"/>
            <a:chExt cx="1925640" cy="1225550"/>
          </a:xfrm>
        </p:grpSpPr>
        <p:sp>
          <p:nvSpPr>
            <p:cNvPr id="129" name="Text Box 6">
              <a:extLst>
                <a:ext uri="{FF2B5EF4-FFF2-40B4-BE49-F238E27FC236}">
                  <a16:creationId xmlns:a16="http://schemas.microsoft.com/office/drawing/2014/main" id="{AD50868E-C6BC-7A49-90CB-B1A75A89E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1909764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icode:ifun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1</a:t>
              </a:r>
              <a:r>
                <a:rPr lang="en-US" sz="1600" dirty="0"/>
                <a:t>[PC]</a:t>
              </a:r>
            </a:p>
          </p:txBody>
        </p:sp>
        <p:sp>
          <p:nvSpPr>
            <p:cNvPr id="130" name="Text Box 7">
              <a:extLst>
                <a:ext uri="{FF2B5EF4-FFF2-40B4-BE49-F238E27FC236}">
                  <a16:creationId xmlns:a16="http://schemas.microsoft.com/office/drawing/2014/main" id="{2CDCB74A-3994-5643-A464-BF76B206E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909764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131" name="Text Box 8">
              <a:extLst>
                <a:ext uri="{FF2B5EF4-FFF2-40B4-BE49-F238E27FC236}">
                  <a16:creationId xmlns:a16="http://schemas.microsoft.com/office/drawing/2014/main" id="{A8340410-9AB1-864A-A1F1-B81E07D3CB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1905000"/>
              <a:ext cx="1909764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valC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[PC+1]</a:t>
              </a:r>
            </a:p>
          </p:txBody>
        </p:sp>
        <p:sp>
          <p:nvSpPr>
            <p:cNvPr id="132" name="Text Box 9">
              <a:extLst>
                <a:ext uri="{FF2B5EF4-FFF2-40B4-BE49-F238E27FC236}">
                  <a16:creationId xmlns:a16="http://schemas.microsoft.com/office/drawing/2014/main" id="{0567E668-F4C2-3B4D-8DE8-A367120551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209800"/>
              <a:ext cx="1909764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PC+9</a:t>
              </a:r>
            </a:p>
          </p:txBody>
        </p:sp>
        <p:sp>
          <p:nvSpPr>
            <p:cNvPr id="133" name="Text Box 10">
              <a:extLst>
                <a:ext uri="{FF2B5EF4-FFF2-40B4-BE49-F238E27FC236}">
                  <a16:creationId xmlns:a16="http://schemas.microsoft.com/office/drawing/2014/main" id="{F2D3B882-89C2-D74B-A1AE-D7B276F514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7724" y="1289050"/>
              <a:ext cx="1925637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139" name="Group 16">
            <a:extLst>
              <a:ext uri="{FF2B5EF4-FFF2-40B4-BE49-F238E27FC236}">
                <a16:creationId xmlns:a16="http://schemas.microsoft.com/office/drawing/2014/main" id="{DB2F6F0B-37B9-714A-9A9C-42FE417CE502}"/>
              </a:ext>
            </a:extLst>
          </p:cNvPr>
          <p:cNvGrpSpPr>
            <a:grpSpLocks/>
          </p:cNvGrpSpPr>
          <p:nvPr/>
        </p:nvGrpSpPr>
        <p:grpSpPr bwMode="auto">
          <a:xfrm>
            <a:off x="6457748" y="2964411"/>
            <a:ext cx="1941513" cy="609600"/>
            <a:chOff x="1334" y="1584"/>
            <a:chExt cx="1223" cy="384"/>
          </a:xfrm>
        </p:grpSpPr>
        <p:sp>
          <p:nvSpPr>
            <p:cNvPr id="140" name="Text Box 17">
              <a:extLst>
                <a:ext uri="{FF2B5EF4-FFF2-40B4-BE49-F238E27FC236}">
                  <a16:creationId xmlns:a16="http://schemas.microsoft.com/office/drawing/2014/main" id="{F3718349-245C-FC49-AF61-8AA7D63B2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1213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141" name="Text Box 18">
              <a:extLst>
                <a:ext uri="{FF2B5EF4-FFF2-40B4-BE49-F238E27FC236}">
                  <a16:creationId xmlns:a16="http://schemas.microsoft.com/office/drawing/2014/main" id="{A5A60345-9626-D84C-AD3A-0F8C2984D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776"/>
              <a:ext cx="1213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142" name="Text Box 19">
              <a:extLst>
                <a:ext uri="{FF2B5EF4-FFF2-40B4-BE49-F238E27FC236}">
                  <a16:creationId xmlns:a16="http://schemas.microsoft.com/office/drawing/2014/main" id="{47409822-9CA4-F945-993E-32C687C09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4" y="1584"/>
              <a:ext cx="1213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2169FD78-855D-D549-B765-8A0FEA98B895}"/>
              </a:ext>
            </a:extLst>
          </p:cNvPr>
          <p:cNvGrpSpPr/>
          <p:nvPr/>
        </p:nvGrpSpPr>
        <p:grpSpPr>
          <a:xfrm>
            <a:off x="6458992" y="3570836"/>
            <a:ext cx="1955496" cy="612775"/>
            <a:chOff x="2118970" y="3121025"/>
            <a:chExt cx="1955496" cy="612775"/>
          </a:xfrm>
        </p:grpSpPr>
        <p:sp>
          <p:nvSpPr>
            <p:cNvPr id="147" name="Text Box 24">
              <a:extLst>
                <a:ext uri="{FF2B5EF4-FFF2-40B4-BE49-F238E27FC236}">
                  <a16:creationId xmlns:a16="http://schemas.microsoft.com/office/drawing/2014/main" id="{307AC576-9657-1344-934F-56FAD68FC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599" y="3124200"/>
              <a:ext cx="1940865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148" name="Text Box 25">
              <a:extLst>
                <a:ext uri="{FF2B5EF4-FFF2-40B4-BE49-F238E27FC236}">
                  <a16:creationId xmlns:a16="http://schemas.microsoft.com/office/drawing/2014/main" id="{3CDDF697-8556-C745-8D40-E9F7F7E2B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1940866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Cnd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149" name="Text Box 26">
              <a:extLst>
                <a:ext uri="{FF2B5EF4-FFF2-40B4-BE49-F238E27FC236}">
                  <a16:creationId xmlns:a16="http://schemas.microsoft.com/office/drawing/2014/main" id="{F3A606B9-0408-2E49-9F6B-01A0FFCE7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8970" y="3121025"/>
              <a:ext cx="1940865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154" name="Text Box 31">
            <a:extLst>
              <a:ext uri="{FF2B5EF4-FFF2-40B4-BE49-F238E27FC236}">
                <a16:creationId xmlns:a16="http://schemas.microsoft.com/office/drawing/2014/main" id="{053DE9CB-1034-1A42-8AEA-9795C862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744" y="4180436"/>
            <a:ext cx="1925638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grpSp>
        <p:nvGrpSpPr>
          <p:cNvPr id="157" name="Group 34">
            <a:extLst>
              <a:ext uri="{FF2B5EF4-FFF2-40B4-BE49-F238E27FC236}">
                <a16:creationId xmlns:a16="http://schemas.microsoft.com/office/drawing/2014/main" id="{DF88F4B3-AD28-DB49-86FE-70C2B7E3A922}"/>
              </a:ext>
            </a:extLst>
          </p:cNvPr>
          <p:cNvGrpSpPr>
            <a:grpSpLocks/>
          </p:cNvGrpSpPr>
          <p:nvPr/>
        </p:nvGrpSpPr>
        <p:grpSpPr bwMode="auto">
          <a:xfrm>
            <a:off x="6448222" y="4488411"/>
            <a:ext cx="1951038" cy="609600"/>
            <a:chOff x="1328" y="2544"/>
            <a:chExt cx="1229" cy="384"/>
          </a:xfrm>
        </p:grpSpPr>
        <p:sp>
          <p:nvSpPr>
            <p:cNvPr id="158" name="Text Box 35">
              <a:extLst>
                <a:ext uri="{FF2B5EF4-FFF2-40B4-BE49-F238E27FC236}">
                  <a16:creationId xmlns:a16="http://schemas.microsoft.com/office/drawing/2014/main" id="{3232B7E8-B23E-FA4E-A27D-D1CA4E92A8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544"/>
              <a:ext cx="1213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159" name="Text Box 36">
              <a:extLst>
                <a:ext uri="{FF2B5EF4-FFF2-40B4-BE49-F238E27FC236}">
                  <a16:creationId xmlns:a16="http://schemas.microsoft.com/office/drawing/2014/main" id="{0ACC624F-0BFD-D842-9C5B-086543282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213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160" name="Text Box 37">
              <a:extLst>
                <a:ext uri="{FF2B5EF4-FFF2-40B4-BE49-F238E27FC236}">
                  <a16:creationId xmlns:a16="http://schemas.microsoft.com/office/drawing/2014/main" id="{9A4975C4-54B5-C440-A884-660387554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8" y="2544"/>
              <a:ext cx="1213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165" name="Text Box 42">
            <a:extLst>
              <a:ext uri="{FF2B5EF4-FFF2-40B4-BE49-F238E27FC236}">
                <a16:creationId xmlns:a16="http://schemas.microsoft.com/office/drawing/2014/main" id="{8905ED1B-992C-0048-B1C9-328812EFC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993" y="5088830"/>
            <a:ext cx="1940867" cy="537001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PC </a:t>
            </a:r>
            <a:r>
              <a:rPr lang="en-US" sz="1600" dirty="0">
                <a:sym typeface="Symbol" pitchFamily="18" charset="2"/>
              </a:rPr>
              <a:t> </a:t>
            </a:r>
            <a:r>
              <a:rPr lang="en-US" sz="1600" dirty="0" err="1">
                <a:sym typeface="Symbol" pitchFamily="18" charset="2"/>
              </a:rPr>
              <a:t>Cnd</a:t>
            </a:r>
            <a:r>
              <a:rPr lang="en-US" sz="1600" dirty="0">
                <a:sym typeface="Symbol" pitchFamily="18" charset="2"/>
              </a:rPr>
              <a:t> ? </a:t>
            </a:r>
            <a:r>
              <a:rPr lang="en-US" sz="1600" dirty="0" err="1">
                <a:sym typeface="Symbol" pitchFamily="18" charset="2"/>
              </a:rPr>
              <a:t>valC</a:t>
            </a:r>
            <a:r>
              <a:rPr lang="en-US" sz="1600" dirty="0">
                <a:sym typeface="Symbol" pitchFamily="18" charset="2"/>
              </a:rPr>
              <a:t> : </a:t>
            </a:r>
            <a:r>
              <a:rPr lang="en-US" sz="1600" dirty="0" err="1">
                <a:sym typeface="Symbol" pitchFamily="18" charset="2"/>
              </a:rPr>
              <a:t>valP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170" name="Text Box 10">
            <a:extLst>
              <a:ext uri="{FF2B5EF4-FFF2-40B4-BE49-F238E27FC236}">
                <a16:creationId xmlns:a16="http://schemas.microsoft.com/office/drawing/2014/main" id="{DC2BFC14-65A3-DA4D-99EE-00066BC17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118" y="1702687"/>
            <a:ext cx="1827213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1342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562" y="201264"/>
            <a:ext cx="10515600" cy="1325563"/>
          </a:xfrm>
        </p:spPr>
        <p:txBody>
          <a:bodyPr/>
          <a:lstStyle/>
          <a:p>
            <a:r>
              <a:rPr lang="en-US" dirty="0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5702321" y="1215100"/>
            <a:ext cx="5221052" cy="44278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rmmovq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D(</a:t>
              </a:r>
              <a:r>
                <a:rPr lang="en-US" sz="1603" dirty="0" err="1"/>
                <a:t>rB</a:t>
              </a:r>
              <a:r>
                <a:rPr lang="en-US" sz="1603" dirty="0"/>
                <a:t>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/>
                  <a:t> 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3" dirty="0"/>
                  <a:t>]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</a:t>
                </a:r>
                <a:r>
                  <a:rPr lang="en-US" sz="1603" dirty="0" err="1"/>
                  <a:t>valA</a:t>
                </a:r>
                <a:endParaRPr lang="en-US" sz="1603" dirty="0"/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 err="1"/>
                  <a:t>valM</a:t>
                </a:r>
                <a:r>
                  <a:rPr lang="en-US" sz="1603" dirty="0"/>
                  <a:t>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3" dirty="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/>
                  <a:t>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3" dirty="0"/>
                  <a:t>]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</a:t>
                </a:r>
                <a:r>
                  <a:rPr lang="en-US" sz="1603" dirty="0" err="1"/>
                  <a:t>valP</a:t>
                </a:r>
                <a:r>
                  <a:rPr lang="en-US" sz="1603" dirty="0"/>
                  <a:t>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 err="1"/>
                  <a:t>valM</a:t>
                </a:r>
                <a:r>
                  <a:rPr lang="en-US" sz="1603" dirty="0"/>
                  <a:t>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3" dirty="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690588" y="2204991"/>
            <a:ext cx="4474536" cy="255903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3" b="1" dirty="0" err="1">
                <a:latin typeface="Courier New" pitchFamily="49" charset="0"/>
              </a:rPr>
              <a:t>int</a:t>
            </a:r>
            <a:r>
              <a:rPr lang="en-US" sz="1603" b="1" dirty="0">
                <a:latin typeface="Courier New" pitchFamily="49" charset="0"/>
              </a:rPr>
              <a:t> </a:t>
            </a:r>
            <a:r>
              <a:rPr lang="en-US" sz="1603" b="1" dirty="0" err="1">
                <a:latin typeface="Courier New" pitchFamily="49" charset="0"/>
              </a:rPr>
              <a:t>mem_addr</a:t>
            </a:r>
            <a:r>
              <a:rPr lang="en-US" sz="1603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in { IRMMOVQ, IPUSHQ, ICALL, IMRMOVQ } : </a:t>
            </a:r>
            <a:r>
              <a:rPr lang="en-US" sz="1603" b="1" dirty="0" err="1">
                <a:latin typeface="Courier New" pitchFamily="49" charset="0"/>
              </a:rPr>
              <a:t>valE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in { IPOPQ, IRET } : </a:t>
            </a:r>
            <a:r>
              <a:rPr lang="en-US" sz="1603" b="1" dirty="0" err="1">
                <a:latin typeface="Courier New" pitchFamily="49" charset="0"/>
              </a:rPr>
              <a:t>valA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153309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6415640" y="1310159"/>
            <a:ext cx="4938160" cy="44278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rmmovq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D(</a:t>
              </a:r>
              <a:r>
                <a:rPr lang="en-US" sz="1603" dirty="0" err="1"/>
                <a:t>rB</a:t>
              </a:r>
              <a:r>
                <a:rPr lang="en-US" sz="1603" dirty="0"/>
                <a:t>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/>
                  <a:t> 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/>
                  <a:t>valE</a:t>
                </a:r>
                <a:r>
                  <a:rPr lang="en-US" sz="1603" dirty="0"/>
                  <a:t>]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</a:t>
                </a:r>
                <a:r>
                  <a:rPr lang="en-US" sz="1603" dirty="0" err="1"/>
                  <a:t>valA</a:t>
                </a:r>
                <a:endParaRPr lang="en-US" sz="1603" dirty="0"/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 err="1"/>
                  <a:t>valM</a:t>
                </a:r>
                <a:r>
                  <a:rPr lang="en-US" sz="1603" dirty="0"/>
                  <a:t> </a:t>
                </a:r>
                <a:r>
                  <a:rPr lang="en-US" sz="1603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3" dirty="0">
                    <a:solidFill>
                      <a:srgbClr val="FF3300"/>
                    </a:solidFill>
                  </a:rPr>
                  <a:t> M</a:t>
                </a:r>
                <a:r>
                  <a:rPr lang="en-US" sz="1603" baseline="-25000" dirty="0">
                    <a:solidFill>
                      <a:srgbClr val="FF3300"/>
                    </a:solidFill>
                  </a:rPr>
                  <a:t>8</a:t>
                </a:r>
                <a:r>
                  <a:rPr lang="en-US" sz="1603" dirty="0"/>
                  <a:t>[</a:t>
                </a:r>
                <a:r>
                  <a:rPr lang="en-US" sz="1603" dirty="0" err="1"/>
                  <a:t>valA</a:t>
                </a:r>
                <a:r>
                  <a:rPr lang="en-US" sz="1603" dirty="0"/>
                  <a:t>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/>
                  <a:t>M</a:t>
                </a:r>
                <a:r>
                  <a:rPr lang="en-US" sz="1603" baseline="-25000" dirty="0"/>
                  <a:t>8</a:t>
                </a:r>
                <a:r>
                  <a:rPr lang="en-US" sz="1603" dirty="0"/>
                  <a:t>[</a:t>
                </a:r>
                <a:r>
                  <a:rPr lang="en-US" sz="1603" dirty="0" err="1"/>
                  <a:t>valE</a:t>
                </a:r>
                <a:r>
                  <a:rPr lang="en-US" sz="1603" dirty="0"/>
                  <a:t>] </a:t>
                </a:r>
                <a:r>
                  <a:rPr lang="en-US" sz="1603" dirty="0">
                    <a:sym typeface="Symbol" pitchFamily="18" charset="2"/>
                  </a:rPr>
                  <a:t></a:t>
                </a:r>
                <a:r>
                  <a:rPr lang="en-US" sz="1603" dirty="0"/>
                  <a:t> </a:t>
                </a:r>
                <a:r>
                  <a:rPr lang="en-US" sz="1603" dirty="0" err="1"/>
                  <a:t>valP</a:t>
                </a:r>
                <a:r>
                  <a:rPr lang="en-US" sz="1603" dirty="0"/>
                  <a:t>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 err="1"/>
                  <a:t>valM</a:t>
                </a:r>
                <a:r>
                  <a:rPr lang="en-US" sz="1603" dirty="0"/>
                  <a:t> </a:t>
                </a:r>
                <a:r>
                  <a:rPr lang="en-US" sz="1603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3" dirty="0">
                    <a:solidFill>
                      <a:srgbClr val="FF3300"/>
                    </a:solidFill>
                  </a:rPr>
                  <a:t> M</a:t>
                </a:r>
                <a:r>
                  <a:rPr lang="en-US" sz="1603" baseline="-25000" dirty="0">
                    <a:solidFill>
                      <a:srgbClr val="FF3300"/>
                    </a:solidFill>
                  </a:rPr>
                  <a:t>8</a:t>
                </a:r>
                <a:r>
                  <a:rPr lang="en-US" sz="1603" dirty="0"/>
                  <a:t>[</a:t>
                </a:r>
                <a:r>
                  <a:rPr lang="en-US" sz="1603" dirty="0" err="1"/>
                  <a:t>valA</a:t>
                </a:r>
                <a:r>
                  <a:rPr lang="en-US" sz="1603" dirty="0"/>
                  <a:t>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909629" y="2145202"/>
            <a:ext cx="4866732" cy="5856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3" b="1" dirty="0" err="1">
                <a:latin typeface="Courier New" pitchFamily="49" charset="0"/>
              </a:rPr>
              <a:t>bool</a:t>
            </a:r>
            <a:r>
              <a:rPr lang="en-US" sz="1603" b="1" dirty="0">
                <a:latin typeface="Courier New" pitchFamily="49" charset="0"/>
              </a:rPr>
              <a:t> </a:t>
            </a:r>
            <a:r>
              <a:rPr lang="en-US" sz="1603" b="1" dirty="0" err="1">
                <a:latin typeface="Courier New" pitchFamily="49" charset="0"/>
              </a:rPr>
              <a:t>mem_read</a:t>
            </a:r>
            <a:r>
              <a:rPr lang="en-US" sz="1603" b="1" dirty="0">
                <a:latin typeface="Courier New" pitchFamily="49" charset="0"/>
              </a:rPr>
              <a:t> = </a:t>
            </a: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in { IMRMOVQ, IPOPQ, IRET };</a:t>
            </a:r>
          </a:p>
        </p:txBody>
      </p:sp>
    </p:spTree>
    <p:extLst>
      <p:ext uri="{BB962C8B-B14F-4D97-AF65-F5344CB8AC3E}">
        <p14:creationId xmlns:p14="http://schemas.microsoft.com/office/powerpoint/2010/main" val="240624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9300" y="2099388"/>
            <a:ext cx="5343896" cy="2519265"/>
          </a:xfrm>
        </p:spPr>
        <p:txBody>
          <a:bodyPr/>
          <a:lstStyle/>
          <a:p>
            <a:r>
              <a:rPr lang="en-US" dirty="0"/>
              <a:t>New PC</a:t>
            </a:r>
          </a:p>
          <a:p>
            <a:pPr lvl="1"/>
            <a:r>
              <a:rPr lang="en-US" dirty="0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59413" y="1717680"/>
            <a:ext cx="4817721" cy="3187951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New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algn="ctr" defTabSz="916137">
                <a:defRPr/>
              </a:pPr>
              <a:r>
                <a:rPr lang="en-US" sz="1202" kern="0" dirty="0" err="1">
                  <a:solidFill>
                    <a:sysClr val="windowText" lastClr="000000"/>
                  </a:solidFill>
                </a:rPr>
                <a:t>newPC</a:t>
              </a:r>
              <a:endParaRPr lang="en-US" sz="1202" kern="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576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 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5947638" y="826550"/>
            <a:ext cx="5531789" cy="44278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rmmovq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D(</a:t>
              </a:r>
              <a:r>
                <a:rPr lang="en-US" sz="1603" dirty="0" err="1"/>
                <a:t>rB</a:t>
              </a:r>
              <a:r>
                <a:rPr lang="en-US" sz="1603" dirty="0"/>
                <a:t>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</a:t>
                </a:r>
                <a:r>
                  <a:rPr lang="en-US" sz="1603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</a:t>
                </a:r>
                <a:r>
                  <a:rPr lang="en-US" sz="1603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</a:t>
                </a:r>
                <a:r>
                  <a:rPr lang="en-US" sz="1603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 dirty="0"/>
                  <a:t>PC </a:t>
                </a:r>
                <a:r>
                  <a:rPr lang="en-US" sz="1603" dirty="0">
                    <a:sym typeface="Symbol" pitchFamily="18" charset="2"/>
                  </a:rPr>
                  <a:t> </a:t>
                </a:r>
                <a:r>
                  <a:rPr lang="en-US" sz="1603" dirty="0" err="1">
                    <a:sym typeface="Symbol" pitchFamily="18" charset="2"/>
                  </a:rPr>
                  <a:t>Cnd</a:t>
                </a:r>
                <a:r>
                  <a:rPr lang="en-US" sz="1603" dirty="0">
                    <a:sym typeface="Symbol" pitchFamily="18" charset="2"/>
                  </a:rPr>
                  <a:t> ? </a:t>
                </a:r>
                <a:r>
                  <a:rPr lang="en-US" sz="1603" dirty="0" err="1">
                    <a:sym typeface="Symbol" pitchFamily="18" charset="2"/>
                  </a:rPr>
                  <a:t>valC</a:t>
                </a:r>
                <a:r>
                  <a:rPr lang="en-US" sz="1603" dirty="0">
                    <a:sym typeface="Symbol" pitchFamily="18" charset="2"/>
                  </a:rPr>
                  <a:t> : </a:t>
                </a:r>
                <a:r>
                  <a:rPr lang="en-US" sz="1603" dirty="0" err="1">
                    <a:sym typeface="Symbol" pitchFamily="18" charset="2"/>
                  </a:rPr>
                  <a:t>valP</a:t>
                </a:r>
                <a:endParaRPr lang="en-US" sz="1603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</a:t>
                </a:r>
                <a:r>
                  <a:rPr lang="en-US" sz="1603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</a:t>
                </a:r>
                <a:r>
                  <a:rPr lang="en-US" sz="1603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805" rIns="45805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805" rIns="45805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3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712573" y="2613217"/>
            <a:ext cx="5195534" cy="157235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3" b="1" dirty="0" err="1">
                <a:latin typeface="Courier New" pitchFamily="49" charset="0"/>
              </a:rPr>
              <a:t>int</a:t>
            </a:r>
            <a:r>
              <a:rPr lang="en-US" sz="1603" b="1" dirty="0">
                <a:latin typeface="Courier New" pitchFamily="49" charset="0"/>
              </a:rPr>
              <a:t> </a:t>
            </a:r>
            <a:r>
              <a:rPr lang="en-US" sz="1603" b="1" dirty="0" err="1">
                <a:latin typeface="Courier New" pitchFamily="49" charset="0"/>
              </a:rPr>
              <a:t>new_pc</a:t>
            </a:r>
            <a:r>
              <a:rPr lang="en-US" sz="1603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== ICALL : </a:t>
            </a:r>
            <a:r>
              <a:rPr lang="en-US" sz="1603" b="1" dirty="0" err="1">
                <a:latin typeface="Courier New" pitchFamily="49" charset="0"/>
              </a:rPr>
              <a:t>valC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== IJXX &amp;&amp; </a:t>
            </a:r>
            <a:r>
              <a:rPr lang="en-US" sz="1603" b="1" dirty="0" err="1">
                <a:latin typeface="Courier New" pitchFamily="49" charset="0"/>
              </a:rPr>
              <a:t>Cnd</a:t>
            </a:r>
            <a:r>
              <a:rPr lang="en-US" sz="1603" b="1" dirty="0">
                <a:latin typeface="Courier New" pitchFamily="49" charset="0"/>
              </a:rPr>
              <a:t> : </a:t>
            </a:r>
            <a:r>
              <a:rPr lang="en-US" sz="1603" b="1" dirty="0" err="1">
                <a:latin typeface="Courier New" pitchFamily="49" charset="0"/>
              </a:rPr>
              <a:t>valC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</a:t>
            </a:r>
            <a:r>
              <a:rPr lang="en-US" sz="1603" b="1" dirty="0" err="1">
                <a:latin typeface="Courier New" pitchFamily="49" charset="0"/>
              </a:rPr>
              <a:t>icode</a:t>
            </a:r>
            <a:r>
              <a:rPr lang="en-US" sz="1603" b="1" dirty="0">
                <a:latin typeface="Courier New" pitchFamily="49" charset="0"/>
              </a:rPr>
              <a:t> == IRET : </a:t>
            </a:r>
            <a:r>
              <a:rPr lang="en-US" sz="1603" b="1" dirty="0" err="1">
                <a:latin typeface="Courier New" pitchFamily="49" charset="0"/>
              </a:rPr>
              <a:t>valM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	1 : </a:t>
            </a:r>
            <a:r>
              <a:rPr lang="en-US" sz="1603" b="1" dirty="0" err="1">
                <a:latin typeface="Courier New" pitchFamily="49" charset="0"/>
              </a:rPr>
              <a:t>valP</a:t>
            </a:r>
            <a:r>
              <a:rPr lang="en-US" sz="1603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3" b="1" dirty="0">
                <a:latin typeface="Courier New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3317935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5044" y="1221462"/>
            <a:ext cx="3867963" cy="5223022"/>
          </a:xfrm>
        </p:spPr>
        <p:txBody>
          <a:bodyPr/>
          <a:lstStyle/>
          <a:p>
            <a:r>
              <a:rPr lang="en-US" dirty="0"/>
              <a:t>State</a:t>
            </a:r>
          </a:p>
          <a:p>
            <a:pPr lvl="1"/>
            <a:r>
              <a:rPr lang="en-US" dirty="0"/>
              <a:t>PC register</a:t>
            </a:r>
          </a:p>
          <a:p>
            <a:pPr lvl="1"/>
            <a:r>
              <a:rPr lang="en-US" dirty="0"/>
              <a:t>Cond. Code register</a:t>
            </a:r>
          </a:p>
          <a:p>
            <a:pPr lvl="1"/>
            <a:r>
              <a:rPr lang="en-US" dirty="0"/>
              <a:t>Data memory</a:t>
            </a:r>
          </a:p>
          <a:p>
            <a:pPr lvl="1"/>
            <a:r>
              <a:rPr lang="en-US" dirty="0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 dirty="0"/>
              <a:t>All updated as clock rises</a:t>
            </a:r>
          </a:p>
          <a:p>
            <a:r>
              <a:rPr lang="en-US" dirty="0"/>
              <a:t>Combinational Logic</a:t>
            </a:r>
          </a:p>
          <a:p>
            <a:pPr lvl="1"/>
            <a:r>
              <a:rPr lang="en-US" dirty="0"/>
              <a:t>ALU</a:t>
            </a:r>
          </a:p>
          <a:p>
            <a:pPr lvl="1"/>
            <a:r>
              <a:rPr lang="en-US" dirty="0"/>
              <a:t>Control logic</a:t>
            </a:r>
          </a:p>
          <a:p>
            <a:pPr lvl="1"/>
            <a:r>
              <a:rPr lang="en-US" dirty="0"/>
              <a:t>Memory reads</a:t>
            </a:r>
          </a:p>
          <a:p>
            <a:pPr lvl="2"/>
            <a:r>
              <a:rPr lang="en-US" dirty="0"/>
              <a:t>Instruction memory</a:t>
            </a:r>
          </a:p>
          <a:p>
            <a:pPr lvl="2"/>
            <a:r>
              <a:rPr lang="en-US" dirty="0"/>
              <a:t>Register file</a:t>
            </a:r>
          </a:p>
          <a:p>
            <a:pPr lvl="2"/>
            <a:r>
              <a:rPr lang="en-US" dirty="0"/>
              <a:t>Data memory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355273" y="1749490"/>
            <a:ext cx="3435362" cy="3740727"/>
            <a:chOff x="609600" y="4343400"/>
            <a:chExt cx="3429000" cy="3733800"/>
          </a:xfrm>
        </p:grpSpPr>
        <p:sp>
          <p:nvSpPr>
            <p:cNvPr id="27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8048" anchorCtr="1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Combinational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logic</a:t>
              </a:r>
            </a:p>
          </p:txBody>
        </p:sp>
        <p:sp>
          <p:nvSpPr>
            <p:cNvPr id="28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29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Data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memory</a:t>
              </a:r>
            </a:p>
          </p:txBody>
        </p:sp>
        <p:sp>
          <p:nvSpPr>
            <p:cNvPr id="39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Register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file</a:t>
              </a:r>
            </a:p>
            <a:p>
              <a:pPr defTabSz="916137">
                <a:defRPr/>
              </a:pP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%</a:t>
              </a:r>
              <a:r>
                <a:rPr lang="en-US" sz="802" kern="0" dirty="0" err="1">
                  <a:solidFill>
                    <a:sysClr val="windowText" lastClr="000000"/>
                  </a:solidFill>
                  <a:latin typeface="Courier New" pitchFamily="49" charset="0"/>
                </a:rPr>
                <a:t>rbx</a:t>
              </a: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 = 0x100</a:t>
              </a:r>
              <a:endParaRPr lang="en-US" sz="1403" kern="0" dirty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40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0x014</a:t>
              </a:r>
            </a:p>
          </p:txBody>
        </p:sp>
        <p:sp>
          <p:nvSpPr>
            <p:cNvPr id="41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</a:rPr>
                <a:t>CC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pitchFamily="49" charset="0"/>
                </a:rPr>
                <a:t>100</a:t>
              </a:r>
            </a:p>
          </p:txBody>
        </p: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Read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43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Write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grpSp>
          <p:nvGrpSpPr>
            <p:cNvPr id="44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45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Read</a:t>
                </a:r>
              </a:p>
            </p:txBody>
          </p:sp>
          <p:sp>
            <p:nvSpPr>
              <p:cNvPr id="46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Write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336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230949" y="566546"/>
            <a:ext cx="4277392" cy="1228369"/>
          </a:xfrm>
        </p:spPr>
        <p:txBody>
          <a:bodyPr>
            <a:normAutofit/>
          </a:bodyPr>
          <a:lstStyle/>
          <a:p>
            <a:r>
              <a:rPr lang="en-US" dirty="0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6484069" y="3129996"/>
            <a:ext cx="3638939" cy="3314488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340148" y="222663"/>
            <a:ext cx="5954627" cy="2137558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0x014: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addq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,%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0x016:   je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dest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0x01f: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rmmovq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%rbx,0(%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0x00a: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$0x200,%rdx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0x000: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$0x100,%rbx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 dirty="0">
                  <a:solidFill>
                    <a:srgbClr val="000000"/>
                  </a:solidFill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 dirty="0">
                  <a:solidFill>
                    <a:srgbClr val="000000"/>
                  </a:solidFill>
                  <a:latin typeface="Wingdings 2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7470145" y="146321"/>
            <a:ext cx="0" cy="83975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805" rIns="45805" anchor="ctr">
            <a:spAutoFit/>
          </a:bodyPr>
          <a:lstStyle/>
          <a:p>
            <a:endParaRPr lang="en-US" sz="1803"/>
          </a:p>
        </p:txBody>
      </p:sp>
      <p:grpSp>
        <p:nvGrpSpPr>
          <p:cNvPr id="84" name="Group 83"/>
          <p:cNvGrpSpPr/>
          <p:nvPr/>
        </p:nvGrpSpPr>
        <p:grpSpPr>
          <a:xfrm>
            <a:off x="2584297" y="2512904"/>
            <a:ext cx="3435362" cy="3740727"/>
            <a:chOff x="609600" y="4343400"/>
            <a:chExt cx="3429000" cy="3733800"/>
          </a:xfrm>
        </p:grpSpPr>
        <p:sp>
          <p:nvSpPr>
            <p:cNvPr id="85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8048" anchorCtr="1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Combinational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logic</a:t>
              </a:r>
            </a:p>
          </p:txBody>
        </p:sp>
        <p:sp>
          <p:nvSpPr>
            <p:cNvPr id="86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87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1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2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3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4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5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6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Data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memory</a:t>
              </a:r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Register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file</a:t>
              </a:r>
            </a:p>
            <a:p>
              <a:pPr defTabSz="916137">
                <a:defRPr/>
              </a:pP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%</a:t>
              </a:r>
              <a:r>
                <a:rPr lang="en-US" sz="802" kern="0" dirty="0" err="1">
                  <a:solidFill>
                    <a:sysClr val="windowText" lastClr="000000"/>
                  </a:solidFill>
                  <a:latin typeface="Courier New" pitchFamily="49" charset="0"/>
                </a:rPr>
                <a:t>rbx</a:t>
              </a: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 = 0x100</a:t>
              </a:r>
              <a:endParaRPr lang="en-US" sz="1403" kern="0" dirty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98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0x014</a:t>
              </a: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</a:rPr>
                <a:t>CC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pitchFamily="49" charset="0"/>
                </a:rPr>
                <a:t>100</a:t>
              </a:r>
            </a:p>
          </p:txBody>
        </p: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Read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101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Write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grpSp>
          <p:nvGrpSpPr>
            <p:cNvPr id="102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103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Read</a:t>
                </a:r>
              </a:p>
            </p:txBody>
          </p:sp>
          <p:sp>
            <p:nvSpPr>
              <p:cNvPr id="104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Write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7644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8309900" y="69980"/>
            <a:ext cx="0" cy="83975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805" rIns="45805" anchor="ctr">
            <a:spAutoFit/>
          </a:bodyPr>
          <a:lstStyle/>
          <a:p>
            <a:endParaRPr lang="en-US" sz="1803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301099" y="453924"/>
            <a:ext cx="4229077" cy="1325088"/>
          </a:xfrm>
        </p:spPr>
        <p:txBody>
          <a:bodyPr>
            <a:normAutofit/>
          </a:bodyPr>
          <a:lstStyle/>
          <a:p>
            <a:r>
              <a:rPr lang="en-US" dirty="0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78703" y="3129996"/>
            <a:ext cx="3944304" cy="3314488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/>
              <a:t> instruction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584297" y="2512904"/>
            <a:ext cx="4014942" cy="3740727"/>
            <a:chOff x="4800600" y="4343400"/>
            <a:chExt cx="4007507" cy="3733800"/>
          </a:xfrm>
        </p:grpSpPr>
        <p:sp>
          <p:nvSpPr>
            <p:cNvPr id="8" name="AutoShape 372"/>
            <p:cNvSpPr>
              <a:spLocks noChangeArrowheads="1"/>
            </p:cNvSpPr>
            <p:nvPr/>
          </p:nvSpPr>
          <p:spPr bwMode="auto">
            <a:xfrm>
              <a:off x="4800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8048" anchorCtr="1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Combinational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logic</a:t>
              </a:r>
            </a:p>
          </p:txBody>
        </p:sp>
        <p:sp>
          <p:nvSpPr>
            <p:cNvPr id="9" name="AutoShape 373"/>
            <p:cNvSpPr>
              <a:spLocks noChangeArrowheads="1"/>
            </p:cNvSpPr>
            <p:nvPr/>
          </p:nvSpPr>
          <p:spPr bwMode="auto">
            <a:xfrm>
              <a:off x="5105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10" name="Rectangle 374"/>
            <p:cNvSpPr>
              <a:spLocks noChangeArrowheads="1"/>
            </p:cNvSpPr>
            <p:nvPr/>
          </p:nvSpPr>
          <p:spPr bwMode="auto">
            <a:xfrm rot="5400000" flipV="1">
              <a:off x="7847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AutoShape 375"/>
            <p:cNvSpPr>
              <a:spLocks noChangeArrowheads="1"/>
            </p:cNvSpPr>
            <p:nvPr/>
          </p:nvSpPr>
          <p:spPr bwMode="auto">
            <a:xfrm>
              <a:off x="6400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AutoShape 376"/>
            <p:cNvSpPr>
              <a:spLocks noChangeArrowheads="1"/>
            </p:cNvSpPr>
            <p:nvPr/>
          </p:nvSpPr>
          <p:spPr bwMode="auto">
            <a:xfrm flipH="1">
              <a:off x="6400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AutoShape 377"/>
            <p:cNvSpPr>
              <a:spLocks noChangeArrowheads="1"/>
            </p:cNvSpPr>
            <p:nvPr/>
          </p:nvSpPr>
          <p:spPr bwMode="auto">
            <a:xfrm>
              <a:off x="6400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AutoShape 378"/>
            <p:cNvSpPr>
              <a:spLocks noChangeArrowheads="1"/>
            </p:cNvSpPr>
            <p:nvPr/>
          </p:nvSpPr>
          <p:spPr bwMode="auto">
            <a:xfrm flipH="1">
              <a:off x="6400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AutoShape 379"/>
            <p:cNvSpPr>
              <a:spLocks noChangeArrowheads="1"/>
            </p:cNvSpPr>
            <p:nvPr/>
          </p:nvSpPr>
          <p:spPr bwMode="auto">
            <a:xfrm rot="5400000" flipH="1">
              <a:off x="5410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AutoShape 380"/>
            <p:cNvSpPr>
              <a:spLocks noChangeArrowheads="1"/>
            </p:cNvSpPr>
            <p:nvPr/>
          </p:nvSpPr>
          <p:spPr bwMode="auto">
            <a:xfrm rot="5400000" flipH="1">
              <a:off x="5410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AutoShape 381"/>
            <p:cNvSpPr>
              <a:spLocks noChangeArrowheads="1"/>
            </p:cNvSpPr>
            <p:nvPr/>
          </p:nvSpPr>
          <p:spPr bwMode="auto">
            <a:xfrm rot="5400000" flipH="1">
              <a:off x="5486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382"/>
            <p:cNvSpPr>
              <a:spLocks/>
            </p:cNvSpPr>
            <p:nvPr/>
          </p:nvSpPr>
          <p:spPr bwMode="auto">
            <a:xfrm>
              <a:off x="6019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Rectangle 383"/>
            <p:cNvSpPr>
              <a:spLocks noChangeArrowheads="1"/>
            </p:cNvSpPr>
            <p:nvPr/>
          </p:nvSpPr>
          <p:spPr bwMode="auto">
            <a:xfrm>
              <a:off x="6705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Data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0" name="Rectangle 384"/>
            <p:cNvSpPr>
              <a:spLocks noChangeArrowheads="1"/>
            </p:cNvSpPr>
            <p:nvPr/>
          </p:nvSpPr>
          <p:spPr bwMode="auto">
            <a:xfrm>
              <a:off x="6705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Register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file</a:t>
              </a:r>
            </a:p>
            <a:p>
              <a:pPr defTabSz="916137">
                <a:defRPr/>
              </a:pP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%</a:t>
              </a:r>
              <a:r>
                <a:rPr lang="en-US" sz="802" kern="0" dirty="0" err="1">
                  <a:solidFill>
                    <a:sysClr val="windowText" lastClr="000000"/>
                  </a:solidFill>
                  <a:latin typeface="Courier New" pitchFamily="49" charset="0"/>
                </a:rPr>
                <a:t>rbx</a:t>
              </a: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 = 0x100</a:t>
              </a:r>
            </a:p>
          </p:txBody>
        </p:sp>
        <p:sp>
          <p:nvSpPr>
            <p:cNvPr id="21" name="Rectangle 385"/>
            <p:cNvSpPr>
              <a:spLocks noChangeArrowheads="1"/>
            </p:cNvSpPr>
            <p:nvPr/>
          </p:nvSpPr>
          <p:spPr bwMode="auto">
            <a:xfrm>
              <a:off x="5257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0x014</a:t>
              </a:r>
              <a:endParaRPr lang="en-US" sz="1052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Rectangle 386"/>
            <p:cNvSpPr>
              <a:spLocks noChangeArrowheads="1"/>
            </p:cNvSpPr>
            <p:nvPr/>
          </p:nvSpPr>
          <p:spPr bwMode="auto">
            <a:xfrm>
              <a:off x="5257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</a:rPr>
                <a:t>CC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pitchFamily="49" charset="0"/>
                </a:rPr>
                <a:t>100</a:t>
              </a: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Text Box 387"/>
            <p:cNvSpPr txBox="1">
              <a:spLocks noChangeArrowheads="1"/>
            </p:cNvSpPr>
            <p:nvPr/>
          </p:nvSpPr>
          <p:spPr bwMode="auto">
            <a:xfrm>
              <a:off x="6428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Read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24" name="Text Box 388"/>
            <p:cNvSpPr txBox="1">
              <a:spLocks noChangeArrowheads="1"/>
            </p:cNvSpPr>
            <p:nvPr/>
          </p:nvSpPr>
          <p:spPr bwMode="auto">
            <a:xfrm>
              <a:off x="7648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Write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25" name="Rectangle 437"/>
            <p:cNvSpPr>
              <a:spLocks noChangeArrowheads="1"/>
            </p:cNvSpPr>
            <p:nvPr/>
          </p:nvSpPr>
          <p:spPr bwMode="auto">
            <a:xfrm>
              <a:off x="6038098" y="74977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charset="0"/>
                </a:rPr>
                <a:t>0x016</a:t>
              </a:r>
            </a:p>
          </p:txBody>
        </p:sp>
        <p:sp>
          <p:nvSpPr>
            <p:cNvPr id="26" name="Rectangle 439"/>
            <p:cNvSpPr>
              <a:spLocks noChangeArrowheads="1"/>
            </p:cNvSpPr>
            <p:nvPr/>
          </p:nvSpPr>
          <p:spPr bwMode="auto">
            <a:xfrm>
              <a:off x="5666640" y="6096000"/>
              <a:ext cx="5078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charset="0"/>
                </a:rPr>
                <a:t>000</a:t>
              </a:r>
            </a:p>
          </p:txBody>
        </p:sp>
        <p:sp>
          <p:nvSpPr>
            <p:cNvPr id="27" name="Rectangle 442"/>
            <p:cNvSpPr>
              <a:spLocks noChangeArrowheads="1"/>
            </p:cNvSpPr>
            <p:nvPr/>
          </p:nvSpPr>
          <p:spPr bwMode="auto">
            <a:xfrm>
              <a:off x="8219419" y="6446838"/>
              <a:ext cx="588688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charset="0"/>
                </a:rPr>
                <a:t>%</a:t>
              </a:r>
              <a:r>
                <a:rPr lang="en-US" sz="105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endParaRPr lang="en-US" sz="1052" kern="0" dirty="0">
                <a:solidFill>
                  <a:sysClr val="windowText" lastClr="000000"/>
                </a:solidFill>
                <a:latin typeface="Courier New" charset="0"/>
              </a:endParaRP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charset="0"/>
                </a:rPr>
                <a:t>&lt;--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charset="0"/>
                </a:rPr>
                <a:t>0x300</a:t>
              </a:r>
            </a:p>
          </p:txBody>
        </p:sp>
        <p:grpSp>
          <p:nvGrpSpPr>
            <p:cNvPr id="28" name="Group 452"/>
            <p:cNvGrpSpPr>
              <a:grpSpLocks/>
            </p:cNvGrpSpPr>
            <p:nvPr/>
          </p:nvGrpSpPr>
          <p:grpSpPr bwMode="auto">
            <a:xfrm>
              <a:off x="6429375" y="4724400"/>
              <a:ext cx="1644650" cy="215900"/>
              <a:chOff x="4050" y="2976"/>
              <a:chExt cx="1036" cy="136"/>
            </a:xfrm>
          </p:grpSpPr>
          <p:sp>
            <p:nvSpPr>
              <p:cNvPr id="29" name="Text Box 45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Read</a:t>
                </a:r>
              </a:p>
            </p:txBody>
          </p:sp>
          <p:sp>
            <p:nvSpPr>
              <p:cNvPr id="30" name="Text Box 45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Write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4340148" y="222663"/>
            <a:ext cx="5954627" cy="2137558"/>
            <a:chOff x="762000" y="928688"/>
            <a:chExt cx="7162800" cy="2881312"/>
          </a:xfrm>
        </p:grpSpPr>
        <p:sp>
          <p:nvSpPr>
            <p:cNvPr id="5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0x014: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addq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,%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5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0x016:   je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dest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5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0x01f: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rmmovq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%rbx,0(%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5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3:</a:t>
              </a:r>
            </a:p>
          </p:txBody>
        </p:sp>
        <p:sp>
          <p:nvSpPr>
            <p:cNvPr id="6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4:</a:t>
              </a:r>
            </a:p>
          </p:txBody>
        </p:sp>
        <p:sp>
          <p:nvSpPr>
            <p:cNvPr id="6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5:</a:t>
              </a:r>
            </a:p>
          </p:txBody>
        </p:sp>
        <p:sp>
          <p:nvSpPr>
            <p:cNvPr id="6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0x00a: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$0x200,%rdx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&lt;-- 0x200</a:t>
              </a:r>
            </a:p>
          </p:txBody>
        </p:sp>
        <p:sp>
          <p:nvSpPr>
            <p:cNvPr id="6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2:</a:t>
              </a:r>
            </a:p>
          </p:txBody>
        </p:sp>
        <p:sp>
          <p:nvSpPr>
            <p:cNvPr id="6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0x000: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$0x100,%rbx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&lt;-- 0x100</a:t>
              </a:r>
            </a:p>
          </p:txBody>
        </p:sp>
        <p:sp>
          <p:nvSpPr>
            <p:cNvPr id="6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 dirty="0">
                  <a:solidFill>
                    <a:srgbClr val="000000"/>
                  </a:solidFill>
                </a:rPr>
                <a:t>Cycle 1:</a:t>
              </a:r>
            </a:p>
          </p:txBody>
        </p:sp>
        <p:sp>
          <p:nvSpPr>
            <p:cNvPr id="6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</a:rPr>
                <a:t>Clock</a:t>
              </a:r>
            </a:p>
          </p:txBody>
        </p:sp>
        <p:sp>
          <p:nvSpPr>
            <p:cNvPr id="6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1</a:t>
              </a:r>
            </a:p>
          </p:txBody>
        </p:sp>
        <p:sp>
          <p:nvSpPr>
            <p:cNvPr id="6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j</a:t>
              </a:r>
            </a:p>
          </p:txBody>
        </p:sp>
        <p:sp>
          <p:nvSpPr>
            <p:cNvPr id="7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 dirty="0">
                  <a:solidFill>
                    <a:srgbClr val="000000"/>
                  </a:solidFill>
                  <a:latin typeface="Wingdings 2" charset="0"/>
                </a:rPr>
                <a:t>l</a:t>
              </a:r>
            </a:p>
          </p:txBody>
        </p:sp>
        <p:sp>
          <p:nvSpPr>
            <p:cNvPr id="7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m</a:t>
              </a:r>
            </a:p>
          </p:txBody>
        </p:sp>
        <p:sp>
          <p:nvSpPr>
            <p:cNvPr id="7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k</a:t>
              </a:r>
            </a:p>
          </p:txBody>
        </p:sp>
        <p:sp>
          <p:nvSpPr>
            <p:cNvPr id="8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2</a:t>
              </a:r>
            </a:p>
          </p:txBody>
        </p:sp>
        <p:sp>
          <p:nvSpPr>
            <p:cNvPr id="8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3</a:t>
              </a:r>
            </a:p>
          </p:txBody>
        </p:sp>
        <p:sp>
          <p:nvSpPr>
            <p:cNvPr id="8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4</a:t>
              </a:r>
            </a:p>
          </p:txBody>
        </p:sp>
        <p:grpSp>
          <p:nvGrpSpPr>
            <p:cNvPr id="8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8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8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132610" y="8779258"/>
            <a:ext cx="3435362" cy="3740727"/>
            <a:chOff x="609600" y="8763000"/>
            <a:chExt cx="3429000" cy="3733800"/>
          </a:xfrm>
        </p:grpSpPr>
        <p:sp>
          <p:nvSpPr>
            <p:cNvPr id="9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9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9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0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0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0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0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0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1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11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1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1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2285293" y="8931941"/>
            <a:ext cx="3435362" cy="3740727"/>
            <a:chOff x="609600" y="8763000"/>
            <a:chExt cx="3429000" cy="3733800"/>
          </a:xfrm>
        </p:grpSpPr>
        <p:sp>
          <p:nvSpPr>
            <p:cNvPr id="11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1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1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2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2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2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2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3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3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32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3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3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2437976" y="9084623"/>
            <a:ext cx="3435362" cy="3740727"/>
            <a:chOff x="609600" y="8763000"/>
            <a:chExt cx="3429000" cy="3733800"/>
          </a:xfrm>
        </p:grpSpPr>
        <p:sp>
          <p:nvSpPr>
            <p:cNvPr id="136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37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38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9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0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1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2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3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4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5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6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47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48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49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50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51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52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53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54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55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56" name="Group 155"/>
          <p:cNvGrpSpPr/>
          <p:nvPr/>
        </p:nvGrpSpPr>
        <p:grpSpPr>
          <a:xfrm>
            <a:off x="2590659" y="9237306"/>
            <a:ext cx="3435362" cy="3740727"/>
            <a:chOff x="609600" y="8763000"/>
            <a:chExt cx="3429000" cy="3733800"/>
          </a:xfrm>
        </p:grpSpPr>
        <p:sp>
          <p:nvSpPr>
            <p:cNvPr id="157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58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59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0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1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2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3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4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5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6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67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68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69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70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71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72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73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74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75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76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2743341" y="9389989"/>
            <a:ext cx="3435362" cy="3740727"/>
            <a:chOff x="609600" y="8763000"/>
            <a:chExt cx="3429000" cy="3733800"/>
          </a:xfrm>
        </p:grpSpPr>
        <p:sp>
          <p:nvSpPr>
            <p:cNvPr id="178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79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80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1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2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3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4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5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6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7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88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89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90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91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92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93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94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95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96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97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2896024" y="9542672"/>
            <a:ext cx="3435362" cy="3740727"/>
            <a:chOff x="609600" y="8763000"/>
            <a:chExt cx="3429000" cy="3733800"/>
          </a:xfrm>
        </p:grpSpPr>
        <p:sp>
          <p:nvSpPr>
            <p:cNvPr id="19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20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20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0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1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1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21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21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214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215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216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217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218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240" name="Group 239"/>
          <p:cNvGrpSpPr/>
          <p:nvPr/>
        </p:nvGrpSpPr>
        <p:grpSpPr>
          <a:xfrm>
            <a:off x="3048707" y="9695354"/>
            <a:ext cx="3435362" cy="3740727"/>
            <a:chOff x="609600" y="8763000"/>
            <a:chExt cx="3429000" cy="3733800"/>
          </a:xfrm>
        </p:grpSpPr>
        <p:sp>
          <p:nvSpPr>
            <p:cNvPr id="241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242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243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4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5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6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7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8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49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50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51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52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53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254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255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256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257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258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259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260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261" name="Group 260"/>
          <p:cNvGrpSpPr/>
          <p:nvPr/>
        </p:nvGrpSpPr>
        <p:grpSpPr>
          <a:xfrm>
            <a:off x="3201390" y="9848037"/>
            <a:ext cx="3435362" cy="3740727"/>
            <a:chOff x="609600" y="8763000"/>
            <a:chExt cx="3429000" cy="3733800"/>
          </a:xfrm>
        </p:grpSpPr>
        <p:sp>
          <p:nvSpPr>
            <p:cNvPr id="262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26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26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6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6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6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6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6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7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7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7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7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7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27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27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27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27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279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28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28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282" name="Group 281"/>
          <p:cNvGrpSpPr/>
          <p:nvPr/>
        </p:nvGrpSpPr>
        <p:grpSpPr>
          <a:xfrm>
            <a:off x="3354072" y="10000720"/>
            <a:ext cx="3435362" cy="3740727"/>
            <a:chOff x="609600" y="8763000"/>
            <a:chExt cx="3429000" cy="3733800"/>
          </a:xfrm>
        </p:grpSpPr>
        <p:sp>
          <p:nvSpPr>
            <p:cNvPr id="28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28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28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8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8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8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8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9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9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9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29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9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9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29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29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29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29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300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30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30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2318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8462583" y="69980"/>
            <a:ext cx="0" cy="83975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805" rIns="45805" anchor="ctr">
            <a:spAutoFit/>
          </a:bodyPr>
          <a:lstStyle/>
          <a:p>
            <a:endParaRPr lang="en-US" sz="1803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205190" y="611050"/>
            <a:ext cx="4177812" cy="1191561"/>
          </a:xfrm>
        </p:spPr>
        <p:txBody>
          <a:bodyPr>
            <a:normAutofit/>
          </a:bodyPr>
          <a:lstStyle/>
          <a:p>
            <a:r>
              <a:rPr lang="en-US" dirty="0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42117" y="3129996"/>
            <a:ext cx="3180891" cy="3314488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340148" y="222663"/>
            <a:ext cx="5954627" cy="2137558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0x014: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addq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,%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0x016:   je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dest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0x01f: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rmmovq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%rbx,0(%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0x00a: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$0x200,%rdx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0x000: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$0x100,%rbx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 dirty="0">
                  <a:solidFill>
                    <a:srgbClr val="000000"/>
                  </a:solidFill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 dirty="0">
                  <a:solidFill>
                    <a:srgbClr val="000000"/>
                  </a:solidFill>
                  <a:latin typeface="Wingdings 2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132610" y="8779258"/>
            <a:ext cx="3435362" cy="3740727"/>
            <a:chOff x="609600" y="8763000"/>
            <a:chExt cx="3429000" cy="3733800"/>
          </a:xfrm>
        </p:grpSpPr>
        <p:sp>
          <p:nvSpPr>
            <p:cNvPr id="4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8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8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9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9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9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9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9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9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99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0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0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2285293" y="8931941"/>
            <a:ext cx="3435362" cy="3740727"/>
            <a:chOff x="609600" y="8763000"/>
            <a:chExt cx="3429000" cy="3733800"/>
          </a:xfrm>
        </p:grpSpPr>
        <p:sp>
          <p:nvSpPr>
            <p:cNvPr id="10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0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0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1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1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1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1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1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1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20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2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2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2437976" y="9084623"/>
            <a:ext cx="3435362" cy="3740727"/>
            <a:chOff x="609600" y="8763000"/>
            <a:chExt cx="3429000" cy="3733800"/>
          </a:xfrm>
        </p:grpSpPr>
        <p:sp>
          <p:nvSpPr>
            <p:cNvPr id="12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2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2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2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3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3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3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3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3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4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41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4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4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2590659" y="9237306"/>
            <a:ext cx="3435362" cy="3740727"/>
            <a:chOff x="609600" y="8763000"/>
            <a:chExt cx="3429000" cy="3733800"/>
          </a:xfrm>
        </p:grpSpPr>
        <p:sp>
          <p:nvSpPr>
            <p:cNvPr id="14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4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4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4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5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5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5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15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5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</a:p>
          </p:txBody>
        </p:sp>
        <p:sp>
          <p:nvSpPr>
            <p:cNvPr id="16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6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grpSp>
          <p:nvGrpSpPr>
            <p:cNvPr id="162" name="Group 459"/>
            <p:cNvGrpSpPr>
              <a:grpSpLocks/>
            </p:cNvGrpSpPr>
            <p:nvPr/>
          </p:nvGrpSpPr>
          <p:grpSpPr bwMode="auto">
            <a:xfrm>
              <a:off x="2209800" y="9128135"/>
              <a:ext cx="1704975" cy="246063"/>
              <a:chOff x="4032" y="2976"/>
              <a:chExt cx="1074" cy="155"/>
            </a:xfrm>
          </p:grpSpPr>
          <p:sp>
            <p:nvSpPr>
              <p:cNvPr id="16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6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228" name="Group 227"/>
          <p:cNvGrpSpPr/>
          <p:nvPr/>
        </p:nvGrpSpPr>
        <p:grpSpPr>
          <a:xfrm>
            <a:off x="2584297" y="2512904"/>
            <a:ext cx="3435362" cy="3740727"/>
            <a:chOff x="609600" y="8763000"/>
            <a:chExt cx="3429000" cy="3733800"/>
          </a:xfrm>
        </p:grpSpPr>
        <p:sp>
          <p:nvSpPr>
            <p:cNvPr id="22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8048" anchorCtr="1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Combinational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logic</a:t>
              </a:r>
            </a:p>
          </p:txBody>
        </p:sp>
        <p:sp>
          <p:nvSpPr>
            <p:cNvPr id="23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23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Data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memory</a:t>
              </a:r>
            </a:p>
          </p:txBody>
        </p:sp>
        <p:sp>
          <p:nvSpPr>
            <p:cNvPr id="24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Register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file</a:t>
              </a:r>
            </a:p>
            <a:p>
              <a:pPr defTabSz="916137">
                <a:defRPr/>
              </a:pP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%</a:t>
              </a:r>
              <a:r>
                <a:rPr lang="en-US" sz="802" kern="0" dirty="0" err="1">
                  <a:solidFill>
                    <a:sysClr val="windowText" lastClr="000000"/>
                  </a:solidFill>
                  <a:latin typeface="Courier New" pitchFamily="49" charset="0"/>
                </a:rPr>
                <a:t>rbx</a:t>
              </a: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 = 0x300</a:t>
              </a:r>
            </a:p>
          </p:txBody>
        </p:sp>
        <p:sp>
          <p:nvSpPr>
            <p:cNvPr id="24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0x016</a:t>
              </a:r>
              <a:endParaRPr lang="en-US" sz="1052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</a:rPr>
                <a:t>CC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pitchFamily="49" charset="0"/>
                </a:rPr>
                <a:t>000</a:t>
              </a:r>
            </a:p>
          </p:txBody>
        </p:sp>
        <p:sp>
          <p:nvSpPr>
            <p:cNvPr id="244" name="Text Box 405"/>
            <p:cNvSpPr txBox="1">
              <a:spLocks noChangeArrowheads="1"/>
            </p:cNvSpPr>
            <p:nvPr/>
          </p:nvSpPr>
          <p:spPr bwMode="auto">
            <a:xfrm>
              <a:off x="2237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Read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245" name="Text Box 406"/>
            <p:cNvSpPr txBox="1">
              <a:spLocks noChangeArrowheads="1"/>
            </p:cNvSpPr>
            <p:nvPr/>
          </p:nvSpPr>
          <p:spPr bwMode="auto">
            <a:xfrm>
              <a:off x="3457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Write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grpSp>
          <p:nvGrpSpPr>
            <p:cNvPr id="246" name="Group 459"/>
            <p:cNvGrpSpPr>
              <a:grpSpLocks/>
            </p:cNvGrpSpPr>
            <p:nvPr/>
          </p:nvGrpSpPr>
          <p:grpSpPr bwMode="auto">
            <a:xfrm>
              <a:off x="2238375" y="9128125"/>
              <a:ext cx="1644650" cy="215900"/>
              <a:chOff x="4050" y="2976"/>
              <a:chExt cx="1036" cy="136"/>
            </a:xfrm>
          </p:grpSpPr>
          <p:sp>
            <p:nvSpPr>
              <p:cNvPr id="247" name="Text Box 46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Read</a:t>
                </a:r>
              </a:p>
            </p:txBody>
          </p:sp>
          <p:sp>
            <p:nvSpPr>
              <p:cNvPr id="248" name="Text Box 46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Write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5970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183793" y="549095"/>
            <a:ext cx="4312351" cy="1384951"/>
          </a:xfrm>
        </p:spPr>
        <p:txBody>
          <a:bodyPr>
            <a:normAutofit/>
          </a:bodyPr>
          <a:lstStyle/>
          <a:p>
            <a:r>
              <a:rPr lang="en-US" dirty="0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42117" y="3129996"/>
            <a:ext cx="3180891" cy="3314488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>
                <a:latin typeface="Courier New" pitchFamily="49" charset="0"/>
              </a:rPr>
              <a:t>je</a:t>
            </a:r>
            <a:r>
              <a:rPr lang="en-US" dirty="0"/>
              <a:t> instruction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340148" y="222663"/>
            <a:ext cx="5954627" cy="2137558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0x014: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addq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,%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0x016:   je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dest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0x01f: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rmmovq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%rbx,0(%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0x00a: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$0x200,%rdx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rdx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>
                  <a:solidFill>
                    <a:srgbClr val="000000"/>
                  </a:solidFill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0x000:   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irmovq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$0x100,%rbx  # %</a:t>
              </a:r>
              <a:r>
                <a:rPr lang="en-US" sz="1102" kern="0" dirty="0" err="1">
                  <a:solidFill>
                    <a:sysClr val="windowText" lastClr="000000"/>
                  </a:solidFill>
                  <a:latin typeface="Courier New" charset="0"/>
                </a:rPr>
                <a:t>rbx</a:t>
              </a:r>
              <a:r>
                <a:rPr lang="en-US" sz="1102" kern="0" dirty="0">
                  <a:solidFill>
                    <a:sysClr val="windowText" lastClr="000000"/>
                  </a:solidFill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defTabSz="916137" eaLnBrk="1" hangingPunct="1">
                <a:defRPr/>
              </a:pPr>
              <a:r>
                <a:rPr lang="en-US" sz="1002" kern="0" dirty="0">
                  <a:solidFill>
                    <a:srgbClr val="000000"/>
                  </a:solidFill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defTabSz="916137">
                <a:defRPr/>
              </a:pPr>
              <a:r>
                <a:rPr lang="en-US" sz="1102" kern="0" dirty="0">
                  <a:solidFill>
                    <a:sysClr val="windowText" lastClr="000000"/>
                  </a:solidFill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 dirty="0">
                  <a:solidFill>
                    <a:srgbClr val="000000"/>
                  </a:solidFill>
                  <a:latin typeface="Wingdings 2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1102" kern="0">
                  <a:solidFill>
                    <a:srgbClr val="000000"/>
                  </a:solidFill>
                  <a:latin typeface="Wingdings 2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902" kern="0" dirty="0">
                  <a:solidFill>
                    <a:srgbClr val="000000"/>
                  </a:solidFill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defTabSz="916137">
                  <a:defRPr/>
                </a:pPr>
                <a:endParaRPr lang="en-US" sz="1102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6137">
                <a:defRPr/>
              </a:pPr>
              <a:endParaRPr lang="en-US" sz="110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9302338" y="0"/>
            <a:ext cx="0" cy="83975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805" rIns="45805" anchor="ctr">
            <a:spAutoFit/>
          </a:bodyPr>
          <a:lstStyle/>
          <a:p>
            <a:endParaRPr lang="en-US" sz="1803"/>
          </a:p>
        </p:txBody>
      </p:sp>
      <p:grpSp>
        <p:nvGrpSpPr>
          <p:cNvPr id="83" name="Group 82"/>
          <p:cNvGrpSpPr/>
          <p:nvPr/>
        </p:nvGrpSpPr>
        <p:grpSpPr>
          <a:xfrm>
            <a:off x="6331386" y="8779258"/>
            <a:ext cx="3435362" cy="3740727"/>
            <a:chOff x="4800600" y="8763000"/>
            <a:chExt cx="3429000" cy="3733800"/>
          </a:xfrm>
        </p:grpSpPr>
        <p:sp>
          <p:nvSpPr>
            <p:cNvPr id="84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85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86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7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8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89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0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1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2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3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94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95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96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  <a:endParaRPr lang="en-US" sz="1803" dirty="0">
                <a:latin typeface="Helvetica" pitchFamily="34" charset="0"/>
              </a:endParaRPr>
            </a:p>
          </p:txBody>
        </p:sp>
        <p:sp>
          <p:nvSpPr>
            <p:cNvPr id="97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98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99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00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/>
                <a:t>ports</a:t>
              </a:r>
            </a:p>
          </p:txBody>
        </p:sp>
        <p:sp>
          <p:nvSpPr>
            <p:cNvPr id="101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2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02" name="Group 456"/>
            <p:cNvGrpSpPr>
              <a:grpSpLocks/>
            </p:cNvGrpSpPr>
            <p:nvPr/>
          </p:nvGrpSpPr>
          <p:grpSpPr bwMode="auto">
            <a:xfrm>
              <a:off x="6400800" y="9128135"/>
              <a:ext cx="1704975" cy="246063"/>
              <a:chOff x="4032" y="2976"/>
              <a:chExt cx="1074" cy="155"/>
            </a:xfrm>
          </p:grpSpPr>
          <p:sp>
            <p:nvSpPr>
              <p:cNvPr id="103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04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6484069" y="8931941"/>
            <a:ext cx="3435362" cy="3740727"/>
            <a:chOff x="4800600" y="8763000"/>
            <a:chExt cx="3429000" cy="3733800"/>
          </a:xfrm>
        </p:grpSpPr>
        <p:sp>
          <p:nvSpPr>
            <p:cNvPr id="106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07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08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09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0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1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2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3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4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5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16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17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18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  <a:endParaRPr lang="en-US" sz="1803" dirty="0">
                <a:latin typeface="Helvetica" pitchFamily="34" charset="0"/>
              </a:endParaRPr>
            </a:p>
          </p:txBody>
        </p:sp>
        <p:sp>
          <p:nvSpPr>
            <p:cNvPr id="119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20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21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22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/>
                <a:t>ports</a:t>
              </a:r>
            </a:p>
          </p:txBody>
        </p:sp>
        <p:sp>
          <p:nvSpPr>
            <p:cNvPr id="123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2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24" name="Group 456"/>
            <p:cNvGrpSpPr>
              <a:grpSpLocks/>
            </p:cNvGrpSpPr>
            <p:nvPr/>
          </p:nvGrpSpPr>
          <p:grpSpPr bwMode="auto">
            <a:xfrm>
              <a:off x="6400800" y="9128135"/>
              <a:ext cx="1704975" cy="246063"/>
              <a:chOff x="4032" y="2976"/>
              <a:chExt cx="1074" cy="155"/>
            </a:xfrm>
          </p:grpSpPr>
          <p:sp>
            <p:nvSpPr>
              <p:cNvPr id="125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26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6636751" y="9084623"/>
            <a:ext cx="3435362" cy="3740727"/>
            <a:chOff x="4800600" y="8763000"/>
            <a:chExt cx="3429000" cy="3733800"/>
          </a:xfrm>
        </p:grpSpPr>
        <p:sp>
          <p:nvSpPr>
            <p:cNvPr id="128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8048" anchorCtr="1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Combinational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logic</a:t>
              </a:r>
            </a:p>
          </p:txBody>
        </p:sp>
        <p:sp>
          <p:nvSpPr>
            <p:cNvPr id="129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30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1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2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3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4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5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6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7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3"/>
            </a:p>
          </p:txBody>
        </p:sp>
        <p:sp>
          <p:nvSpPr>
            <p:cNvPr id="138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39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Data</a:t>
              </a:r>
            </a:p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40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Register</a:t>
              </a:r>
            </a:p>
            <a:p>
              <a:pPr>
                <a:defRPr/>
              </a:pPr>
              <a:r>
                <a:rPr lang="en-US" sz="1803" dirty="0">
                  <a:latin typeface="Helvetica" pitchFamily="34" charset="0"/>
                </a:rPr>
                <a:t>file</a:t>
              </a:r>
            </a:p>
            <a:p>
              <a:pPr>
                <a:defRPr/>
              </a:pPr>
              <a:r>
                <a:rPr lang="en-US" sz="1002" dirty="0">
                  <a:latin typeface="Courier New" pitchFamily="49" charset="0"/>
                </a:rPr>
                <a:t>%</a:t>
              </a:r>
              <a:r>
                <a:rPr lang="en-US" sz="1002" dirty="0" err="1">
                  <a:latin typeface="Courier New" pitchFamily="49" charset="0"/>
                </a:rPr>
                <a:t>rbx</a:t>
              </a:r>
              <a:r>
                <a:rPr lang="en-US" sz="1002" dirty="0">
                  <a:latin typeface="Courier New" pitchFamily="49" charset="0"/>
                </a:rPr>
                <a:t> = 0x300</a:t>
              </a:r>
              <a:endParaRPr lang="en-US" sz="1803" dirty="0">
                <a:latin typeface="Helvetica" pitchFamily="34" charset="0"/>
              </a:endParaRPr>
            </a:p>
          </p:txBody>
        </p:sp>
        <p:sp>
          <p:nvSpPr>
            <p:cNvPr id="141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202" dirty="0">
                  <a:latin typeface="Helvetica" pitchFamily="34" charset="0"/>
                </a:rPr>
                <a:t>PC</a:t>
              </a:r>
            </a:p>
            <a:p>
              <a:pPr>
                <a:defRPr/>
              </a:pPr>
              <a:r>
                <a:rPr lang="en-US" sz="1202" dirty="0">
                  <a:latin typeface="Courier New" pitchFamily="49" charset="0"/>
                </a:rPr>
                <a:t>0x016</a:t>
              </a:r>
              <a:endParaRPr lang="en-US" sz="1202" dirty="0">
                <a:latin typeface="Helvetica" pitchFamily="34" charset="0"/>
              </a:endParaRPr>
            </a:p>
          </p:txBody>
        </p:sp>
        <p:sp>
          <p:nvSpPr>
            <p:cNvPr id="142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>
                  <a:latin typeface="Helvetica" pitchFamily="34" charset="0"/>
                </a:rPr>
                <a:t>CC</a:t>
              </a:r>
            </a:p>
            <a:p>
              <a:pPr>
                <a:defRPr/>
              </a:pPr>
              <a:r>
                <a:rPr lang="en-US" sz="1803">
                  <a:latin typeface="Courier New" pitchFamily="49" charset="0"/>
                </a:rPr>
                <a:t>000</a:t>
              </a:r>
              <a:endParaRPr lang="en-US" sz="1803">
                <a:latin typeface="Helvetica" pitchFamily="34" charset="0"/>
              </a:endParaRPr>
            </a:p>
          </p:txBody>
        </p:sp>
        <p:sp>
          <p:nvSpPr>
            <p:cNvPr id="143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Read</a:t>
              </a:r>
            </a:p>
            <a:p>
              <a:pPr eaLnBrk="1" hangingPunct="1"/>
              <a:r>
                <a:rPr lang="en-US" sz="1002" dirty="0"/>
                <a:t>ports</a:t>
              </a:r>
            </a:p>
          </p:txBody>
        </p:sp>
        <p:sp>
          <p:nvSpPr>
            <p:cNvPr id="144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2" dirty="0"/>
                <a:t>Write</a:t>
              </a:r>
            </a:p>
            <a:p>
              <a:pPr eaLnBrk="1" hangingPunct="1"/>
              <a:r>
                <a:rPr lang="en-US" sz="1002"/>
                <a:t>ports</a:t>
              </a:r>
            </a:p>
          </p:txBody>
        </p:sp>
        <p:sp>
          <p:nvSpPr>
            <p:cNvPr id="145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2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46" name="Group 456"/>
            <p:cNvGrpSpPr>
              <a:grpSpLocks/>
            </p:cNvGrpSpPr>
            <p:nvPr/>
          </p:nvGrpSpPr>
          <p:grpSpPr bwMode="auto">
            <a:xfrm>
              <a:off x="6400800" y="9128135"/>
              <a:ext cx="1704975" cy="246063"/>
              <a:chOff x="4032" y="2976"/>
              <a:chExt cx="1074" cy="155"/>
            </a:xfrm>
          </p:grpSpPr>
          <p:sp>
            <p:nvSpPr>
              <p:cNvPr id="147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1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Read</a:t>
                </a:r>
              </a:p>
            </p:txBody>
          </p:sp>
          <p:sp>
            <p:nvSpPr>
              <p:cNvPr id="148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2"/>
                  <a:t>Write</a:t>
                </a:r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2584297" y="2512904"/>
            <a:ext cx="3435362" cy="3740727"/>
            <a:chOff x="4800600" y="8763000"/>
            <a:chExt cx="3429000" cy="3733800"/>
          </a:xfrm>
        </p:grpSpPr>
        <p:sp>
          <p:nvSpPr>
            <p:cNvPr id="150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8048" anchorCtr="1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Combinational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logic</a:t>
              </a:r>
            </a:p>
          </p:txBody>
        </p:sp>
        <p:sp>
          <p:nvSpPr>
            <p:cNvPr id="151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152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3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4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5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6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7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8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9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0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1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Data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Helvetica" pitchFamily="34" charset="0"/>
                </a:rPr>
                <a:t>memory</a:t>
              </a:r>
            </a:p>
          </p:txBody>
        </p:sp>
        <p:sp>
          <p:nvSpPr>
            <p:cNvPr id="162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Register</a:t>
              </a:r>
            </a:p>
            <a:p>
              <a:pPr defTabSz="916137">
                <a:defRPr/>
              </a:pPr>
              <a:r>
                <a:rPr lang="en-US" sz="1403" kern="0" dirty="0">
                  <a:solidFill>
                    <a:sysClr val="windowText" lastClr="000000"/>
                  </a:solidFill>
                  <a:latin typeface="Helvetica" pitchFamily="34" charset="0"/>
                </a:rPr>
                <a:t>file</a:t>
              </a:r>
            </a:p>
            <a:p>
              <a:pPr defTabSz="916137">
                <a:defRPr/>
              </a:pP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%</a:t>
              </a:r>
              <a:r>
                <a:rPr lang="en-US" sz="802" kern="0" dirty="0" err="1">
                  <a:solidFill>
                    <a:sysClr val="windowText" lastClr="000000"/>
                  </a:solidFill>
                  <a:latin typeface="Courier New" pitchFamily="49" charset="0"/>
                </a:rPr>
                <a:t>rbx</a:t>
              </a:r>
              <a:r>
                <a:rPr lang="en-US" sz="80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 = 0x300</a:t>
              </a:r>
              <a:endParaRPr lang="en-US" sz="1403" kern="0" dirty="0">
                <a:solidFill>
                  <a:sysClr val="windowText" lastClr="000000"/>
                </a:solidFill>
                <a:latin typeface="Helvetica" pitchFamily="34" charset="0"/>
              </a:endParaRPr>
            </a:p>
          </p:txBody>
        </p:sp>
        <p:sp>
          <p:nvSpPr>
            <p:cNvPr id="163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0x016</a:t>
              </a:r>
              <a:endParaRPr lang="en-US" sz="1052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4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</a:rPr>
                <a:t>CC</a:t>
              </a:r>
            </a:p>
            <a:p>
              <a:pPr defTabSz="916137">
                <a:defRPr/>
              </a:pPr>
              <a:r>
                <a:rPr lang="en-US" sz="1403" kern="0">
                  <a:solidFill>
                    <a:sysClr val="windowText" lastClr="000000"/>
                  </a:solidFill>
                  <a:latin typeface="Courier New" pitchFamily="49" charset="0"/>
                </a:rPr>
                <a:t>000</a:t>
              </a:r>
              <a:endParaRPr lang="en-US" sz="14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Text Box 423"/>
            <p:cNvSpPr txBox="1">
              <a:spLocks noChangeArrowheads="1"/>
            </p:cNvSpPr>
            <p:nvPr/>
          </p:nvSpPr>
          <p:spPr bwMode="auto">
            <a:xfrm>
              <a:off x="6428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Read</a:t>
              </a:r>
            </a:p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166" name="Text Box 424"/>
            <p:cNvSpPr txBox="1">
              <a:spLocks noChangeArrowheads="1"/>
            </p:cNvSpPr>
            <p:nvPr/>
          </p:nvSpPr>
          <p:spPr bwMode="auto">
            <a:xfrm>
              <a:off x="7648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defTabSz="916137" eaLnBrk="1" hangingPunct="1">
                <a:defRPr/>
              </a:pPr>
              <a:r>
                <a:rPr lang="en-US" sz="802" kern="0" dirty="0">
                  <a:solidFill>
                    <a:srgbClr val="000000"/>
                  </a:solidFill>
                </a:rPr>
                <a:t>Write</a:t>
              </a:r>
            </a:p>
            <a:p>
              <a:pPr defTabSz="916137" eaLnBrk="1" hangingPunct="1">
                <a:defRPr/>
              </a:pPr>
              <a:r>
                <a:rPr lang="en-US" sz="802" kern="0">
                  <a:solidFill>
                    <a:srgbClr val="000000"/>
                  </a:solidFill>
                </a:rPr>
                <a:t>ports</a:t>
              </a:r>
            </a:p>
          </p:txBody>
        </p:sp>
        <p:sp>
          <p:nvSpPr>
            <p:cNvPr id="167" name="Rectangle 438"/>
            <p:cNvSpPr>
              <a:spLocks noChangeArrowheads="1"/>
            </p:cNvSpPr>
            <p:nvPr/>
          </p:nvSpPr>
          <p:spPr bwMode="auto">
            <a:xfrm>
              <a:off x="6038098" y="119173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1052" kern="0" dirty="0">
                  <a:solidFill>
                    <a:sysClr val="windowText" lastClr="000000"/>
                  </a:solidFill>
                  <a:latin typeface="Courier New" charset="0"/>
                </a:rPr>
                <a:t>0x01f</a:t>
              </a:r>
            </a:p>
          </p:txBody>
        </p:sp>
        <p:grpSp>
          <p:nvGrpSpPr>
            <p:cNvPr id="168" name="Group 456"/>
            <p:cNvGrpSpPr>
              <a:grpSpLocks/>
            </p:cNvGrpSpPr>
            <p:nvPr/>
          </p:nvGrpSpPr>
          <p:grpSpPr bwMode="auto">
            <a:xfrm>
              <a:off x="6429375" y="9128125"/>
              <a:ext cx="1644650" cy="215900"/>
              <a:chOff x="4050" y="2976"/>
              <a:chExt cx="1036" cy="136"/>
            </a:xfrm>
          </p:grpSpPr>
          <p:sp>
            <p:nvSpPr>
              <p:cNvPr id="169" name="Text Box 457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Read</a:t>
                </a:r>
              </a:p>
            </p:txBody>
          </p:sp>
          <p:sp>
            <p:nvSpPr>
              <p:cNvPr id="170" name="Text Box 458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defTabSz="916137" eaLnBrk="1" hangingPunct="1">
                  <a:defRPr/>
                </a:pPr>
                <a:r>
                  <a:rPr lang="en-US" sz="802" kern="0">
                    <a:solidFill>
                      <a:srgbClr val="000000"/>
                    </a:solidFill>
                  </a:rPr>
                  <a:t>Write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05055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Express every instruction as series of simple steps</a:t>
            </a:r>
          </a:p>
          <a:p>
            <a:pPr lvl="1"/>
            <a:r>
              <a:rPr lang="en-US" dirty="0"/>
              <a:t>Follow same general flow for each instruction type</a:t>
            </a:r>
          </a:p>
          <a:p>
            <a:pPr lvl="1"/>
            <a:r>
              <a:rPr lang="en-US" dirty="0"/>
              <a:t>Assemble registers, memories, predesigned combinational blocks</a:t>
            </a:r>
          </a:p>
          <a:p>
            <a:pPr lvl="1"/>
            <a:r>
              <a:rPr lang="en-US" dirty="0"/>
              <a:t>Connect with control logic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Too slow to be practical</a:t>
            </a:r>
          </a:p>
          <a:p>
            <a:pPr lvl="1"/>
            <a:r>
              <a:rPr lang="en-US" dirty="0"/>
              <a:t>In one cycle, must propagate through instruction memory, register file, ALU, and data memory</a:t>
            </a:r>
          </a:p>
          <a:p>
            <a:pPr lvl="1"/>
            <a:r>
              <a:rPr lang="en-US" dirty="0"/>
              <a:t>Would need to run clock very slowly</a:t>
            </a:r>
          </a:p>
          <a:p>
            <a:pPr lvl="1"/>
            <a:r>
              <a:rPr lang="en-US" dirty="0"/>
              <a:t>Hardware units only active for fraction of clock cycle</a:t>
            </a:r>
          </a:p>
        </p:txBody>
      </p:sp>
    </p:spTree>
    <p:extLst>
      <p:ext uri="{BB962C8B-B14F-4D97-AF65-F5344CB8AC3E}">
        <p14:creationId xmlns:p14="http://schemas.microsoft.com/office/powerpoint/2010/main" val="125924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277" y="1667456"/>
            <a:ext cx="5610336" cy="3946568"/>
          </a:xfrm>
        </p:spPr>
        <p:txBody>
          <a:bodyPr>
            <a:noAutofit/>
          </a:bodyPr>
          <a:lstStyle/>
          <a:p>
            <a:r>
              <a:rPr lang="en-US" sz="2400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/>
              <a:t>icode</a:t>
            </a:r>
            <a:r>
              <a:rPr lang="en-US" dirty="0"/>
              <a:t>, </a:t>
            </a:r>
            <a:r>
              <a:rPr lang="en-US" dirty="0" err="1"/>
              <a:t>ifun</a:t>
            </a:r>
            <a:r>
              <a:rPr lang="en-US" dirty="0"/>
              <a:t>: Generate no-op if invalid address</a:t>
            </a:r>
          </a:p>
          <a:p>
            <a:pPr lvl="1"/>
            <a:r>
              <a:rPr lang="en-US" dirty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byte?</a:t>
            </a:r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815004" y="1070447"/>
            <a:ext cx="6146336" cy="5422428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Instruction</a:t>
              </a:r>
            </a:p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PC</a:t>
              </a:r>
            </a:p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Need</a:t>
              </a:r>
            </a:p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Need</a:t>
              </a:r>
            </a:p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Instr</a:t>
              </a:r>
            </a:p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603" kern="0">
                  <a:solidFill>
                    <a:sysClr val="windowText" lastClr="000000"/>
                  </a:solidFill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20683" cy="231154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902" kern="0" dirty="0">
                  <a:solidFill>
                    <a:sysClr val="windowText" lastClr="000000"/>
                  </a:solidFill>
                </a:rPr>
                <a:t>Bytes 1-9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481222" cy="231154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916137">
                <a:defRPr/>
              </a:pPr>
              <a:r>
                <a:rPr lang="en-US" sz="902" kern="0">
                  <a:solidFill>
                    <a:sysClr val="windowText" lastClr="000000"/>
                  </a:solidFill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902" kern="0">
                  <a:solidFill>
                    <a:sysClr val="windowText" lastClr="000000"/>
                  </a:solidFill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6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6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102" kern="0">
                  <a:solidFill>
                    <a:sysClr val="windowText" lastClr="000000"/>
                  </a:solidFill>
                </a:rPr>
                <a:t>ifun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407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9329" y="104682"/>
            <a:ext cx="10515600" cy="1325563"/>
          </a:xfrm>
        </p:spPr>
        <p:txBody>
          <a:bodyPr/>
          <a:lstStyle/>
          <a:p>
            <a:r>
              <a:rPr lang="en-US" dirty="0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245" y="1215100"/>
            <a:ext cx="5108643" cy="2595607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15 (0xF) 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673379" y="3279498"/>
            <a:ext cx="4885051" cy="182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511" tIns="44461" rIns="90511" bIns="44461"/>
          <a:lstStyle/>
          <a:p>
            <a:pPr marL="386496" indent="-386496" defTabSz="914547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4362" lvl="1" indent="-244940" defTabSz="914547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srcA</a:t>
            </a:r>
            <a:r>
              <a:rPr lang="en-US" sz="2400" dirty="0"/>
              <a:t>, </a:t>
            </a:r>
            <a:r>
              <a:rPr lang="en-US" sz="2400" dirty="0" err="1"/>
              <a:t>srcB</a:t>
            </a:r>
            <a:r>
              <a:rPr lang="en-US" sz="2400" dirty="0"/>
              <a:t>: read port addresses</a:t>
            </a:r>
          </a:p>
          <a:p>
            <a:pPr marL="744362" lvl="1" indent="-244940" defTabSz="914547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dstE</a:t>
            </a:r>
            <a:r>
              <a:rPr lang="en-US" sz="2400" dirty="0"/>
              <a:t>, </a:t>
            </a:r>
            <a:r>
              <a:rPr lang="en-US" sz="2400" dirty="0" err="1"/>
              <a:t>dstM</a:t>
            </a:r>
            <a:r>
              <a:rPr lang="en-US" sz="2400" dirty="0"/>
              <a:t>: write port 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6169675" y="1215100"/>
            <a:ext cx="6022325" cy="4744993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600" tIns="45800" rIns="91600" bIns="45800" anchor="ctr"/>
            <a:lstStyle/>
            <a:p>
              <a:pPr>
                <a:defRPr/>
              </a:pPr>
              <a:r>
                <a:rPr lang="en-US" sz="1803"/>
                <a:t>Register</a:t>
              </a:r>
            </a:p>
            <a:p>
              <a:pPr>
                <a:defRPr/>
              </a:pPr>
              <a:r>
                <a:rPr lang="en-US" sz="1803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2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2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2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2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algn="r"/>
              <a:r>
                <a:rPr lang="en-US" sz="902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algn="r"/>
              <a:r>
                <a:rPr lang="en-US" sz="902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algn="r"/>
              <a:r>
                <a:rPr lang="en-US" sz="902" dirty="0" err="1"/>
                <a:t>srcA</a:t>
              </a:r>
              <a:endParaRPr lang="en-US" sz="902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algn="r"/>
              <a:r>
                <a:rPr lang="en-US" sz="902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1803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3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r>
                <a:rPr lang="en-US" sz="1202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692547" y="4921125"/>
            <a:ext cx="5027341" cy="182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511" tIns="44461" rIns="90511" bIns="44461"/>
          <a:lstStyle/>
          <a:p>
            <a:pPr marL="386496" indent="-386496" defTabSz="914547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</a:p>
          <a:p>
            <a:pPr marL="744362" lvl="1" indent="-244940" defTabSz="914547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Cnd</a:t>
            </a:r>
            <a:r>
              <a:rPr lang="en-US" sz="2400" dirty="0"/>
              <a:t>: Indicate whether or not to perform conditional move</a:t>
            </a:r>
          </a:p>
          <a:p>
            <a:pPr marL="1202430" lvl="2" indent="-244940" defTabSz="914547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Computed in Execute stage</a:t>
            </a:r>
          </a:p>
        </p:txBody>
      </p:sp>
      <p:pic>
        <p:nvPicPr>
          <p:cNvPr id="63" name="Picture 5" descr="reg4">
            <a:extLst>
              <a:ext uri="{FF2B5EF4-FFF2-40B4-BE49-F238E27FC236}">
                <a16:creationId xmlns:a16="http://schemas.microsoft.com/office/drawing/2014/main" id="{4B00C704-1B03-8340-811A-D82966CFF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265" y="534272"/>
            <a:ext cx="2739018" cy="188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96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363618" y="2363401"/>
            <a:ext cx="5040805" cy="230832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srcA</a:t>
            </a:r>
            <a:r>
              <a:rPr lang="en-US" sz="1600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{IOPQ, IRRMOVQ, IRMMOVQ, IPUSHQ}: </a:t>
            </a:r>
            <a:r>
              <a:rPr lang="en-US" sz="1600" b="1" dirty="0" err="1">
                <a:latin typeface="Courier New" pitchFamily="49" charset="0"/>
              </a:rPr>
              <a:t>rA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{IPOPQ, IRET}: RRSP;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651558" y="830212"/>
            <a:ext cx="5432452" cy="5197575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cmovXX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valA </a:t>
              </a:r>
              <a:r>
                <a:rPr lang="en-US" sz="1603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rmmovq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D(</a:t>
              </a:r>
              <a:r>
                <a:rPr lang="en-US" sz="1603" dirty="0" err="1"/>
                <a:t>rB</a:t>
              </a:r>
              <a:r>
                <a:rPr lang="en-US" sz="1603" dirty="0"/>
                <a:t>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valA </a:t>
              </a:r>
              <a:r>
                <a:rPr lang="en-US" sz="1603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valA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R[</a:t>
              </a:r>
              <a:r>
                <a:rPr lang="en-US" sz="1603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3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3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valA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R[</a:t>
              </a:r>
              <a:r>
                <a:rPr lang="en-US" sz="1603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3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3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valA </a:t>
              </a:r>
              <a:r>
                <a:rPr lang="en-US" sz="1603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Read operand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31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Destination</a:t>
            </a:r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20385" y="2417603"/>
            <a:ext cx="4817733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int </a:t>
            </a:r>
            <a:r>
              <a:rPr lang="en-US" sz="1600" b="1" dirty="0" err="1">
                <a:latin typeface="Courier New" pitchFamily="49" charset="0"/>
              </a:rPr>
              <a:t>dstE</a:t>
            </a:r>
            <a:r>
              <a:rPr lang="en-US" sz="1600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{IRRMOVQ} &amp;&amp; </a:t>
            </a:r>
            <a:r>
              <a:rPr lang="en-US" sz="1600" b="1" dirty="0" err="1">
                <a:latin typeface="Courier New" pitchFamily="49" charset="0"/>
              </a:rPr>
              <a:t>Cnd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rB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{IIRMOVQ, IOPQ} : </a:t>
            </a:r>
            <a:r>
              <a:rPr lang="en-US" sz="1600" b="1" dirty="0" err="1">
                <a:latin typeface="Courier New" pitchFamily="49" charset="0"/>
              </a:rPr>
              <a:t>rB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{IPUSHQ, IPOPQ, ICALL, IRET}: RRSP;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575573" y="929066"/>
            <a:ext cx="5953282" cy="5197575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R</a:t>
              </a:r>
              <a:r>
                <a:rPr lang="en-US" sz="1603" dirty="0">
                  <a:sym typeface="Symbol" pitchFamily="18" charset="2"/>
                </a:rPr>
                <a:t>[</a:t>
              </a:r>
              <a:r>
                <a:rPr lang="en-US" sz="1603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3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3" dirty="0"/>
                <a:t>]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valE</a:t>
              </a:r>
              <a:endParaRPr lang="en-US" sz="1603" dirty="0">
                <a:sym typeface="Symbol" pitchFamily="18" charset="2"/>
              </a:endParaRP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R[rB] </a:t>
              </a:r>
              <a:r>
                <a:rPr lang="en-US" sz="1603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cmovXX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rmmovq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D(</a:t>
              </a:r>
              <a:r>
                <a:rPr lang="en-US" sz="1603" dirty="0" err="1"/>
                <a:t>rB</a:t>
              </a:r>
              <a:r>
                <a:rPr lang="en-US" sz="1603" dirty="0"/>
                <a:t>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Conditionally write 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R</a:t>
              </a:r>
              <a:r>
                <a:rPr lang="en-US" sz="1603" dirty="0">
                  <a:sym typeface="Symbol" pitchFamily="18" charset="2"/>
                </a:rPr>
                <a:t>[</a:t>
              </a:r>
              <a:r>
                <a:rPr lang="en-US" sz="1603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3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3" dirty="0"/>
                <a:t>]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valE</a:t>
              </a:r>
              <a:endParaRPr lang="en-US" sz="1603" dirty="0">
                <a:sym typeface="Symbol" pitchFamily="18" charset="2"/>
              </a:endParaRP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R</a:t>
              </a:r>
              <a:r>
                <a:rPr lang="en-US" sz="1603" dirty="0">
                  <a:sym typeface="Symbol" pitchFamily="18" charset="2"/>
                </a:rPr>
                <a:t>[</a:t>
              </a:r>
              <a:r>
                <a:rPr lang="en-US" sz="1603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3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3" dirty="0"/>
                <a:t>]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valE</a:t>
              </a:r>
              <a:endParaRPr lang="en-US" sz="1603" dirty="0">
                <a:sym typeface="Symbol" pitchFamily="18" charset="2"/>
              </a:endParaRP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R[rB] </a:t>
              </a:r>
              <a:r>
                <a:rPr lang="en-US" sz="1603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</p:grpSp>
    </p:spTree>
    <p:extLst>
      <p:ext uri="{BB962C8B-B14F-4D97-AF65-F5344CB8AC3E}">
        <p14:creationId xmlns:p14="http://schemas.microsoft.com/office/powerpoint/2010/main" val="241724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99058"/>
            <a:ext cx="10515600" cy="1325563"/>
          </a:xfrm>
        </p:spPr>
        <p:txBody>
          <a:bodyPr/>
          <a:lstStyle/>
          <a:p>
            <a:r>
              <a:rPr lang="en-US" dirty="0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8" y="1269853"/>
            <a:ext cx="5538913" cy="5223022"/>
          </a:xfrm>
        </p:spPr>
        <p:txBody>
          <a:bodyPr>
            <a:noAutofit/>
          </a:bodyPr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2000" dirty="0"/>
              <a:t>ALU</a:t>
            </a:r>
          </a:p>
          <a:p>
            <a:pPr lvl="2"/>
            <a:r>
              <a:rPr lang="en-US" dirty="0"/>
              <a:t>Implements 4 required functions</a:t>
            </a:r>
          </a:p>
          <a:p>
            <a:pPr lvl="2"/>
            <a:r>
              <a:rPr lang="en-US" dirty="0"/>
              <a:t>Generates condition code values</a:t>
            </a:r>
          </a:p>
          <a:p>
            <a:pPr lvl="1"/>
            <a:r>
              <a:rPr lang="en-US" sz="2000" dirty="0"/>
              <a:t>CC</a:t>
            </a:r>
          </a:p>
          <a:p>
            <a:pPr lvl="2"/>
            <a:r>
              <a:rPr lang="en-US" dirty="0"/>
              <a:t>Register with 3 condition code bits</a:t>
            </a:r>
          </a:p>
          <a:p>
            <a:pPr lvl="1"/>
            <a:r>
              <a:rPr lang="en-US" sz="2000" dirty="0" err="1"/>
              <a:t>cond</a:t>
            </a:r>
            <a:endParaRPr lang="en-US" sz="2000" dirty="0"/>
          </a:p>
          <a:p>
            <a:pPr lvl="2"/>
            <a:r>
              <a:rPr lang="en-US" dirty="0"/>
              <a:t>Computes conditional jump/move flag</a:t>
            </a:r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2000" dirty="0"/>
              <a:t>Set CC: Should condition code register be loaded?</a:t>
            </a:r>
          </a:p>
          <a:p>
            <a:pPr lvl="1"/>
            <a:r>
              <a:rPr lang="en-US" sz="2000" dirty="0"/>
              <a:t>ALU A: Input A to ALU</a:t>
            </a:r>
          </a:p>
          <a:p>
            <a:pPr lvl="1"/>
            <a:r>
              <a:rPr lang="en-US" sz="2000" dirty="0"/>
              <a:t>ALU B: Input B to ALU</a:t>
            </a:r>
          </a:p>
          <a:p>
            <a:pPr lvl="1"/>
            <a:r>
              <a:rPr lang="en-US" sz="20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6693526" y="1524621"/>
            <a:ext cx="5030976" cy="3938173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803" kern="0">
                  <a:solidFill>
                    <a:sysClr val="windowText" lastClr="000000"/>
                  </a:solidFill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600" tIns="45800" rIns="91600" bIns="45800" anchor="ctr"/>
            <a:lstStyle/>
            <a:p>
              <a:pPr defTabSz="916137">
                <a:defRPr/>
              </a:pPr>
              <a:r>
                <a:rPr lang="en-US" sz="1803" kern="0" dirty="0">
                  <a:solidFill>
                    <a:sysClr val="windowText" lastClr="000000"/>
                  </a:solidFill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ALU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ALU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ALU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Set</a:t>
              </a:r>
            </a:p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803" kern="0" dirty="0" err="1">
                  <a:solidFill>
                    <a:sysClr val="windowText" lastClr="000000"/>
                  </a:solidFill>
                </a:rPr>
                <a:t>cond</a:t>
              </a:r>
              <a:endParaRPr lang="en-US" sz="1803" kern="0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0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1194" y="428615"/>
            <a:ext cx="8720411" cy="780909"/>
          </a:xfrm>
        </p:spPr>
        <p:txBody>
          <a:bodyPr>
            <a:normAutofit/>
          </a:bodyPr>
          <a:lstStyle/>
          <a:p>
            <a:r>
              <a:rPr lang="en-US" dirty="0"/>
              <a:t>ALU A Input</a:t>
            </a:r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6407727" y="5725603"/>
            <a:ext cx="2824631" cy="3053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805" rIns="45805"/>
          <a:lstStyle/>
          <a:p>
            <a:pPr algn="l">
              <a:spcBef>
                <a:spcPct val="50000"/>
              </a:spcBef>
            </a:pPr>
            <a:endParaRPr lang="en-US" sz="1603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343235" y="2035412"/>
            <a:ext cx="5432232" cy="30469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aluA</a:t>
            </a:r>
            <a:r>
              <a:rPr lang="en-US" sz="1600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{IRRMOVQ, IOPQ}: </a:t>
            </a:r>
            <a:r>
              <a:rPr lang="en-US" sz="1600" b="1" dirty="0" err="1">
                <a:latin typeface="Courier New" pitchFamily="49" charset="0"/>
              </a:rPr>
              <a:t>valA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{IIRMOVQ, IRMMOVQ, IMRMOVQ}: </a:t>
            </a:r>
            <a:r>
              <a:rPr lang="en-US" sz="1600" b="1" dirty="0" err="1">
                <a:latin typeface="Courier New" pitchFamily="49" charset="0"/>
              </a:rPr>
              <a:t>valC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{ICALL, IPUSHQ}: -8;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in {IRET, IPOPQ}: 8;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6096000" y="1362745"/>
            <a:ext cx="4713577" cy="4515540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valE</a:t>
              </a:r>
              <a:r>
                <a:rPr lang="en-US" sz="1403" dirty="0"/>
                <a:t> </a:t>
              </a:r>
              <a:r>
                <a:rPr lang="en-US" sz="1403" dirty="0">
                  <a:sym typeface="Symbol" pitchFamily="18" charset="2"/>
                </a:rPr>
                <a:t> </a:t>
              </a:r>
              <a:r>
                <a:rPr lang="en-US" sz="1403" dirty="0" err="1">
                  <a:sym typeface="Symbol" pitchFamily="18" charset="2"/>
                </a:rPr>
                <a:t>valB</a:t>
              </a:r>
              <a:r>
                <a:rPr lang="en-US" sz="1403" dirty="0">
                  <a:sym typeface="Symbol" pitchFamily="18" charset="2"/>
                </a:rPr>
                <a:t> + </a:t>
              </a:r>
              <a:r>
                <a:rPr lang="en-US" sz="1403" dirty="0">
                  <a:solidFill>
                    <a:srgbClr val="FF3300"/>
                  </a:solidFill>
                  <a:sym typeface="Symbol" pitchFamily="18" charset="2"/>
                </a:rPr>
                <a:t>–8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valE</a:t>
              </a:r>
              <a:r>
                <a:rPr lang="en-US" sz="1403" dirty="0"/>
                <a:t> </a:t>
              </a:r>
              <a:r>
                <a:rPr lang="en-US" sz="1403" dirty="0">
                  <a:sym typeface="Symbol" pitchFamily="18" charset="2"/>
                </a:rPr>
                <a:t> </a:t>
              </a:r>
              <a:r>
                <a:rPr lang="en-US" sz="1403" dirty="0" err="1">
                  <a:sym typeface="Symbol" pitchFamily="18" charset="2"/>
                </a:rPr>
                <a:t>valB</a:t>
              </a:r>
              <a:r>
                <a:rPr lang="en-US" sz="1403" dirty="0">
                  <a:sym typeface="Symbol" pitchFamily="18" charset="2"/>
                </a:rPr>
                <a:t> + </a:t>
              </a:r>
              <a:r>
                <a:rPr lang="en-US" sz="1403" dirty="0">
                  <a:solidFill>
                    <a:srgbClr val="FF3300"/>
                  </a:solidFill>
                  <a:sym typeface="Symbol" pitchFamily="18" charset="2"/>
                </a:rPr>
                <a:t>8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valE </a:t>
              </a:r>
              <a:r>
                <a:rPr lang="en-US" sz="1403">
                  <a:sym typeface="Symbol" pitchFamily="18" charset="2"/>
                </a:rPr>
                <a:t> valB + </a:t>
              </a:r>
              <a:r>
                <a:rPr lang="en-US" sz="1403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valE</a:t>
              </a:r>
              <a:r>
                <a:rPr lang="en-US" sz="1403" dirty="0"/>
                <a:t> </a:t>
              </a:r>
              <a:r>
                <a:rPr lang="en-US" sz="1403" dirty="0">
                  <a:sym typeface="Symbol" pitchFamily="18" charset="2"/>
                </a:rPr>
                <a:t> 0 + </a:t>
              </a:r>
              <a:r>
                <a:rPr lang="en-US" sz="1403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3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/>
                <a:t>Pass </a:t>
              </a:r>
              <a:r>
                <a:rPr lang="en-US" sz="1403" dirty="0" err="1"/>
                <a:t>valA</a:t>
              </a:r>
              <a:r>
                <a:rPr lang="en-US" sz="1403" dirty="0"/>
                <a:t> through ALU</a:t>
              </a:r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cmovXX</a:t>
              </a:r>
              <a:r>
                <a:rPr lang="en-US" sz="1403" dirty="0"/>
                <a:t> </a:t>
              </a:r>
              <a:r>
                <a:rPr lang="en-US" sz="1403" dirty="0" err="1"/>
                <a:t>rA</a:t>
              </a:r>
              <a:r>
                <a:rPr lang="en-US" sz="1403" dirty="0"/>
                <a:t>, </a:t>
              </a:r>
              <a:r>
                <a:rPr lang="en-US" sz="1403" dirty="0" err="1"/>
                <a:t>rB</a:t>
              </a:r>
              <a:endParaRPr lang="en-US" sz="1403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>
                  <a:latin typeface="Courier New" pitchFamily="49" charset="0"/>
                </a:rPr>
                <a:t>rmmovq</a:t>
              </a:r>
              <a:r>
                <a:rPr lang="en-US" sz="1403" dirty="0"/>
                <a:t> </a:t>
              </a:r>
              <a:r>
                <a:rPr lang="en-US" sz="1403" dirty="0" err="1"/>
                <a:t>rA</a:t>
              </a:r>
              <a:r>
                <a:rPr lang="en-US" sz="1403" dirty="0"/>
                <a:t>, D(</a:t>
              </a:r>
              <a:r>
                <a:rPr lang="en-US" sz="1403" dirty="0" err="1"/>
                <a:t>rB</a:t>
              </a:r>
              <a:r>
                <a:rPr lang="en-US" sz="1403" dirty="0"/>
                <a:t>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>
                  <a:latin typeface="Courier New" pitchFamily="49" charset="0"/>
                </a:rPr>
                <a:t>popq</a:t>
              </a:r>
              <a:r>
                <a:rPr lang="en-US" sz="1403" dirty="0"/>
                <a:t> </a:t>
              </a:r>
              <a:r>
                <a:rPr lang="en-US" sz="1403" dirty="0" err="1"/>
                <a:t>rA</a:t>
              </a:r>
              <a:endParaRPr lang="en-US" sz="1403" dirty="0"/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>
                  <a:latin typeface="Courier New" pitchFamily="49" charset="0"/>
                </a:rPr>
                <a:t>call</a:t>
              </a:r>
              <a:r>
                <a:rPr lang="en-US" sz="1403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valE</a:t>
              </a:r>
              <a:r>
                <a:rPr lang="en-US" sz="1403" dirty="0"/>
                <a:t> </a:t>
              </a:r>
              <a:r>
                <a:rPr lang="en-US" sz="1403" dirty="0">
                  <a:sym typeface="Symbol" pitchFamily="18" charset="2"/>
                </a:rPr>
                <a:t> </a:t>
              </a:r>
              <a:r>
                <a:rPr lang="en-US" sz="1403" dirty="0" err="1">
                  <a:sym typeface="Symbol" pitchFamily="18" charset="2"/>
                </a:rPr>
                <a:t>valB</a:t>
              </a:r>
              <a:r>
                <a:rPr lang="en-US" sz="1403" dirty="0">
                  <a:sym typeface="Symbol" pitchFamily="18" charset="2"/>
                </a:rPr>
                <a:t> + </a:t>
              </a:r>
              <a:r>
                <a:rPr lang="en-US" sz="1403" dirty="0">
                  <a:solidFill>
                    <a:srgbClr val="FF3300"/>
                  </a:solidFill>
                  <a:sym typeface="Symbol" pitchFamily="18" charset="2"/>
                </a:rPr>
                <a:t>8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valE </a:t>
              </a:r>
              <a:r>
                <a:rPr lang="en-US" sz="1403">
                  <a:sym typeface="Symbol" pitchFamily="18" charset="2"/>
                </a:rPr>
                <a:t> valB OP </a:t>
              </a:r>
              <a:r>
                <a:rPr lang="en-US" sz="1403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403" dirty="0" err="1"/>
                <a:t>OPq</a:t>
              </a:r>
              <a:r>
                <a:rPr lang="en-US" sz="1403" dirty="0"/>
                <a:t> </a:t>
              </a:r>
              <a:r>
                <a:rPr lang="en-US" sz="1403" dirty="0" err="1"/>
                <a:t>rA</a:t>
              </a:r>
              <a:r>
                <a:rPr lang="en-US" sz="1403" dirty="0"/>
                <a:t>, </a:t>
              </a:r>
              <a:r>
                <a:rPr lang="en-US" sz="1403" dirty="0" err="1"/>
                <a:t>rB</a:t>
              </a:r>
              <a:endParaRPr lang="en-US" sz="1403" dirty="0"/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403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403"/>
            </a:p>
          </p:txBody>
        </p:sp>
      </p:grpSp>
    </p:spTree>
    <p:extLst>
      <p:ext uri="{BB962C8B-B14F-4D97-AF65-F5344CB8AC3E}">
        <p14:creationId xmlns:p14="http://schemas.microsoft.com/office/powerpoint/2010/main" val="402477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947" y="414728"/>
            <a:ext cx="4062597" cy="815433"/>
          </a:xfrm>
        </p:spPr>
        <p:txBody>
          <a:bodyPr>
            <a:normAutofit/>
          </a:bodyPr>
          <a:lstStyle/>
          <a:p>
            <a:r>
              <a:rPr lang="en-US" dirty="0"/>
              <a:t>ALU Operation</a:t>
            </a:r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6407727" y="5725603"/>
            <a:ext cx="2824631" cy="3053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805" rIns="45805"/>
          <a:lstStyle/>
          <a:p>
            <a:pPr algn="l">
              <a:spcBef>
                <a:spcPct val="50000"/>
              </a:spcBef>
            </a:pPr>
            <a:endParaRPr lang="en-US" sz="1603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727148" y="1571211"/>
            <a:ext cx="3386917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805" rIns="45805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alufun</a:t>
            </a:r>
            <a:r>
              <a:rPr lang="en-US" sz="1600" b="1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icode</a:t>
            </a:r>
            <a:r>
              <a:rPr lang="en-US" sz="1600" b="1" dirty="0">
                <a:latin typeface="Courier New" pitchFamily="49" charset="0"/>
              </a:rPr>
              <a:t> == IOPQ : </a:t>
            </a:r>
            <a:r>
              <a:rPr lang="en-US" sz="1600" b="1" dirty="0" err="1">
                <a:latin typeface="Courier New" pitchFamily="49" charset="0"/>
              </a:rPr>
              <a:t>ifun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1 : ALUADD;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123703" y="924797"/>
            <a:ext cx="5392678" cy="5197575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valE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valB</a:t>
              </a:r>
              <a:r>
                <a:rPr lang="en-US" sz="1603" dirty="0">
                  <a:sym typeface="Symbol" pitchFamily="18" charset="2"/>
                </a:rPr>
                <a:t> </a:t>
              </a:r>
              <a:r>
                <a:rPr lang="en-US" sz="1603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3" dirty="0">
                  <a:sym typeface="Symbol" pitchFamily="18" charset="2"/>
                </a:rPr>
                <a:t> –8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valE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valB</a:t>
              </a:r>
              <a:r>
                <a:rPr lang="en-US" sz="1603" dirty="0">
                  <a:sym typeface="Symbol" pitchFamily="18" charset="2"/>
                </a:rPr>
                <a:t> </a:t>
              </a:r>
              <a:r>
                <a:rPr lang="en-US" sz="1603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3" dirty="0">
                  <a:sym typeface="Symbol" pitchFamily="18" charset="2"/>
                </a:rPr>
                <a:t> 8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valE </a:t>
              </a:r>
              <a:r>
                <a:rPr lang="en-US" sz="1603">
                  <a:sym typeface="Symbol" pitchFamily="18" charset="2"/>
                </a:rPr>
                <a:t> valB </a:t>
              </a:r>
              <a:r>
                <a:rPr lang="en-US" sz="1603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3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valE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0 </a:t>
              </a:r>
              <a:r>
                <a:rPr lang="en-US" sz="1603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3" dirty="0">
                  <a:sym typeface="Symbol" pitchFamily="18" charset="2"/>
                </a:rPr>
                <a:t> </a:t>
              </a:r>
              <a:r>
                <a:rPr lang="en-US" sz="1603" dirty="0" err="1">
                  <a:sym typeface="Symbol" pitchFamily="18" charset="2"/>
                </a:rPr>
                <a:t>valA</a:t>
              </a:r>
              <a:endParaRPr lang="en-US" sz="1603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Pass </a:t>
              </a:r>
              <a:r>
                <a:rPr lang="en-US" sz="1603" dirty="0" err="1"/>
                <a:t>valA</a:t>
              </a:r>
              <a:r>
                <a:rPr lang="en-US" sz="1603" dirty="0"/>
                <a:t> through ALU</a:t>
              </a:r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cmovXX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r>
                <a:rPr lang="en-US" sz="1603" dirty="0"/>
                <a:t>, </a:t>
              </a:r>
              <a:r>
                <a:rPr lang="en-US" sz="1603" dirty="0" err="1"/>
                <a:t>rB</a:t>
              </a:r>
              <a:endParaRPr lang="en-US" sz="1603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rmmovl</a:t>
              </a:r>
              <a:r>
                <a:rPr lang="en-US" sz="1603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>
                  <a:latin typeface="Courier New" pitchFamily="49" charset="0"/>
                </a:rPr>
                <a:t>popq</a:t>
              </a:r>
              <a:r>
                <a:rPr lang="en-US" sz="1603" dirty="0"/>
                <a:t> </a:t>
              </a:r>
              <a:r>
                <a:rPr lang="en-US" sz="1603" dirty="0" err="1"/>
                <a:t>rA</a:t>
              </a:r>
              <a:endParaRPr lang="en-US" sz="1603" dirty="0"/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call</a:t>
              </a:r>
              <a:r>
                <a:rPr lang="en-US" sz="1603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 err="1"/>
                <a:t>valE</a:t>
              </a:r>
              <a:r>
                <a:rPr lang="en-US" sz="1603" dirty="0"/>
                <a:t> </a:t>
              </a:r>
              <a:r>
                <a:rPr lang="en-US" sz="1603" dirty="0">
                  <a:sym typeface="Symbol" pitchFamily="18" charset="2"/>
                </a:rPr>
                <a:t> </a:t>
              </a:r>
              <a:r>
                <a:rPr lang="en-US" sz="1603" dirty="0" err="1">
                  <a:sym typeface="Symbol" pitchFamily="18" charset="2"/>
                </a:rPr>
                <a:t>valB</a:t>
              </a:r>
              <a:r>
                <a:rPr lang="en-US" sz="1603" dirty="0">
                  <a:sym typeface="Symbol" pitchFamily="18" charset="2"/>
                </a:rPr>
                <a:t> </a:t>
              </a:r>
              <a:r>
                <a:rPr lang="en-US" sz="1603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3" dirty="0">
                  <a:sym typeface="Symbol" pitchFamily="18" charset="2"/>
                </a:rPr>
                <a:t> 8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valE </a:t>
              </a:r>
              <a:r>
                <a:rPr lang="en-US" sz="1603">
                  <a:sym typeface="Symbol" pitchFamily="18" charset="2"/>
                </a:rPr>
                <a:t> valB </a:t>
              </a:r>
              <a:r>
                <a:rPr lang="en-US" sz="1603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3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 dirty="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 anchor="ctr"/>
            <a:lstStyle/>
            <a:p>
              <a:pPr algn="l">
                <a:spcBef>
                  <a:spcPct val="50000"/>
                </a:spcBef>
              </a:pPr>
              <a:r>
                <a:rPr lang="en-US" sz="1603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805" rIns="45805"/>
            <a:lstStyle/>
            <a:p>
              <a:pPr algn="l">
                <a:spcBef>
                  <a:spcPct val="50000"/>
                </a:spcBef>
              </a:pPr>
              <a:endParaRPr lang="en-US" sz="1603"/>
            </a:p>
          </p:txBody>
        </p:sp>
      </p:grpSp>
      <p:pic>
        <p:nvPicPr>
          <p:cNvPr id="42" name="Picture 2">
            <a:extLst>
              <a:ext uri="{FF2B5EF4-FFF2-40B4-BE49-F238E27FC236}">
                <a16:creationId xmlns:a16="http://schemas.microsoft.com/office/drawing/2014/main" id="{876C285C-61EF-704A-ACCE-CC5C37AED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58" y="3371398"/>
            <a:ext cx="4309157" cy="3648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75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317" y="1717680"/>
            <a:ext cx="5273830" cy="3793434"/>
          </a:xfrm>
        </p:spPr>
        <p:txBody>
          <a:bodyPr>
            <a:noAutofit/>
          </a:bodyPr>
          <a:lstStyle/>
          <a:p>
            <a:r>
              <a:rPr lang="en-US" sz="2400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sz="2400" dirty="0"/>
              <a:t>Control Logic</a:t>
            </a:r>
          </a:p>
          <a:p>
            <a:pPr lvl="1"/>
            <a:r>
              <a:rPr lang="en-US" dirty="0"/>
              <a:t>stat: What is instruction status?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172341" y="877926"/>
            <a:ext cx="5273830" cy="4633188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803" kern="0">
                  <a:solidFill>
                    <a:sysClr val="windowText" lastClr="000000"/>
                  </a:solidFill>
                </a:rPr>
                <a:t>Data</a:t>
              </a:r>
            </a:p>
            <a:p>
              <a:pPr defTabSz="916137">
                <a:defRPr/>
              </a:pPr>
              <a:r>
                <a:rPr lang="en-US" sz="1803" kern="0">
                  <a:solidFill>
                    <a:sysClr val="windowText" lastClr="000000"/>
                  </a:solidFill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Mem.</a:t>
              </a:r>
            </a:p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Mem.</a:t>
              </a:r>
            </a:p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Mem.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Mem.</a:t>
              </a:r>
            </a:p>
            <a:p>
              <a:pPr defTabSz="916137">
                <a:defRPr/>
              </a:pPr>
              <a:r>
                <a:rPr lang="en-US" sz="1202" kern="0" dirty="0">
                  <a:solidFill>
                    <a:sysClr val="windowText" lastClr="000000"/>
                  </a:solidFill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defTabSz="916137">
                <a:defRPr/>
              </a:pPr>
              <a:r>
                <a:rPr lang="en-US" sz="1002" kern="0">
                  <a:solidFill>
                    <a:sysClr val="windowText" lastClr="000000"/>
                  </a:solidFill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6137">
                  <a:defRPr/>
                </a:pPr>
                <a:endParaRPr lang="en-US" sz="1803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600" tIns="45800" rIns="91600" bIns="45800" anchor="ctr"/>
            <a:lstStyle/>
            <a:p>
              <a:pPr defTabSz="916137">
                <a:defRPr/>
              </a:pPr>
              <a:r>
                <a:rPr lang="en-US" sz="1202" kern="0">
                  <a:solidFill>
                    <a:sysClr val="windowText" lastClr="000000"/>
                  </a:solidFill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defTabSz="916137">
                <a:defRPr/>
              </a:pPr>
              <a:endParaRPr lang="en-US" sz="1803" kern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460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2345</Words>
  <Application>Microsoft Macintosh PowerPoint</Application>
  <PresentationFormat>Widescreen</PresentationFormat>
  <Paragraphs>904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Helvetica</vt:lpstr>
      <vt:lpstr>Wingdings</vt:lpstr>
      <vt:lpstr>Wingdings 2</vt:lpstr>
      <vt:lpstr>Office Theme</vt:lpstr>
      <vt:lpstr>PowerPoint Presentation</vt:lpstr>
      <vt:lpstr>Fetch Logic</vt:lpstr>
      <vt:lpstr>Decode Logic</vt:lpstr>
      <vt:lpstr>A Source</vt:lpstr>
      <vt:lpstr>E Destination</vt:lpstr>
      <vt:lpstr>Execute Logic</vt:lpstr>
      <vt:lpstr>ALU A Input</vt:lpstr>
      <vt:lpstr>ALU Operation</vt:lpstr>
      <vt:lpstr>Memory Logic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Arith/Log. Ops</dc:title>
  <dc:creator>Kim, Byung</dc:creator>
  <cp:lastModifiedBy>Downen, Paul M</cp:lastModifiedBy>
  <cp:revision>14</cp:revision>
  <dcterms:created xsi:type="dcterms:W3CDTF">2019-11-24T22:18:28Z</dcterms:created>
  <dcterms:modified xsi:type="dcterms:W3CDTF">2023-12-08T18:51:28Z</dcterms:modified>
</cp:coreProperties>
</file>