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0"/>
  </p:notesMasterIdLst>
  <p:handoutMasterIdLst>
    <p:handoutMasterId r:id="rId11"/>
  </p:handoutMasterIdLst>
  <p:sldIdLst>
    <p:sldId id="456" r:id="rId2"/>
    <p:sldId id="455" r:id="rId3"/>
    <p:sldId id="463" r:id="rId4"/>
    <p:sldId id="471" r:id="rId5"/>
    <p:sldId id="470" r:id="rId6"/>
    <p:sldId id="468" r:id="rId7"/>
    <p:sldId id="469" r:id="rId8"/>
    <p:sldId id="472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0"/>
    <p:restoredTop sz="94577"/>
  </p:normalViewPr>
  <p:slideViewPr>
    <p:cSldViewPr>
      <p:cViewPr varScale="1">
        <p:scale>
          <a:sx n="116" d="100"/>
          <a:sy n="116" d="100"/>
        </p:scale>
        <p:origin x="13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wnen, Paul M" userId="b1fad98d-9c85-4afc-93ea-92c67574f2bd" providerId="ADAL" clId="{A2BA9DF4-BB37-8C41-8C61-E34C04DA163C}"/>
    <pc:docChg chg="undo custSel modSld">
      <pc:chgData name="Downen, Paul M" userId="b1fad98d-9c85-4afc-93ea-92c67574f2bd" providerId="ADAL" clId="{A2BA9DF4-BB37-8C41-8C61-E34C04DA163C}" dt="2023-09-19T18:50:31.317" v="508" actId="1076"/>
      <pc:docMkLst>
        <pc:docMk/>
      </pc:docMkLst>
      <pc:sldChg chg="modSp mod">
        <pc:chgData name="Downen, Paul M" userId="b1fad98d-9c85-4afc-93ea-92c67574f2bd" providerId="ADAL" clId="{A2BA9DF4-BB37-8C41-8C61-E34C04DA163C}" dt="2023-09-19T18:46:02.477" v="250" actId="20577"/>
        <pc:sldMkLst>
          <pc:docMk/>
          <pc:sldMk cId="0" sldId="463"/>
        </pc:sldMkLst>
        <pc:spChg chg="mod">
          <ac:chgData name="Downen, Paul M" userId="b1fad98d-9c85-4afc-93ea-92c67574f2bd" providerId="ADAL" clId="{A2BA9DF4-BB37-8C41-8C61-E34C04DA163C}" dt="2023-09-19T18:46:02.477" v="250" actId="20577"/>
          <ac:spMkLst>
            <pc:docMk/>
            <pc:sldMk cId="0" sldId="463"/>
            <ac:spMk id="5" creationId="{819FDBCC-2B30-564F-BFA7-6BBF9A099DFC}"/>
          </ac:spMkLst>
        </pc:spChg>
      </pc:sldChg>
      <pc:sldChg chg="modSp mod">
        <pc:chgData name="Downen, Paul M" userId="b1fad98d-9c85-4afc-93ea-92c67574f2bd" providerId="ADAL" clId="{A2BA9DF4-BB37-8C41-8C61-E34C04DA163C}" dt="2023-09-19T18:48:08.004" v="425" actId="20577"/>
        <pc:sldMkLst>
          <pc:docMk/>
          <pc:sldMk cId="3544107616" sldId="470"/>
        </pc:sldMkLst>
        <pc:spChg chg="mod">
          <ac:chgData name="Downen, Paul M" userId="b1fad98d-9c85-4afc-93ea-92c67574f2bd" providerId="ADAL" clId="{A2BA9DF4-BB37-8C41-8C61-E34C04DA163C}" dt="2023-09-19T18:48:08.004" v="425" actId="20577"/>
          <ac:spMkLst>
            <pc:docMk/>
            <pc:sldMk cId="3544107616" sldId="470"/>
            <ac:spMk id="5" creationId="{819FDBCC-2B30-564F-BFA7-6BBF9A099DFC}"/>
          </ac:spMkLst>
        </pc:spChg>
      </pc:sldChg>
      <pc:sldChg chg="modSp mod">
        <pc:chgData name="Downen, Paul M" userId="b1fad98d-9c85-4afc-93ea-92c67574f2bd" providerId="ADAL" clId="{A2BA9DF4-BB37-8C41-8C61-E34C04DA163C}" dt="2023-09-19T18:46:37.639" v="268" actId="20577"/>
        <pc:sldMkLst>
          <pc:docMk/>
          <pc:sldMk cId="636949285" sldId="471"/>
        </pc:sldMkLst>
        <pc:spChg chg="mod">
          <ac:chgData name="Downen, Paul M" userId="b1fad98d-9c85-4afc-93ea-92c67574f2bd" providerId="ADAL" clId="{A2BA9DF4-BB37-8C41-8C61-E34C04DA163C}" dt="2023-09-19T18:46:37.639" v="268" actId="20577"/>
          <ac:spMkLst>
            <pc:docMk/>
            <pc:sldMk cId="636949285" sldId="471"/>
            <ac:spMk id="4" creationId="{CFFDE5C9-6446-8148-8367-2516244B2599}"/>
          </ac:spMkLst>
        </pc:spChg>
      </pc:sldChg>
      <pc:sldChg chg="modSp mod">
        <pc:chgData name="Downen, Paul M" userId="b1fad98d-9c85-4afc-93ea-92c67574f2bd" providerId="ADAL" clId="{A2BA9DF4-BB37-8C41-8C61-E34C04DA163C}" dt="2023-09-19T18:50:31.317" v="508" actId="1076"/>
        <pc:sldMkLst>
          <pc:docMk/>
          <pc:sldMk cId="3497224966" sldId="472"/>
        </pc:sldMkLst>
        <pc:spChg chg="mod">
          <ac:chgData name="Downen, Paul M" userId="b1fad98d-9c85-4afc-93ea-92c67574f2bd" providerId="ADAL" clId="{A2BA9DF4-BB37-8C41-8C61-E34C04DA163C}" dt="2023-09-19T18:50:31.317" v="508" actId="1076"/>
          <ac:spMkLst>
            <pc:docMk/>
            <pc:sldMk cId="3497224966" sldId="472"/>
            <ac:spMk id="6" creationId="{F5CE22CF-EFBE-9941-87FB-0D2D8D5A2D38}"/>
          </ac:spMkLst>
        </pc:spChg>
        <pc:spChg chg="mod">
          <ac:chgData name="Downen, Paul M" userId="b1fad98d-9c85-4afc-93ea-92c67574f2bd" providerId="ADAL" clId="{A2BA9DF4-BB37-8C41-8C61-E34C04DA163C}" dt="2023-09-19T18:49:23.189" v="430" actId="14100"/>
          <ac:spMkLst>
            <pc:docMk/>
            <pc:sldMk cId="3497224966" sldId="472"/>
            <ac:spMk id="9" creationId="{1E7A41EC-C80B-F644-B83D-15583A35A0D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3464A90-3B2B-3F4A-B382-34B864BD0C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707040-EA23-C04A-80A9-32A6A13300A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panose="02020603050405020304" pitchFamily="18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C6098E8-D704-414D-9C79-F6EB9034F104}" type="datetimeFigureOut">
              <a:rPr lang="en-US" altLang="en-US"/>
              <a:pPr>
                <a:defRPr/>
              </a:pPr>
              <a:t>9/19/23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F17E03-6E7B-7542-8112-CB613A6997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C25EB7-4C43-3041-A8FC-0355D36DC6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1692626-9168-CB40-AF26-E3A7F0806B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DA0C09E9-0DD5-4549-9E59-90554F440D8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DD319DF-9FA9-574C-91E2-2E112C2BF16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8669F577-2123-1247-96AE-E3419086301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9FBC3988-7900-A044-B102-5F6B9B1C0D6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01600B86-0185-3941-A801-1D97015920E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3DBB4EFD-D463-2E4A-BFE2-07E967949A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AE84EE6-EE37-2541-BC93-4A06FB4977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MS PGothic" panose="020B0600070205080204" pitchFamily="34" charset="-128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48F7E09-8588-8243-A204-1F1475993B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8738" y="1295400"/>
            <a:ext cx="6486525" cy="3152775"/>
          </a:xfrm>
          <a:prstGeom prst="rect">
            <a:avLst/>
          </a:prstGeom>
          <a:noFill/>
          <a:ln w="3175">
            <a:solidFill>
              <a:schemeClr val="bg1"/>
            </a:solidFill>
            <a:miter lim="800000"/>
            <a:headEnd/>
            <a:tailEnd/>
          </a:ln>
          <a:effectLst>
            <a:outerShdw blurRad="63500" sx="100500" sy="100500" algn="ct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pPr eaLnBrk="1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/>
            </a:pPr>
            <a:endParaRPr sz="3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rtlCol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E7925BE-ECC2-5C47-B7EA-20B7C6994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DEC5F9C-8E65-174E-9243-8229E2BD4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E9CEEF1-A0F5-A54D-8BF3-535229AAA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04D8D-5FB5-A047-B314-214E6263CD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3294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A5C18B4-4BD4-1B43-A025-24DAD20A0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C8674E-EEDA-2F49-9B07-8B17A9DEE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63C805A-3246-5F4F-A835-62F483644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62648-3CE0-924B-9A28-C8D5C24293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770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F60E51-D9CE-0240-AE51-42A72BCC6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F16FD-A04D-BB46-ACEC-67C2A6602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52A17-A412-6A4A-8DFD-E43CFF4DA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FA0E7-6CBF-3F42-8B34-2EBADF40EA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46263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944CB-F193-E541-91F8-2CC89D7F9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E55FA-B8BE-3949-BEF8-028256CDF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2ED04-DDDF-3741-997B-1AFE378A6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EF95C-6E43-4B45-AE38-B4AC612FA1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5188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BCBB3-DAEE-EA48-8C00-5FD8B1BB5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43F71-3466-2641-9E70-8C77117DC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9FC528-4A89-2F47-8F7E-3654C528F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D5D41-4CCF-BD4A-A845-956142B253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3779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4720258-5480-FB47-9F3E-5F258F8AC8CE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A5AF6D8-EBA2-C048-9E3F-A9EA40915F7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0362B22-B3A3-924F-BDFC-5C23F5A9BB5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6CD01-0CE6-4443-8331-5F830EB18C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4244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5EF9F6-EC0F-A546-A39B-4BA98F7D1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FDF1ED-BEE4-C346-84CA-9C7E3BE64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54070-2381-2543-8B68-8551A0FA6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40BCA-CB0B-6A4D-818E-6FD8D95D14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6406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F58099-3D7A-0047-B851-8B8413066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591FB51-02B7-4F45-97BD-0E5B7D074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44115CA-D1D0-B24E-A2FD-3010C7E04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CF4C7-2915-EE43-8F23-D16BE4CBD8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5001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1229FF4-3E59-1B43-8008-46296D112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C917CBC-4A7F-EF44-8149-EC73AD5E7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89AECEB-C175-D849-8CA7-7435C98CD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3E988-F814-764F-B38B-38EA76C2BF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9256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B2AF7D7-4089-1749-AEEA-89057F369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0E6381A-42E6-5945-B250-92A0D36A6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A040032-E413-5A48-8379-1A742260B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055DD-DB15-D541-BA83-D1BC7ED945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296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FD535FF-83A3-EA45-8E9B-0126D751C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2E1E82A-4D52-A644-88CB-C9B1FD431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0AC6081-F062-3E41-A6F2-6CF65FBA8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A17D2-680D-C548-A854-1DF6F46B11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4174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298DEC2-5375-2E46-96BD-186B27B2D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CCA5F83-51E9-DF44-9D7F-4CFAB22D1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BB860AA-BA9A-D248-8BE9-B312A015B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FC4F4-4718-D042-9ED5-56638A53F3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4989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41BE11C-D98F-6545-ADC9-F927087DAE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49275" y="107950"/>
            <a:ext cx="804227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4CEA1C4-46A4-0248-897F-3009F0FF11A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49275" y="1600200"/>
            <a:ext cx="8042275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74A3D-260C-FF48-8019-2DFC701951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EAFE9-390D-2E43-90D3-C2F5FE4887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E348D-374B-444C-AC1B-377B006FDD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53477F4-96D6-A247-8B0F-D5E22CB49A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5" r:id="rId1"/>
    <p:sldLayoutId id="2147484574" r:id="rId2"/>
    <p:sldLayoutId id="2147484575" r:id="rId3"/>
    <p:sldLayoutId id="2147484576" r:id="rId4"/>
    <p:sldLayoutId id="2147484577" r:id="rId5"/>
    <p:sldLayoutId id="2147484578" r:id="rId6"/>
    <p:sldLayoutId id="2147484579" r:id="rId7"/>
    <p:sldLayoutId id="2147484580" r:id="rId8"/>
    <p:sldLayoutId id="2147484581" r:id="rId9"/>
    <p:sldLayoutId id="2147484582" r:id="rId10"/>
    <p:sldLayoutId id="2147484583" r:id="rId11"/>
    <p:sldLayoutId id="214748458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accent1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9pPr>
    </p:titleStyle>
    <p:bodyStyle>
      <a:lvl1pPr marL="349250" indent="-349250" algn="l" rtl="0" eaLnBrk="0" fontAlgn="base" hangingPunct="0">
        <a:spcBef>
          <a:spcPts val="20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sz="2400" kern="1200">
          <a:solidFill>
            <a:srgbClr val="595959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685800" indent="-336550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itchFamily="2" charset="2"/>
        <a:buChar char=""/>
        <a:defRPr sz="2200" kern="1200">
          <a:solidFill>
            <a:srgbClr val="595959"/>
          </a:solidFill>
          <a:latin typeface="+mn-lt"/>
          <a:ea typeface="MS PGothic" panose="020B0600070205080204" pitchFamily="34" charset="-128"/>
          <a:cs typeface="+mn-cs"/>
        </a:defRPr>
      </a:lvl2pPr>
      <a:lvl3pPr marL="96837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sz="2000" kern="1200">
          <a:solidFill>
            <a:srgbClr val="595959"/>
          </a:solidFill>
          <a:latin typeface="+mn-lt"/>
          <a:ea typeface="MS PGothic" panose="020B0600070205080204" pitchFamily="34" charset="-128"/>
          <a:cs typeface="+mn-cs"/>
        </a:defRPr>
      </a:lvl3pPr>
      <a:lvl4pPr marL="1263650" indent="-295275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itchFamily="2" charset="2"/>
        <a:buChar char=""/>
        <a:defRPr kern="1200">
          <a:solidFill>
            <a:srgbClr val="595959"/>
          </a:solidFill>
          <a:latin typeface="+mn-lt"/>
          <a:ea typeface="MS PGothic" panose="020B0600070205080204" pitchFamily="34" charset="-128"/>
          <a:cs typeface="+mn-cs"/>
        </a:defRPr>
      </a:lvl4pPr>
      <a:lvl5pPr marL="154622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kern="1200">
          <a:solidFill>
            <a:srgbClr val="595959"/>
          </a:solidFill>
          <a:latin typeface="+mn-lt"/>
          <a:ea typeface="MS PGothic" panose="020B0600070205080204" pitchFamily="34" charset="-128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>
            <a:extLst>
              <a:ext uri="{FF2B5EF4-FFF2-40B4-BE49-F238E27FC236}">
                <a16:creationId xmlns:a16="http://schemas.microsoft.com/office/drawing/2014/main" id="{86D9002B-BB8F-4446-847E-3CE1F5017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1600200"/>
            <a:ext cx="3810000" cy="13208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>
                <a:latin typeface="Courier New" panose="02070309020205020404" pitchFamily="49" charset="0"/>
              </a:rPr>
              <a:t>if (</a:t>
            </a:r>
            <a:r>
              <a:rPr lang="en-US" altLang="en-US" sz="2000" i="1">
                <a:latin typeface="Courier New" panose="02070309020205020404" pitchFamily="49" charset="0"/>
              </a:rPr>
              <a:t>t</a:t>
            </a:r>
            <a:r>
              <a:rPr lang="en-US" altLang="en-US" sz="2000">
                <a:latin typeface="Courier New" panose="02070309020205020404" pitchFamily="49" charset="0"/>
              </a:rPr>
              <a:t>)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  </a:t>
            </a:r>
            <a:r>
              <a:rPr lang="en-US" altLang="en-US" sz="2000" i="1">
                <a:latin typeface="Courier New" panose="02070309020205020404" pitchFamily="49" charset="0"/>
              </a:rPr>
              <a:t>then-statement</a:t>
            </a:r>
            <a:r>
              <a:rPr lang="en-US" altLang="en-US" sz="200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else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  </a:t>
            </a:r>
            <a:r>
              <a:rPr lang="en-US" altLang="en-US" sz="2000" i="1">
                <a:latin typeface="Courier New" panose="02070309020205020404" pitchFamily="49" charset="0"/>
              </a:rPr>
              <a:t>else-statement</a:t>
            </a:r>
            <a:r>
              <a:rPr lang="en-US" altLang="en-US" sz="2000">
                <a:latin typeface="Courier New" panose="02070309020205020404" pitchFamily="49" charset="0"/>
              </a:rPr>
              <a:t>;</a:t>
            </a:r>
          </a:p>
        </p:txBody>
      </p:sp>
      <p:sp>
        <p:nvSpPr>
          <p:cNvPr id="18434" name="Title 63">
            <a:extLst>
              <a:ext uri="{FF2B5EF4-FFF2-40B4-BE49-F238E27FC236}">
                <a16:creationId xmlns:a16="http://schemas.microsoft.com/office/drawing/2014/main" id="{CE2588F0-17E8-244B-8BAC-415DDA1481EB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4400" dirty="0">
                <a:latin typeface="Franklin Gothic Book" panose="020B0503020102020204" pitchFamily="34" charset="0"/>
              </a:rPr>
              <a:t>Programming Constructs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E8976DB-8F97-994C-AAB4-980316D46E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4117975"/>
            <a:ext cx="3810000" cy="70485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>
                <a:latin typeface="Courier New" panose="02070309020205020404" pitchFamily="49" charset="0"/>
              </a:rPr>
              <a:t>while (Test)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</a:t>
            </a:r>
            <a:r>
              <a:rPr lang="en-US" altLang="en-US" sz="2000" i="1"/>
              <a:t>Body</a:t>
            </a:r>
            <a:endParaRPr lang="en-US" altLang="en-US" sz="2000">
              <a:latin typeface="Courier New" panose="02070309020205020404" pitchFamily="49" charset="0"/>
            </a:endParaRPr>
          </a:p>
        </p:txBody>
      </p:sp>
      <p:sp>
        <p:nvSpPr>
          <p:cNvPr id="18436" name="Rectangle 5">
            <a:extLst>
              <a:ext uri="{FF2B5EF4-FFF2-40B4-BE49-F238E27FC236}">
                <a16:creationId xmlns:a16="http://schemas.microsoft.com/office/drawing/2014/main" id="{9D728407-0F01-584A-B618-C818E35CC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117975"/>
            <a:ext cx="3962400" cy="162877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>
                <a:latin typeface="Courier New" panose="02070309020205020404" pitchFamily="49" charset="0"/>
              </a:rPr>
              <a:t>loop: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if (!</a:t>
            </a:r>
            <a:r>
              <a:rPr lang="en-US" altLang="en-US" sz="2000" i="1">
                <a:latin typeface="Courier New" panose="02070309020205020404" pitchFamily="49" charset="0"/>
              </a:rPr>
              <a:t>Test</a:t>
            </a:r>
            <a:r>
              <a:rPr lang="en-US" altLang="en-US" sz="2000">
                <a:latin typeface="Courier New" panose="02070309020205020404" pitchFamily="49" charset="0"/>
              </a:rPr>
              <a:t>) goto done;</a:t>
            </a:r>
          </a:p>
          <a:p>
            <a:r>
              <a:rPr lang="en-US" altLang="en-US" sz="2000" i="1"/>
              <a:t>     Body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goto </a:t>
            </a:r>
            <a:r>
              <a:rPr lang="en-US" altLang="en-US" sz="2000" i="1">
                <a:latin typeface="Courier New" panose="02070309020205020404" pitchFamily="49" charset="0"/>
              </a:rPr>
              <a:t>loop</a:t>
            </a:r>
            <a:endParaRPr lang="en-US" altLang="en-US" sz="2000">
              <a:latin typeface="Courier New" panose="02070309020205020404" pitchFamily="49" charset="0"/>
            </a:endParaRPr>
          </a:p>
          <a:p>
            <a:r>
              <a:rPr lang="en-US" altLang="en-US" sz="2000">
                <a:latin typeface="Courier New" panose="02070309020205020404" pitchFamily="49" charset="0"/>
              </a:rPr>
              <a:t>done:</a:t>
            </a:r>
          </a:p>
        </p:txBody>
      </p:sp>
      <p:sp>
        <p:nvSpPr>
          <p:cNvPr id="18437" name="Rectangle 5">
            <a:extLst>
              <a:ext uri="{FF2B5EF4-FFF2-40B4-BE49-F238E27FC236}">
                <a16:creationId xmlns:a16="http://schemas.microsoft.com/office/drawing/2014/main" id="{6EEDFEE0-326E-194B-A450-B7E9161D53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066800"/>
            <a:ext cx="4114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3838" indent="-223838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560388" indent="-222250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b="0" dirty="0">
                <a:latin typeface="Calibri" panose="020F0502020204030204" pitchFamily="34" charset="0"/>
              </a:rPr>
              <a:t>if - else</a:t>
            </a:r>
          </a:p>
          <a:p>
            <a:pPr lvl="1">
              <a:spcBef>
                <a:spcPct val="20000"/>
              </a:spcBef>
              <a:buFont typeface="Wingdings" pitchFamily="2" charset="2"/>
              <a:buNone/>
            </a:pPr>
            <a:endParaRPr lang="en-US" altLang="en-US" sz="2000" b="0" dirty="0">
              <a:latin typeface="Courier New" panose="02070309020205020404" pitchFamily="49" charset="0"/>
            </a:endParaRPr>
          </a:p>
        </p:txBody>
      </p:sp>
      <p:sp>
        <p:nvSpPr>
          <p:cNvPr id="18438" name="Rectangle 5">
            <a:extLst>
              <a:ext uri="{FF2B5EF4-FFF2-40B4-BE49-F238E27FC236}">
                <a16:creationId xmlns:a16="http://schemas.microsoft.com/office/drawing/2014/main" id="{1DA58CC2-B20E-0943-9681-AE7CAA6EB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429000"/>
            <a:ext cx="4114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3838" indent="-223838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560388" indent="-222250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b="0" dirty="0">
                <a:latin typeface="Calibri" panose="020F0502020204030204" pitchFamily="34" charset="0"/>
              </a:rPr>
              <a:t>while</a:t>
            </a:r>
          </a:p>
          <a:p>
            <a:pPr lvl="1">
              <a:spcBef>
                <a:spcPct val="20000"/>
              </a:spcBef>
              <a:buFont typeface="Wingdings" pitchFamily="2" charset="2"/>
              <a:buNone/>
            </a:pPr>
            <a:endParaRPr lang="en-US" altLang="en-US" sz="2000" b="0" dirty="0">
              <a:latin typeface="Courier New" panose="02070309020205020404" pitchFamily="49" charset="0"/>
            </a:endParaRPr>
          </a:p>
        </p:txBody>
      </p:sp>
      <p:sp>
        <p:nvSpPr>
          <p:cNvPr id="18439" name="Rectangle 5">
            <a:extLst>
              <a:ext uri="{FF2B5EF4-FFF2-40B4-BE49-F238E27FC236}">
                <a16:creationId xmlns:a16="http://schemas.microsoft.com/office/drawing/2014/main" id="{336EEAAF-C321-9045-993A-1BEDB5C1F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1371600"/>
            <a:ext cx="3962400" cy="193675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487" tIns="44450" rIns="90487" bIns="4445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2000">
                <a:latin typeface="Courier New" panose="02070309020205020404" pitchFamily="49" charset="0"/>
              </a:rPr>
              <a:t>     if (!</a:t>
            </a:r>
            <a:r>
              <a:rPr lang="en-US" altLang="en-US" sz="2000" i="1">
                <a:latin typeface="Courier New" panose="02070309020205020404" pitchFamily="49" charset="0"/>
              </a:rPr>
              <a:t>t</a:t>
            </a:r>
            <a:r>
              <a:rPr lang="en-US" altLang="en-US" sz="2000">
                <a:latin typeface="Courier New" panose="02070309020205020404" pitchFamily="49" charset="0"/>
              </a:rPr>
              <a:t>) goto false;</a:t>
            </a:r>
          </a:p>
          <a:p>
            <a:r>
              <a:rPr lang="en-US" altLang="en-US" sz="2000" i="1">
                <a:latin typeface="Courier New" panose="02070309020205020404" pitchFamily="49" charset="0"/>
              </a:rPr>
              <a:t>     then-statement</a:t>
            </a:r>
            <a:r>
              <a:rPr lang="en-US" altLang="en-US" sz="200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     goto done;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false:</a:t>
            </a:r>
          </a:p>
          <a:p>
            <a:r>
              <a:rPr lang="en-US" altLang="en-US" sz="2000" i="1">
                <a:latin typeface="Courier New" panose="02070309020205020404" pitchFamily="49" charset="0"/>
              </a:rPr>
              <a:t>     else-statement</a:t>
            </a:r>
            <a:r>
              <a:rPr lang="en-US" altLang="en-US" sz="2000">
                <a:latin typeface="Courier New" panose="02070309020205020404" pitchFamily="49" charset="0"/>
              </a:rPr>
              <a:t>;</a:t>
            </a:r>
          </a:p>
          <a:p>
            <a:r>
              <a:rPr lang="en-US" altLang="en-US" sz="2000">
                <a:latin typeface="Courier New" panose="02070309020205020404" pitchFamily="49" charset="0"/>
              </a:rPr>
              <a:t>done:</a:t>
            </a:r>
          </a:p>
        </p:txBody>
      </p:sp>
      <p:sp>
        <p:nvSpPr>
          <p:cNvPr id="18440" name="Rectangle 5">
            <a:extLst>
              <a:ext uri="{FF2B5EF4-FFF2-40B4-BE49-F238E27FC236}">
                <a16:creationId xmlns:a16="http://schemas.microsoft.com/office/drawing/2014/main" id="{AC11D17D-B1E8-3E4A-B7E3-DA3B862482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990600"/>
            <a:ext cx="4114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3838" indent="-223838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338138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 defTabSz="895350"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lvl="1">
              <a:spcBef>
                <a:spcPct val="20000"/>
              </a:spcBef>
            </a:pPr>
            <a:r>
              <a:rPr lang="en-US" altLang="en-US" sz="2000" b="0" dirty="0">
                <a:latin typeface="Courier New" panose="02070309020205020404" pitchFamily="49" charset="0"/>
              </a:rPr>
              <a:t>Pseudo-C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63">
            <a:extLst>
              <a:ext uri="{FF2B5EF4-FFF2-40B4-BE49-F238E27FC236}">
                <a16:creationId xmlns:a16="http://schemas.microsoft.com/office/drawing/2014/main" id="{A7DFEA41-30F9-6B4A-BB82-84B9D1694D91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4400" dirty="0">
                <a:latin typeface="Franklin Gothic Book" panose="020B0503020102020204" pitchFamily="34" charset="0"/>
              </a:rPr>
              <a:t>Programming Constructs</a:t>
            </a:r>
          </a:p>
        </p:txBody>
      </p:sp>
      <p:sp>
        <p:nvSpPr>
          <p:cNvPr id="17410" name="Rectangle 7">
            <a:extLst>
              <a:ext uri="{FF2B5EF4-FFF2-40B4-BE49-F238E27FC236}">
                <a16:creationId xmlns:a16="http://schemas.microsoft.com/office/drawing/2014/main" id="{BD9D6E2B-7C0F-DF49-B2CB-869850A8E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371600"/>
            <a:ext cx="74676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6858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800" b="0" dirty="0">
                <a:latin typeface="Calibri" panose="020F0502020204030204" pitchFamily="34" charset="0"/>
              </a:rPr>
              <a:t>Variations</a:t>
            </a:r>
            <a:endParaRPr lang="en-US" altLang="ja-JP" sz="2800" b="0" dirty="0">
              <a:latin typeface="Calibri" panose="020F0502020204030204" pitchFamily="34" charset="0"/>
            </a:endParaRP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b="0" dirty="0">
                <a:latin typeface="Calibri" panose="020F0502020204030204" pitchFamily="34" charset="0"/>
              </a:rPr>
              <a:t>for loop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800" b="0" dirty="0">
                <a:latin typeface="Calibri" panose="020F0502020204030204" pitchFamily="34" charset="0"/>
              </a:rPr>
              <a:t>do … while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2800" b="0" dirty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800" b="0" dirty="0">
                <a:latin typeface="Calibri" panose="020F0502020204030204" pitchFamily="34" charset="0"/>
              </a:rPr>
              <a:t>More explicit control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800" b="0" dirty="0">
                <a:latin typeface="Calibri" panose="020F0502020204030204" pitchFamily="34" charset="0"/>
              </a:rPr>
              <a:t>Directly mapped to assembly instructions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3200" b="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63">
            <a:extLst>
              <a:ext uri="{FF2B5EF4-FFF2-40B4-BE49-F238E27FC236}">
                <a16:creationId xmlns:a16="http://schemas.microsoft.com/office/drawing/2014/main" id="{8D43BF90-00C0-5342-9C5E-F5581009242E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4400" dirty="0">
                <a:latin typeface="Franklin Gothic Book" panose="020B0503020102020204" pitchFamily="34" charset="0"/>
              </a:rPr>
              <a:t>Functions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19FDBCC-2B30-564F-BFA7-6BBF9A099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143000"/>
            <a:ext cx="7467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6858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>
                <a:latin typeface="Calibri" panose="020F0502020204030204" pitchFamily="34" charset="0"/>
              </a:rPr>
              <a:t>Particularly critical in assembly code for modularity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>
                <a:latin typeface="Calibri" panose="020F0502020204030204" pitchFamily="34" charset="0"/>
              </a:rPr>
              <a:t>Each function should be short in assembly</a:t>
            </a:r>
            <a:endParaRPr lang="en-US" altLang="ja-JP" b="0" dirty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ja-JP" b="0" dirty="0">
                <a:latin typeface="Calibri" panose="020F0502020204030204" pitchFamily="34" charset="0"/>
              </a:rPr>
              <a:t>MODULAR programming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ja-JP" b="0" dirty="0">
                <a:latin typeface="Calibri" panose="020F0502020204030204" pitchFamily="34" charset="0"/>
              </a:rPr>
              <a:t>Each function should be </a:t>
            </a:r>
            <a:r>
              <a:rPr lang="en-US" altLang="ja-JP" b="0" dirty="0">
                <a:solidFill>
                  <a:srgbClr val="FF0000"/>
                </a:solidFill>
                <a:latin typeface="Calibri" panose="020F0502020204030204" pitchFamily="34" charset="0"/>
              </a:rPr>
              <a:t>self-contained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ja-JP" b="0" dirty="0">
                <a:latin typeface="Calibri" panose="020F0502020204030204" pitchFamily="34" charset="0"/>
              </a:rPr>
              <a:t>Keep track of what what function does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ja-JP" b="0" dirty="0">
                <a:latin typeface="Calibri" panose="020F0502020204030204" pitchFamily="34" charset="0"/>
              </a:rPr>
              <a:t>Pre-conditions – assumption before function runs</a:t>
            </a:r>
          </a:p>
          <a:p>
            <a:pPr lvl="2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ja-JP" b="0" dirty="0">
                <a:latin typeface="Calibri" panose="020F0502020204030204" pitchFamily="34" charset="0"/>
              </a:rPr>
              <a:t>Post-conditions – guarantees after function done</a:t>
            </a:r>
            <a:endParaRPr lang="en-US" altLang="en-US" sz="2000" b="0" dirty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>
                <a:latin typeface="Calibri" panose="020F0502020204030204" pitchFamily="34" charset="0"/>
              </a:rPr>
              <a:t>Arguments and return values are passed by registers, or in memory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>
                <a:latin typeface="Calibri" panose="020F0502020204030204" pitchFamily="34" charset="0"/>
              </a:rPr>
              <a:t>Testing individual functions leads to the testing of the entire program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endParaRPr lang="en-US" altLang="en-US" b="0" dirty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3200" b="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63">
            <a:extLst>
              <a:ext uri="{FF2B5EF4-FFF2-40B4-BE49-F238E27FC236}">
                <a16:creationId xmlns:a16="http://schemas.microsoft.com/office/drawing/2014/main" id="{8D43BF90-00C0-5342-9C5E-F5581009242E}"/>
              </a:ext>
            </a:extLst>
          </p:cNvPr>
          <p:cNvSpPr txBox="1">
            <a:spLocks/>
          </p:cNvSpPr>
          <p:nvPr/>
        </p:nvSpPr>
        <p:spPr bwMode="auto">
          <a:xfrm>
            <a:off x="457200" y="150492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4400" dirty="0">
                <a:latin typeface="Franklin Gothic Book" panose="020B0503020102020204" pitchFamily="34" charset="0"/>
              </a:rPr>
              <a:t>Function Call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FDE5C9-6446-8148-8367-2516244B2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204" y="1440568"/>
            <a:ext cx="4651196" cy="38172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 lvl="0"/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Given a table of characters and their types, </a:t>
            </a:r>
            <a:r>
              <a:rPr lang="en-US" sz="2000" b="0" dirty="0" err="1">
                <a:latin typeface="Calibri" panose="020F0502020204030204" pitchFamily="34" charset="0"/>
                <a:cs typeface="Calibri" panose="020F0502020204030204" pitchFamily="34" charset="0"/>
              </a:rPr>
              <a:t>tabChar</a:t>
            </a:r>
            <a:endParaRPr lang="en-US" sz="20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Read a line from the keyboard and save it in </a:t>
            </a:r>
            <a:r>
              <a:rPr lang="en-US" sz="2000" b="0" dirty="0" err="1">
                <a:latin typeface="Calibri" panose="020F0502020204030204" pitchFamily="34" charset="0"/>
                <a:cs typeface="Calibri" panose="020F0502020204030204" pitchFamily="34" charset="0"/>
              </a:rPr>
              <a:t>inBuf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 of 80 characters (the last char of a line is ‘#’).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For each character in </a:t>
            </a:r>
            <a:r>
              <a:rPr lang="en-US" sz="2000" b="0" dirty="0" err="1">
                <a:latin typeface="Calibri" panose="020F0502020204030204" pitchFamily="34" charset="0"/>
                <a:cs typeface="Calibri" panose="020F0502020204030204" pitchFamily="34" charset="0"/>
              </a:rPr>
              <a:t>inBuf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, search </a:t>
            </a:r>
            <a:r>
              <a:rPr lang="en-US" sz="2000" b="0" dirty="0" err="1">
                <a:latin typeface="Calibri" panose="020F0502020204030204" pitchFamily="34" charset="0"/>
                <a:cs typeface="Calibri" panose="020F0502020204030204" pitchFamily="34" charset="0"/>
              </a:rPr>
              <a:t>tabChar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 for its type and save the type in </a:t>
            </a:r>
            <a:r>
              <a:rPr lang="en-US" sz="2000" b="0" dirty="0" err="1">
                <a:latin typeface="Calibri" panose="020F0502020204030204" pitchFamily="34" charset="0"/>
                <a:cs typeface="Calibri" panose="020F0502020204030204" pitchFamily="34" charset="0"/>
              </a:rPr>
              <a:t>outBuf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Print </a:t>
            </a:r>
            <a:r>
              <a:rPr lang="en-US" sz="2000" b="0" dirty="0" err="1">
                <a:latin typeface="Calibri" panose="020F0502020204030204" pitchFamily="34" charset="0"/>
                <a:cs typeface="Calibri" panose="020F0502020204030204" pitchFamily="34" charset="0"/>
              </a:rPr>
              <a:t>outBuf</a:t>
            </a: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 for the input line.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000" b="0" dirty="0">
                <a:latin typeface="Calibri" panose="020F0502020204030204" pitchFamily="34" charset="0"/>
                <a:cs typeface="Calibri" panose="020F0502020204030204" pitchFamily="34" charset="0"/>
              </a:rPr>
              <a:t>Repeat steps 1-3.</a:t>
            </a:r>
          </a:p>
          <a:p>
            <a:pPr>
              <a:defRPr/>
            </a:pPr>
            <a:endParaRPr lang="en-US" altLang="en-US" sz="1000" b="0" dirty="0">
              <a:solidFill>
                <a:srgbClr val="000000"/>
              </a:solidFill>
              <a:latin typeface="Ayuthaya" pitchFamily="2" charset="-34"/>
              <a:ea typeface="Ayuthaya" pitchFamily="2" charset="-34"/>
              <a:cs typeface="Ayuthaya" pitchFamily="2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CE22CF-EFBE-9941-87FB-0D2D8D5A2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1469946"/>
            <a:ext cx="3235495" cy="34837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while (</a:t>
            </a:r>
            <a:r>
              <a:rPr lang="en-US" altLang="ko-KR" sz="1800" b="0" dirty="0">
                <a:latin typeface="Calibri" panose="020F0502020204030204" pitchFamily="34" charset="0"/>
                <a:cs typeface="Calibri" panose="020F0502020204030204" pitchFamily="34" charset="0"/>
              </a:rPr>
              <a:t>1){</a:t>
            </a:r>
          </a:p>
          <a:p>
            <a:r>
              <a:rPr lang="ko-KR" altLang="en-US" sz="180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sz="1800" b="0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getline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();</a:t>
            </a:r>
          </a:p>
          <a:p>
            <a:r>
              <a:rPr lang="ko-KR" alt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      </a:t>
            </a:r>
            <a:r>
              <a:rPr lang="en-US" altLang="ko-KR" sz="1800" b="0" dirty="0">
                <a:latin typeface="Calibri" panose="020F0502020204030204" pitchFamily="34" charset="0"/>
                <a:cs typeface="Calibri" panose="020F0502020204030204" pitchFamily="34" charset="0"/>
              </a:rPr>
              <a:t>if (</a:t>
            </a:r>
            <a:r>
              <a:rPr lang="en-US" sz="1800" b="0" dirty="0" err="1">
                <a:latin typeface="Calibri" panose="020F0502020204030204" pitchFamily="34" charset="0"/>
                <a:cs typeface="Calibri" panose="020F0502020204030204" pitchFamily="34" charset="0"/>
              </a:rPr>
              <a:t>inBuf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[0] != ‘#’) exit;</a:t>
            </a:r>
          </a:p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      for (</a:t>
            </a:r>
            <a:r>
              <a:rPr lang="en-US" sz="1800" b="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=0; </a:t>
            </a:r>
            <a:r>
              <a:rPr lang="en-US" sz="1800" b="0" dirty="0" err="1">
                <a:latin typeface="Calibri" panose="020F0502020204030204" pitchFamily="34" charset="0"/>
                <a:cs typeface="Calibri" panose="020F0502020204030204" pitchFamily="34" charset="0"/>
              </a:rPr>
              <a:t>inBuf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en-US" sz="1800" b="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] != ‘#’; </a:t>
            </a:r>
            <a:r>
              <a:rPr lang="en-US" sz="1800" b="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++){</a:t>
            </a:r>
          </a:p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            key = </a:t>
            </a:r>
            <a:r>
              <a:rPr lang="en-US" sz="1800" b="0" dirty="0" err="1">
                <a:latin typeface="Calibri" panose="020F0502020204030204" pitchFamily="34" charset="0"/>
                <a:cs typeface="Calibri" panose="020F0502020204030204" pitchFamily="34" charset="0"/>
              </a:rPr>
              <a:t>inBuf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en-US" sz="1800" b="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];</a:t>
            </a:r>
          </a:p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sz="1800" b="0" dirty="0" err="1">
                <a:latin typeface="Calibri" panose="020F0502020204030204" pitchFamily="34" charset="0"/>
                <a:cs typeface="Calibri" panose="020F0502020204030204" pitchFamily="34" charset="0"/>
              </a:rPr>
              <a:t>chType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 = </a:t>
            </a:r>
            <a:r>
              <a:rPr lang="en-US" sz="180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search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(key);</a:t>
            </a:r>
          </a:p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            </a:t>
            </a:r>
            <a:r>
              <a:rPr lang="en-US" sz="1800" b="0" dirty="0" err="1">
                <a:latin typeface="Calibri" panose="020F0502020204030204" pitchFamily="34" charset="0"/>
                <a:cs typeface="Calibri" panose="020F0502020204030204" pitchFamily="34" charset="0"/>
              </a:rPr>
              <a:t>outBuf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lang="en-US" sz="1800" b="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] = </a:t>
            </a:r>
            <a:r>
              <a:rPr lang="en-US" sz="1800" b="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char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1800" b="0" dirty="0" err="1">
                <a:latin typeface="Calibri" panose="020F0502020204030204" pitchFamily="34" charset="0"/>
                <a:cs typeface="Calibri" panose="020F0502020204030204" pitchFamily="34" charset="0"/>
              </a:rPr>
              <a:t>chType</a:t>
            </a:r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r>
              <a:rPr lang="en-US" sz="1800" b="0">
                <a:latin typeface="Calibri" panose="020F0502020204030204" pitchFamily="34" charset="0"/>
                <a:cs typeface="Calibri" panose="020F0502020204030204" pitchFamily="34" charset="0"/>
              </a:rPr>
              <a:t>      }</a:t>
            </a: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      print </a:t>
            </a:r>
            <a:r>
              <a:rPr lang="en-US" sz="1800" b="0" dirty="0" err="1">
                <a:latin typeface="Calibri" panose="020F0502020204030204" pitchFamily="34" charset="0"/>
                <a:cs typeface="Calibri" panose="020F0502020204030204" pitchFamily="34" charset="0"/>
              </a:rPr>
              <a:t>outBuf</a:t>
            </a: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      clear </a:t>
            </a:r>
            <a:r>
              <a:rPr lang="en-US" sz="1800" b="0" dirty="0" err="1">
                <a:latin typeface="Calibri" panose="020F0502020204030204" pitchFamily="34" charset="0"/>
                <a:cs typeface="Calibri" panose="020F0502020204030204" pitchFamily="34" charset="0"/>
              </a:rPr>
              <a:t>inBuf</a:t>
            </a: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      clear </a:t>
            </a:r>
            <a:r>
              <a:rPr lang="en-US" sz="1800" b="0" dirty="0" err="1">
                <a:latin typeface="Calibri" panose="020F0502020204030204" pitchFamily="34" charset="0"/>
                <a:cs typeface="Calibri" panose="020F0502020204030204" pitchFamily="34" charset="0"/>
              </a:rPr>
              <a:t>outBuf</a:t>
            </a:r>
            <a:endParaRPr lang="en-US" sz="1800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800" b="0" dirty="0">
                <a:latin typeface="Calibri" panose="020F0502020204030204" pitchFamily="34" charset="0"/>
                <a:cs typeface="Calibri" panose="020F0502020204030204" pitchFamily="34" charset="0"/>
              </a:rPr>
              <a:t>}</a:t>
            </a:r>
            <a:endParaRPr lang="en-US" altLang="en-US" sz="1800" b="0" dirty="0">
              <a:solidFill>
                <a:srgbClr val="000000"/>
              </a:solidFill>
              <a:latin typeface="Ayuthaya" pitchFamily="2" charset="-34"/>
              <a:ea typeface="Ayuthaya" pitchFamily="2" charset="-34"/>
              <a:cs typeface="Ayuthaya" pitchFamily="2" charset="-3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4A8183-FD52-BB47-9628-1C5518A07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870316"/>
            <a:ext cx="7467600" cy="519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6858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>
                <a:latin typeface="Calibri" panose="020F0502020204030204" pitchFamily="34" charset="0"/>
              </a:rPr>
              <a:t>Problem Statement</a:t>
            </a:r>
            <a:endParaRPr lang="en-US" altLang="ja-JP" b="0" dirty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3200" b="0" dirty="0">
              <a:latin typeface="Calibri" panose="020F0502020204030204" pitchFamily="34" charset="0"/>
            </a:endParaRP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0DDEA7D3-EBCE-1744-9502-7BDC75126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500" y="860299"/>
            <a:ext cx="2247900" cy="519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6858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>
                <a:latin typeface="Calibri" panose="020F0502020204030204" pitchFamily="34" charset="0"/>
              </a:rPr>
              <a:t>Algorithm</a:t>
            </a:r>
            <a:endParaRPr lang="en-US" altLang="ja-JP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949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63">
            <a:extLst>
              <a:ext uri="{FF2B5EF4-FFF2-40B4-BE49-F238E27FC236}">
                <a16:creationId xmlns:a16="http://schemas.microsoft.com/office/drawing/2014/main" id="{8D43BF90-00C0-5342-9C5E-F5581009242E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4400" dirty="0">
                <a:latin typeface="Franklin Gothic Book" panose="020B0503020102020204" pitchFamily="34" charset="0"/>
              </a:rPr>
              <a:t>Function Call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19FDBCC-2B30-564F-BFA7-6BBF9A099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371600"/>
            <a:ext cx="7467600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6858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>
                <a:latin typeface="Calibri" panose="020F0502020204030204" pitchFamily="34" charset="0"/>
              </a:rPr>
              <a:t>y = x();</a:t>
            </a:r>
            <a:endParaRPr lang="en-US" altLang="ja-JP" b="0" dirty="0">
              <a:latin typeface="Calibri" panose="020F0502020204030204" pitchFamily="34" charset="0"/>
            </a:endParaRP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>
                <a:latin typeface="Calibri" panose="020F0502020204030204" pitchFamily="34" charset="0"/>
              </a:rPr>
              <a:t>’x’ is the name of the function, 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en-US" sz="2000" b="0" dirty="0">
                <a:latin typeface="Calibri" panose="020F0502020204030204" pitchFamily="34" charset="0"/>
              </a:rPr>
              <a:t>or the</a:t>
            </a:r>
            <a:r>
              <a:rPr lang="en-US" altLang="en-US" sz="2000" b="0" dirty="0">
                <a:solidFill>
                  <a:srgbClr val="FF0000"/>
                </a:solidFill>
                <a:latin typeface="Calibri" panose="020F0502020204030204" pitchFamily="34" charset="0"/>
              </a:rPr>
              <a:t> label </a:t>
            </a:r>
            <a:r>
              <a:rPr lang="en-US" altLang="en-US" sz="2000" b="0" dirty="0">
                <a:latin typeface="Calibri" panose="020F0502020204030204" pitchFamily="34" charset="0"/>
              </a:rPr>
              <a:t>for the function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2000" b="0" dirty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>
                <a:latin typeface="Calibri" panose="020F0502020204030204" pitchFamily="34" charset="0"/>
              </a:rPr>
              <a:t>Function call is a jump/branch to the function address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>
                <a:latin typeface="Calibri" panose="020F0502020204030204" pitchFamily="34" charset="0"/>
              </a:rPr>
              <a:t>Except that it needs to save the return address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>
                <a:latin typeface="Calibri" panose="020F0502020204030204" pitchFamily="34" charset="0"/>
              </a:rPr>
              <a:t>Caller prepares arguments before jump, finds results as necessary in following line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endParaRPr lang="en-US" altLang="en-US" b="0" dirty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>
                <a:latin typeface="Calibri" panose="020F0502020204030204" pitchFamily="34" charset="0"/>
              </a:rPr>
              <a:t>MIPS </a:t>
            </a:r>
            <a:r>
              <a:rPr lang="en-US" altLang="en-US" b="0" dirty="0" err="1">
                <a:latin typeface="Calibri" panose="020F0502020204030204" pitchFamily="34" charset="0"/>
              </a:rPr>
              <a:t>jal</a:t>
            </a:r>
            <a:r>
              <a:rPr lang="en-US" altLang="en-US" b="0" dirty="0">
                <a:latin typeface="Calibri" panose="020F0502020204030204" pitchFamily="34" charset="0"/>
              </a:rPr>
              <a:t> (jump and link)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>
                <a:latin typeface="Calibri" panose="020F0502020204030204" pitchFamily="34" charset="0"/>
              </a:rPr>
              <a:t>Link the return address to a register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>
                <a:latin typeface="Calibri" panose="020F0502020204030204" pitchFamily="34" charset="0"/>
              </a:rPr>
              <a:t>$ra (return address) is the default register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32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107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63">
            <a:extLst>
              <a:ext uri="{FF2B5EF4-FFF2-40B4-BE49-F238E27FC236}">
                <a16:creationId xmlns:a16="http://schemas.microsoft.com/office/drawing/2014/main" id="{8D43BF90-00C0-5342-9C5E-F5581009242E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4400" dirty="0">
                <a:latin typeface="Franklin Gothic Book" panose="020B0503020102020204" pitchFamily="34" charset="0"/>
              </a:rPr>
              <a:t>Function Call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19FDBCC-2B30-564F-BFA7-6BBF9A099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" y="1219200"/>
            <a:ext cx="58293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6858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 marL="0" indent="0">
              <a:spcBef>
                <a:spcPct val="20000"/>
              </a:spcBef>
            </a:pPr>
            <a:r>
              <a:rPr lang="en-US" altLang="en-US" sz="2800" b="0" dirty="0">
                <a:latin typeface="Calibri" panose="020F0502020204030204" pitchFamily="34" charset="0"/>
              </a:rPr>
              <a:t> C			Pseudo-C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3200" b="0" dirty="0">
              <a:latin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FDE5C9-6446-8148-8367-2516244B25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1876746"/>
            <a:ext cx="2362200" cy="239236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en-US" sz="2000" b="0" dirty="0">
                <a:solidFill>
                  <a:srgbClr val="000000"/>
                </a:solidFill>
                <a:latin typeface="Ayuthaya" pitchFamily="2" charset="-34"/>
                <a:ea typeface="Ayuthaya" pitchFamily="2" charset="-34"/>
                <a:cs typeface="Ayuthaya" pitchFamily="2" charset="-34"/>
              </a:rPr>
              <a:t>statement1;</a:t>
            </a:r>
          </a:p>
          <a:p>
            <a:pPr>
              <a:defRPr/>
            </a:pPr>
            <a:r>
              <a:rPr lang="en-US" altLang="en-US" sz="2000" b="0" dirty="0">
                <a:solidFill>
                  <a:srgbClr val="000000"/>
                </a:solidFill>
                <a:latin typeface="Ayuthaya" pitchFamily="2" charset="-34"/>
                <a:ea typeface="Ayuthaya" pitchFamily="2" charset="-34"/>
                <a:cs typeface="Ayuthaya" pitchFamily="2" charset="-34"/>
              </a:rPr>
              <a:t>foo();</a:t>
            </a:r>
          </a:p>
          <a:p>
            <a:pPr>
              <a:defRPr/>
            </a:pPr>
            <a:endParaRPr lang="en-US" altLang="en-US" sz="2000" b="0" dirty="0">
              <a:solidFill>
                <a:srgbClr val="000000"/>
              </a:solidFill>
              <a:latin typeface="Ayuthaya" pitchFamily="2" charset="-34"/>
              <a:ea typeface="Ayuthaya" pitchFamily="2" charset="-34"/>
              <a:cs typeface="Ayuthaya" pitchFamily="2" charset="-34"/>
            </a:endParaRPr>
          </a:p>
          <a:p>
            <a:pPr>
              <a:defRPr/>
            </a:pPr>
            <a:r>
              <a:rPr lang="en-US" altLang="en-US" sz="2000" b="0" dirty="0">
                <a:solidFill>
                  <a:srgbClr val="000000"/>
                </a:solidFill>
                <a:latin typeface="Ayuthaya" pitchFamily="2" charset="-34"/>
                <a:ea typeface="Ayuthaya" pitchFamily="2" charset="-34"/>
                <a:cs typeface="Ayuthaya" pitchFamily="2" charset="-34"/>
              </a:rPr>
              <a:t>statement2;</a:t>
            </a:r>
          </a:p>
          <a:p>
            <a:pPr>
              <a:defRPr/>
            </a:pPr>
            <a:r>
              <a:rPr lang="en-US" altLang="en-US" sz="2000" b="0" dirty="0" err="1">
                <a:solidFill>
                  <a:srgbClr val="000000"/>
                </a:solidFill>
                <a:latin typeface="Ayuthaya" pitchFamily="2" charset="-34"/>
                <a:ea typeface="Ayuthaya" pitchFamily="2" charset="-34"/>
                <a:cs typeface="Ayuthaya" pitchFamily="2" charset="-34"/>
              </a:rPr>
              <a:t>val</a:t>
            </a:r>
            <a:r>
              <a:rPr lang="en-US" altLang="en-US" sz="2000" b="0" dirty="0">
                <a:solidFill>
                  <a:srgbClr val="000000"/>
                </a:solidFill>
                <a:latin typeface="Ayuthaya" pitchFamily="2" charset="-34"/>
                <a:ea typeface="Ayuthaya" pitchFamily="2" charset="-34"/>
                <a:cs typeface="Ayuthaya" pitchFamily="2" charset="-34"/>
              </a:rPr>
              <a:t> = foo2();</a:t>
            </a:r>
          </a:p>
          <a:p>
            <a:pPr>
              <a:defRPr/>
            </a:pPr>
            <a:r>
              <a:rPr lang="en-US" altLang="en-US" sz="2000" b="0" dirty="0">
                <a:solidFill>
                  <a:srgbClr val="000000"/>
                </a:solidFill>
                <a:latin typeface="Ayuthaya" pitchFamily="2" charset="-34"/>
                <a:ea typeface="Ayuthaya" pitchFamily="2" charset="-34"/>
                <a:cs typeface="Ayuthaya" pitchFamily="2" charset="-34"/>
              </a:rPr>
              <a:t>m = </a:t>
            </a:r>
            <a:r>
              <a:rPr lang="en-US" altLang="en-US" sz="2000" b="0" dirty="0" err="1">
                <a:solidFill>
                  <a:srgbClr val="000000"/>
                </a:solidFill>
                <a:latin typeface="Ayuthaya" pitchFamily="2" charset="-34"/>
                <a:ea typeface="Ayuthaya" pitchFamily="2" charset="-34"/>
                <a:cs typeface="Ayuthaya" pitchFamily="2" charset="-34"/>
              </a:rPr>
              <a:t>val</a:t>
            </a:r>
            <a:r>
              <a:rPr lang="en-US" altLang="en-US" sz="2000" b="0" dirty="0">
                <a:solidFill>
                  <a:srgbClr val="000000"/>
                </a:solidFill>
                <a:latin typeface="Ayuthaya" pitchFamily="2" charset="-34"/>
                <a:ea typeface="Ayuthaya" pitchFamily="2" charset="-34"/>
                <a:cs typeface="Ayuthaya" pitchFamily="2" charset="-34"/>
              </a:rPr>
              <a:t>*</a:t>
            </a:r>
            <a:r>
              <a:rPr lang="en-US" altLang="en-US" sz="2000" b="0" dirty="0" err="1">
                <a:solidFill>
                  <a:srgbClr val="000000"/>
                </a:solidFill>
                <a:latin typeface="Ayuthaya" pitchFamily="2" charset="-34"/>
                <a:ea typeface="Ayuthaya" pitchFamily="2" charset="-34"/>
                <a:cs typeface="Ayuthaya" pitchFamily="2" charset="-34"/>
              </a:rPr>
              <a:t>val</a:t>
            </a:r>
            <a:r>
              <a:rPr lang="en-US" altLang="en-US" sz="2000" b="0" dirty="0">
                <a:solidFill>
                  <a:srgbClr val="000000"/>
                </a:solidFill>
                <a:latin typeface="Ayuthaya" pitchFamily="2" charset="-34"/>
                <a:ea typeface="Ayuthaya" pitchFamily="2" charset="-34"/>
                <a:cs typeface="Ayuthaya" pitchFamily="2" charset="-34"/>
              </a:rPr>
              <a:t>;</a:t>
            </a:r>
          </a:p>
          <a:p>
            <a:pPr>
              <a:defRPr/>
            </a:pPr>
            <a:endParaRPr lang="en-US" altLang="en-US" sz="1000" b="0" dirty="0">
              <a:solidFill>
                <a:srgbClr val="000000"/>
              </a:solidFill>
              <a:latin typeface="Ayuthaya" pitchFamily="2" charset="-34"/>
              <a:ea typeface="Ayuthaya" pitchFamily="2" charset="-34"/>
              <a:cs typeface="Ayuthaya" pitchFamily="2" charset="-3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CE22CF-EFBE-9941-87FB-0D2D8D5A2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905000"/>
            <a:ext cx="2362200" cy="238123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en-US" sz="2000" b="0" dirty="0">
                <a:solidFill>
                  <a:srgbClr val="000000"/>
                </a:solidFill>
                <a:latin typeface="Ayuthaya" pitchFamily="2" charset="-34"/>
                <a:ea typeface="Ayuthaya" pitchFamily="2" charset="-34"/>
                <a:cs typeface="Ayuthaya" pitchFamily="2" charset="-34"/>
              </a:rPr>
              <a:t>statement1;</a:t>
            </a:r>
          </a:p>
          <a:p>
            <a:pPr>
              <a:defRPr/>
            </a:pPr>
            <a:r>
              <a:rPr lang="en-US" altLang="en-US" sz="2000" b="0" dirty="0" err="1">
                <a:solidFill>
                  <a:srgbClr val="000000"/>
                </a:solidFill>
                <a:latin typeface="Ayuthaya" pitchFamily="2" charset="-34"/>
                <a:ea typeface="Ayuthaya" pitchFamily="2" charset="-34"/>
                <a:cs typeface="Ayuthaya" pitchFamily="2" charset="-34"/>
              </a:rPr>
              <a:t>jal</a:t>
            </a:r>
            <a:r>
              <a:rPr lang="en-US" altLang="en-US" sz="2000" b="0" dirty="0">
                <a:solidFill>
                  <a:srgbClr val="000000"/>
                </a:solidFill>
                <a:latin typeface="Ayuthaya" pitchFamily="2" charset="-34"/>
                <a:ea typeface="Ayuthaya" pitchFamily="2" charset="-34"/>
                <a:cs typeface="Ayuthaya" pitchFamily="2" charset="-34"/>
              </a:rPr>
              <a:t> foo</a:t>
            </a:r>
          </a:p>
          <a:p>
            <a:pPr>
              <a:defRPr/>
            </a:pPr>
            <a:endParaRPr lang="en-US" altLang="en-US" sz="2000" b="0" dirty="0">
              <a:solidFill>
                <a:srgbClr val="000000"/>
              </a:solidFill>
              <a:latin typeface="Ayuthaya" pitchFamily="2" charset="-34"/>
              <a:ea typeface="Ayuthaya" pitchFamily="2" charset="-34"/>
              <a:cs typeface="Ayuthaya" pitchFamily="2" charset="-34"/>
            </a:endParaRPr>
          </a:p>
          <a:p>
            <a:pPr>
              <a:defRPr/>
            </a:pPr>
            <a:r>
              <a:rPr lang="en-US" altLang="en-US" sz="2000" b="0" dirty="0">
                <a:solidFill>
                  <a:srgbClr val="000000"/>
                </a:solidFill>
                <a:latin typeface="Ayuthaya" pitchFamily="2" charset="-34"/>
                <a:ea typeface="Ayuthaya" pitchFamily="2" charset="-34"/>
                <a:cs typeface="Ayuthaya" pitchFamily="2" charset="-34"/>
              </a:rPr>
              <a:t>statement2;</a:t>
            </a:r>
          </a:p>
          <a:p>
            <a:pPr>
              <a:defRPr/>
            </a:pPr>
            <a:r>
              <a:rPr lang="en-US" altLang="en-US" sz="2000" b="0" dirty="0" err="1">
                <a:solidFill>
                  <a:srgbClr val="000000"/>
                </a:solidFill>
                <a:latin typeface="Ayuthaya" pitchFamily="2" charset="-34"/>
                <a:ea typeface="Ayuthaya" pitchFamily="2" charset="-34"/>
                <a:cs typeface="Ayuthaya" pitchFamily="2" charset="-34"/>
              </a:rPr>
              <a:t>jal</a:t>
            </a:r>
            <a:r>
              <a:rPr lang="en-US" altLang="en-US" sz="2000" b="0" dirty="0">
                <a:solidFill>
                  <a:srgbClr val="000000"/>
                </a:solidFill>
                <a:latin typeface="Ayuthaya" pitchFamily="2" charset="-34"/>
                <a:ea typeface="Ayuthaya" pitchFamily="2" charset="-34"/>
                <a:cs typeface="Ayuthaya" pitchFamily="2" charset="-34"/>
              </a:rPr>
              <a:t> foo2;</a:t>
            </a:r>
          </a:p>
          <a:p>
            <a:pPr>
              <a:defRPr/>
            </a:pPr>
            <a:r>
              <a:rPr lang="en-US" altLang="en-US" sz="2000" b="0" dirty="0" err="1">
                <a:solidFill>
                  <a:srgbClr val="000000"/>
                </a:solidFill>
                <a:latin typeface="Ayuthaya" pitchFamily="2" charset="-34"/>
                <a:ea typeface="Ayuthaya" pitchFamily="2" charset="-34"/>
                <a:cs typeface="Ayuthaya" pitchFamily="2" charset="-34"/>
              </a:rPr>
              <a:t>val</a:t>
            </a:r>
            <a:r>
              <a:rPr lang="en-US" altLang="en-US" sz="2000" b="0" dirty="0">
                <a:solidFill>
                  <a:srgbClr val="000000"/>
                </a:solidFill>
                <a:latin typeface="Ayuthaya" pitchFamily="2" charset="-34"/>
                <a:ea typeface="Ayuthaya" pitchFamily="2" charset="-34"/>
                <a:cs typeface="Ayuthaya" pitchFamily="2" charset="-34"/>
              </a:rPr>
              <a:t> = </a:t>
            </a:r>
            <a:r>
              <a:rPr lang="en-US" altLang="en-US" sz="2000" b="0" dirty="0">
                <a:solidFill>
                  <a:srgbClr val="FF0000"/>
                </a:solidFill>
                <a:latin typeface="Ayuthaya" pitchFamily="2" charset="-34"/>
                <a:ea typeface="Ayuthaya" pitchFamily="2" charset="-34"/>
                <a:cs typeface="Ayuthaya" pitchFamily="2" charset="-34"/>
              </a:rPr>
              <a:t>$??</a:t>
            </a:r>
            <a:r>
              <a:rPr lang="en-US" altLang="en-US" sz="2000" b="0" dirty="0">
                <a:solidFill>
                  <a:srgbClr val="000000"/>
                </a:solidFill>
                <a:latin typeface="Ayuthaya" pitchFamily="2" charset="-34"/>
                <a:ea typeface="Ayuthaya" pitchFamily="2" charset="-34"/>
                <a:cs typeface="Ayuthaya" pitchFamily="2" charset="-34"/>
              </a:rPr>
              <a:t>;</a:t>
            </a:r>
          </a:p>
          <a:p>
            <a:pPr>
              <a:defRPr/>
            </a:pPr>
            <a:r>
              <a:rPr lang="en-US" altLang="en-US" sz="2000" b="0" dirty="0">
                <a:solidFill>
                  <a:srgbClr val="000000"/>
                </a:solidFill>
                <a:latin typeface="Ayuthaya" pitchFamily="2" charset="-34"/>
                <a:ea typeface="Ayuthaya" pitchFamily="2" charset="-34"/>
                <a:cs typeface="Ayuthaya" pitchFamily="2" charset="-34"/>
              </a:rPr>
              <a:t>m = </a:t>
            </a:r>
            <a:r>
              <a:rPr lang="en-US" altLang="en-US" sz="2000" b="0" dirty="0" err="1">
                <a:solidFill>
                  <a:srgbClr val="000000"/>
                </a:solidFill>
                <a:latin typeface="Ayuthaya" pitchFamily="2" charset="-34"/>
                <a:ea typeface="Ayuthaya" pitchFamily="2" charset="-34"/>
                <a:cs typeface="Ayuthaya" pitchFamily="2" charset="-34"/>
              </a:rPr>
              <a:t>val</a:t>
            </a:r>
            <a:r>
              <a:rPr lang="en-US" altLang="en-US" sz="2000" b="0" dirty="0">
                <a:solidFill>
                  <a:srgbClr val="000000"/>
                </a:solidFill>
                <a:latin typeface="Ayuthaya" pitchFamily="2" charset="-34"/>
                <a:ea typeface="Ayuthaya" pitchFamily="2" charset="-34"/>
                <a:cs typeface="Ayuthaya" pitchFamily="2" charset="-34"/>
              </a:rPr>
              <a:t>*</a:t>
            </a:r>
            <a:r>
              <a:rPr lang="en-US" altLang="en-US" sz="2000" b="0" dirty="0" err="1">
                <a:solidFill>
                  <a:srgbClr val="000000"/>
                </a:solidFill>
                <a:latin typeface="Ayuthaya" pitchFamily="2" charset="-34"/>
                <a:ea typeface="Ayuthaya" pitchFamily="2" charset="-34"/>
                <a:cs typeface="Ayuthaya" pitchFamily="2" charset="-34"/>
              </a:rPr>
              <a:t>val</a:t>
            </a:r>
            <a:r>
              <a:rPr lang="en-US" altLang="en-US" sz="2000" b="0" dirty="0">
                <a:solidFill>
                  <a:srgbClr val="000000"/>
                </a:solidFill>
                <a:latin typeface="Ayuthaya" pitchFamily="2" charset="-34"/>
                <a:ea typeface="Ayuthaya" pitchFamily="2" charset="-34"/>
                <a:cs typeface="Ayuthaya" pitchFamily="2" charset="-34"/>
              </a:rPr>
              <a:t>;</a:t>
            </a:r>
          </a:p>
          <a:p>
            <a:pPr>
              <a:defRPr/>
            </a:pPr>
            <a:endParaRPr lang="en-US" altLang="en-US" sz="1000" b="0" dirty="0">
              <a:solidFill>
                <a:srgbClr val="000000"/>
              </a:solidFill>
              <a:latin typeface="Ayuthaya" pitchFamily="2" charset="-34"/>
              <a:ea typeface="Ayuthaya" pitchFamily="2" charset="-34"/>
              <a:cs typeface="Ayuthaya" pitchFamily="2" charset="-3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44A8183-FD52-BB47-9628-1C5518A07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9402" y="4529914"/>
            <a:ext cx="7467600" cy="1856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6858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>
                <a:latin typeface="Calibri" panose="020F0502020204030204" pitchFamily="34" charset="0"/>
              </a:rPr>
              <a:t>main() is responsible to reserve </a:t>
            </a:r>
            <a:r>
              <a:rPr lang="en-US" altLang="en-US" b="0" dirty="0">
                <a:solidFill>
                  <a:srgbClr val="FF0000"/>
                </a:solidFill>
                <a:latin typeface="Ayuthaya" pitchFamily="2" charset="-34"/>
                <a:ea typeface="Ayuthaya" pitchFamily="2" charset="-34"/>
                <a:cs typeface="Ayuthaya" pitchFamily="2" charset="-34"/>
              </a:rPr>
              <a:t>$??</a:t>
            </a:r>
            <a:r>
              <a:rPr lang="en-US" altLang="en-US" sz="2000" b="0" dirty="0">
                <a:latin typeface="Ayuthaya" pitchFamily="2" charset="-34"/>
                <a:ea typeface="Ayuthaya" pitchFamily="2" charset="-34"/>
                <a:cs typeface="Ayuthaya" pitchFamily="2" charset="-34"/>
              </a:rPr>
              <a:t> </a:t>
            </a:r>
            <a:r>
              <a:rPr lang="en-US" altLang="en-US" b="0" dirty="0">
                <a:latin typeface="Calibri" panose="020F0502020204030204" pitchFamily="34" charset="0"/>
                <a:ea typeface="Ayuthaya" pitchFamily="2" charset="-34"/>
                <a:cs typeface="Ayuthaya" pitchFamily="2" charset="-34"/>
              </a:rPr>
              <a:t>for a reg with return value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ja-JP" b="0" dirty="0">
                <a:latin typeface="Calibri" panose="020F0502020204030204" pitchFamily="34" charset="0"/>
                <a:ea typeface="Ayuthaya" pitchFamily="2" charset="-34"/>
                <a:cs typeface="Ayuthaya" pitchFamily="2" charset="-34"/>
              </a:rPr>
              <a:t>foo2() is responsible to store the return value in </a:t>
            </a:r>
            <a:r>
              <a:rPr lang="en-US" altLang="en-US" b="0" dirty="0">
                <a:solidFill>
                  <a:srgbClr val="FF0000"/>
                </a:solidFill>
                <a:latin typeface="Ayuthaya" pitchFamily="2" charset="-34"/>
                <a:ea typeface="Ayuthaya" pitchFamily="2" charset="-34"/>
                <a:cs typeface="Ayuthaya" pitchFamily="2" charset="-34"/>
              </a:rPr>
              <a:t>$?? </a:t>
            </a:r>
            <a:r>
              <a:rPr lang="en-US" altLang="ja-JP" b="0" dirty="0">
                <a:latin typeface="Calibri" panose="020F0502020204030204" pitchFamily="34" charset="0"/>
                <a:ea typeface="Ayuthaya" pitchFamily="2" charset="-34"/>
                <a:cs typeface="Ayuthaya" pitchFamily="2" charset="-34"/>
              </a:rPr>
              <a:t>before returning with </a:t>
            </a:r>
            <a:r>
              <a:rPr lang="en-US" altLang="ja-JP" b="0" dirty="0">
                <a:solidFill>
                  <a:srgbClr val="FF0000"/>
                </a:solidFill>
                <a:latin typeface="Calibri" panose="020F0502020204030204" pitchFamily="34" charset="0"/>
                <a:ea typeface="Ayuthaya" pitchFamily="2" charset="-34"/>
                <a:cs typeface="Ayuthaya" pitchFamily="2" charset="-34"/>
              </a:rPr>
              <a:t>’</a:t>
            </a:r>
            <a:r>
              <a:rPr lang="en-US" altLang="ja-JP" b="0" dirty="0" err="1">
                <a:solidFill>
                  <a:srgbClr val="FF0000"/>
                </a:solidFill>
                <a:latin typeface="Calibri" panose="020F0502020204030204" pitchFamily="34" charset="0"/>
                <a:ea typeface="Ayuthaya" pitchFamily="2" charset="-34"/>
                <a:cs typeface="Ayuthaya" pitchFamily="2" charset="-34"/>
              </a:rPr>
              <a:t>jr</a:t>
            </a:r>
            <a:r>
              <a:rPr lang="en-US" altLang="ja-JP" b="0" dirty="0">
                <a:solidFill>
                  <a:srgbClr val="FF0000"/>
                </a:solidFill>
                <a:latin typeface="Calibri" panose="020F0502020204030204" pitchFamily="34" charset="0"/>
                <a:ea typeface="Ayuthaya" pitchFamily="2" charset="-34"/>
                <a:cs typeface="Ayuthaya" pitchFamily="2" charset="-34"/>
              </a:rPr>
              <a:t>	$ra</a:t>
            </a:r>
            <a:r>
              <a:rPr lang="en-US" altLang="ja-JP" b="0" dirty="0">
                <a:latin typeface="Calibri" panose="020F0502020204030204" pitchFamily="34" charset="0"/>
                <a:ea typeface="Ayuthaya" pitchFamily="2" charset="-34"/>
                <a:cs typeface="Ayuthaya" pitchFamily="2" charset="-34"/>
              </a:rPr>
              <a:t>’</a:t>
            </a:r>
            <a:endParaRPr lang="en-US" altLang="ja-JP" b="0" dirty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en-US" sz="32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58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63">
            <a:extLst>
              <a:ext uri="{FF2B5EF4-FFF2-40B4-BE49-F238E27FC236}">
                <a16:creationId xmlns:a16="http://schemas.microsoft.com/office/drawing/2014/main" id="{8D43BF90-00C0-5342-9C5E-F5581009242E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4400" dirty="0">
                <a:latin typeface="Franklin Gothic Book" panose="020B0503020102020204" pitchFamily="34" charset="0"/>
              </a:rPr>
              <a:t>Function Call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19FDBCC-2B30-564F-BFA7-6BBF9A099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429625"/>
            <a:ext cx="7467600" cy="390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1pPr>
            <a:lvl2pPr marL="6858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>
                <a:latin typeface="Calibri" panose="020F0502020204030204" pitchFamily="34" charset="0"/>
              </a:rPr>
              <a:t>MIPS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 dirty="0" err="1">
                <a:latin typeface="Calibri" panose="020F0502020204030204" pitchFamily="34" charset="0"/>
              </a:rPr>
              <a:t>jal</a:t>
            </a:r>
            <a:r>
              <a:rPr lang="en-US" altLang="en-US" sz="2000" b="0" dirty="0">
                <a:latin typeface="Calibri" panose="020F0502020204030204" pitchFamily="34" charset="0"/>
              </a:rPr>
              <a:t> </a:t>
            </a:r>
            <a:r>
              <a:rPr lang="en-US" altLang="en-US" sz="2000" b="0" dirty="0" err="1">
                <a:latin typeface="Calibri" panose="020F0502020204030204" pitchFamily="34" charset="0"/>
              </a:rPr>
              <a:t>func_name</a:t>
            </a:r>
            <a:r>
              <a:rPr lang="en-US" altLang="en-US" sz="2000" b="0" dirty="0">
                <a:latin typeface="Calibri" panose="020F0502020204030204" pitchFamily="34" charset="0"/>
              </a:rPr>
              <a:t>: 	jump and link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ja-JP" sz="2000" b="0" dirty="0" err="1">
                <a:latin typeface="Calibri" panose="020F0502020204030204" pitchFamily="34" charset="0"/>
              </a:rPr>
              <a:t>jr</a:t>
            </a:r>
            <a:r>
              <a:rPr lang="en-US" altLang="ja-JP" sz="2000" b="0" dirty="0">
                <a:latin typeface="Calibri" panose="020F0502020204030204" pitchFamily="34" charset="0"/>
              </a:rPr>
              <a:t> $ra:		jump and return</a:t>
            </a:r>
          </a:p>
          <a:p>
            <a:pPr marL="457200" lvl="1" indent="0">
              <a:spcBef>
                <a:spcPct val="20000"/>
              </a:spcBef>
            </a:pPr>
            <a:endParaRPr lang="en-US" altLang="en-US" sz="2000" b="0" dirty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>
                <a:latin typeface="Calibri" panose="020F0502020204030204" pitchFamily="34" charset="0"/>
              </a:rPr>
              <a:t>$ra prevents nested </a:t>
            </a:r>
            <a:r>
              <a:rPr lang="en-US" altLang="en-US" b="0">
                <a:latin typeface="Calibri" panose="020F0502020204030204" pitchFamily="34" charset="0"/>
              </a:rPr>
              <a:t>function calls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endParaRPr lang="en-US" altLang="en-US" b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 err="1">
                <a:latin typeface="Calibri" panose="020F0502020204030204" pitchFamily="34" charset="0"/>
              </a:rPr>
              <a:t>jalr</a:t>
            </a:r>
            <a:r>
              <a:rPr lang="en-US" altLang="en-US" b="0" dirty="0">
                <a:latin typeface="Calibri" panose="020F0502020204030204" pitchFamily="34" charset="0"/>
              </a:rPr>
              <a:t>	$r, </a:t>
            </a:r>
            <a:r>
              <a:rPr lang="en-US" altLang="en-US" b="0" dirty="0" err="1">
                <a:latin typeface="Calibri" panose="020F0502020204030204" pitchFamily="34" charset="0"/>
              </a:rPr>
              <a:t>func_name</a:t>
            </a:r>
            <a:endParaRPr lang="en-US" altLang="en-US" b="0" dirty="0">
              <a:latin typeface="Calibri" panose="020F0502020204030204" pitchFamily="34" charset="0"/>
            </a:endParaRP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 dirty="0">
                <a:latin typeface="Calibri" panose="020F0502020204030204" pitchFamily="34" charset="0"/>
              </a:rPr>
              <a:t>Jump and link with register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sz="2000" b="0" dirty="0">
                <a:latin typeface="Calibri" panose="020F0502020204030204" pitchFamily="34" charset="0"/>
              </a:rPr>
              <a:t>Return address in register $r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endParaRPr lang="en-US" altLang="en-US" b="0" dirty="0">
              <a:latin typeface="Calibri" panose="020F0502020204030204" pitchFamily="34" charset="0"/>
            </a:endParaRPr>
          </a:p>
          <a:p>
            <a:pPr marL="0" indent="0">
              <a:spcBef>
                <a:spcPct val="20000"/>
              </a:spcBef>
            </a:pPr>
            <a:endParaRPr lang="en-US" altLang="en-US" sz="32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8266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63">
            <a:extLst>
              <a:ext uri="{FF2B5EF4-FFF2-40B4-BE49-F238E27FC236}">
                <a16:creationId xmlns:a16="http://schemas.microsoft.com/office/drawing/2014/main" id="{8D43BF90-00C0-5342-9C5E-F5581009242E}"/>
              </a:ext>
            </a:extLst>
          </p:cNvPr>
          <p:cNvSpPr txBox="1">
            <a:spLocks/>
          </p:cNvSpPr>
          <p:nvPr/>
        </p:nvSpPr>
        <p:spPr bwMode="auto">
          <a:xfrm>
            <a:off x="457200" y="150492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4400" dirty="0">
                <a:latin typeface="Franklin Gothic Book" panose="020B0503020102020204" pitchFamily="34" charset="0"/>
              </a:rPr>
              <a:t>Exercise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CE22CF-EFBE-9941-87FB-0D2D8D5A2D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1293492"/>
            <a:ext cx="4191000" cy="438607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while (</a:t>
            </a:r>
            <a:r>
              <a:rPr lang="en-US" sz="20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inBuf</a:t>
            </a:r>
            <a:r>
              <a:rPr 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[0] != ‘#’){</a:t>
            </a:r>
          </a:p>
          <a:p>
            <a:r>
              <a:rPr lang="en-US" sz="2000" b="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2000" b="0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getline</a:t>
            </a:r>
            <a:r>
              <a:rPr 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ko-KR" alt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ko-KR" sz="20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ko-KR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=0;</a:t>
            </a:r>
            <a:endParaRPr lang="en-US" sz="2000" b="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  while(</a:t>
            </a:r>
            <a:r>
              <a:rPr lang="en-US" sz="20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inBuf</a:t>
            </a:r>
            <a:r>
              <a:rPr 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sz="20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]!=‘#’) {</a:t>
            </a:r>
          </a:p>
          <a:p>
            <a:r>
              <a:rPr 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    key = </a:t>
            </a:r>
            <a:r>
              <a:rPr lang="en-US" sz="20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inBuf</a:t>
            </a:r>
            <a:r>
              <a:rPr 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sz="20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</a:p>
          <a:p>
            <a:r>
              <a:rPr 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0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chType</a:t>
            </a:r>
            <a:r>
              <a:rPr 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2000" b="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search</a:t>
            </a:r>
            <a:r>
              <a:rPr 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(key);</a:t>
            </a:r>
          </a:p>
          <a:p>
            <a:r>
              <a:rPr 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0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outBuf</a:t>
            </a:r>
            <a:r>
              <a:rPr 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sz="20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]=</a:t>
            </a:r>
            <a:r>
              <a:rPr lang="en-US" sz="2000" b="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20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chType</a:t>
            </a:r>
            <a:r>
              <a:rPr 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20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++;</a:t>
            </a:r>
          </a:p>
          <a:p>
            <a:r>
              <a:rPr 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r>
              <a:rPr 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  print </a:t>
            </a:r>
            <a:r>
              <a:rPr lang="en-US" sz="20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outBuf</a:t>
            </a:r>
            <a:r>
              <a:rPr 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  clear </a:t>
            </a:r>
            <a:r>
              <a:rPr lang="en-US" sz="20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inBuf</a:t>
            </a:r>
            <a:r>
              <a:rPr 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  clear </a:t>
            </a:r>
            <a:r>
              <a:rPr lang="en-US" sz="20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outBuf</a:t>
            </a:r>
            <a:r>
              <a:rPr 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2000" b="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altLang="en-US" sz="2000" b="0" dirty="0">
              <a:solidFill>
                <a:srgbClr val="000000"/>
              </a:solidFill>
              <a:latin typeface="Consolas" panose="020B0609020204030204" pitchFamily="49" charset="0"/>
              <a:ea typeface="Ayuthaya" pitchFamily="2" charset="-34"/>
              <a:cs typeface="Consolas" panose="020B0609020204030204" pitchFamily="49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E7A41EC-C80B-F644-B83D-15583A35A0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066800"/>
            <a:ext cx="4648200" cy="517627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r>
              <a:rPr lang="en-US" sz="1800" b="0" dirty="0" err="1">
                <a:solidFill>
                  <a:srgbClr val="7030A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nextline</a:t>
            </a:r>
            <a:r>
              <a:rPr lang="en-US" sz="1800" b="0" dirty="0">
                <a:solidFill>
                  <a:srgbClr val="7030A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:</a:t>
            </a:r>
          </a:p>
          <a:p>
            <a:r>
              <a:rPr lang="en-US" sz="1800" b="0" dirty="0">
                <a:solidFill>
                  <a:srgbClr val="7030A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	if (</a:t>
            </a:r>
            <a:r>
              <a:rPr lang="en-US" sz="1800" b="0" dirty="0" err="1">
                <a:solidFill>
                  <a:srgbClr val="7030A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inBuf</a:t>
            </a:r>
            <a:r>
              <a:rPr lang="en-US" sz="1800" b="0" dirty="0">
                <a:solidFill>
                  <a:srgbClr val="7030A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[0]==‘#’) </a:t>
            </a:r>
            <a:r>
              <a:rPr lang="en-US" sz="1800" b="0" dirty="0" err="1">
                <a:solidFill>
                  <a:srgbClr val="7030A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goto</a:t>
            </a:r>
            <a:r>
              <a:rPr lang="en-US" sz="1800" b="0" dirty="0">
                <a:solidFill>
                  <a:srgbClr val="7030A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 exit</a:t>
            </a:r>
          </a:p>
          <a:p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	</a:t>
            </a:r>
            <a:r>
              <a:rPr lang="en-US" sz="1800" b="0" dirty="0" err="1">
                <a:solidFill>
                  <a:srgbClr val="FF000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getline</a:t>
            </a: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()</a:t>
            </a:r>
          </a:p>
          <a:p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	</a:t>
            </a: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=0</a:t>
            </a:r>
          </a:p>
          <a:p>
            <a:r>
              <a:rPr lang="en-US" sz="1800" b="0" dirty="0" err="1">
                <a:solidFill>
                  <a:srgbClr val="00B05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nextChar</a:t>
            </a:r>
            <a:r>
              <a:rPr lang="en-US" sz="1800" b="0" dirty="0">
                <a:solidFill>
                  <a:srgbClr val="00B05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:</a:t>
            </a:r>
          </a:p>
          <a:p>
            <a:r>
              <a:rPr lang="en-US" sz="1800" b="0" dirty="0">
                <a:solidFill>
                  <a:srgbClr val="00B05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	</a:t>
            </a:r>
            <a:r>
              <a:rPr 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key = </a:t>
            </a:r>
            <a:r>
              <a:rPr lang="en-US" sz="18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inBuf</a:t>
            </a:r>
            <a:r>
              <a:rPr 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sz="18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</a:p>
          <a:p>
            <a:r>
              <a:rPr lang="en-US" sz="1800" b="0" dirty="0">
                <a:solidFill>
                  <a:srgbClr val="00B05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	if(key == ‘#’)</a:t>
            </a:r>
            <a:r>
              <a:rPr lang="en-US" sz="1800" b="0" dirty="0" err="1">
                <a:solidFill>
                  <a:srgbClr val="00B05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goto</a:t>
            </a:r>
            <a:r>
              <a:rPr lang="en-US" sz="1800" b="0" dirty="0">
                <a:solidFill>
                  <a:srgbClr val="00B05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 dump</a:t>
            </a:r>
          </a:p>
          <a:p>
            <a:r>
              <a:rPr 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 	</a:t>
            </a:r>
            <a:r>
              <a:rPr lang="en-US" sz="18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chType</a:t>
            </a:r>
            <a:r>
              <a:rPr 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1800" b="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search</a:t>
            </a:r>
            <a:r>
              <a:rPr 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(key);</a:t>
            </a:r>
          </a:p>
          <a:p>
            <a:r>
              <a:rPr 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            	</a:t>
            </a:r>
            <a:r>
              <a:rPr lang="en-US" sz="18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outBuf</a:t>
            </a:r>
            <a:r>
              <a:rPr 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[</a:t>
            </a:r>
            <a:r>
              <a:rPr lang="en-US" sz="18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] = </a:t>
            </a:r>
            <a:r>
              <a:rPr lang="en-US" sz="1800" b="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char</a:t>
            </a:r>
            <a:r>
              <a:rPr 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8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chType</a:t>
            </a:r>
            <a:r>
              <a:rPr 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r>
              <a:rPr 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            	</a:t>
            </a:r>
            <a:r>
              <a:rPr lang="en-US" sz="1800" b="0" dirty="0" err="1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sz="1800" b="0" dirty="0">
                <a:latin typeface="Consolas" panose="020B0609020204030204" pitchFamily="49" charset="0"/>
                <a:cs typeface="Consolas" panose="020B0609020204030204" pitchFamily="49" charset="0"/>
              </a:rPr>
              <a:t>++;</a:t>
            </a:r>
            <a:r>
              <a:rPr lang="en-US" sz="1800" b="0" dirty="0">
                <a:solidFill>
                  <a:srgbClr val="00B05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	</a:t>
            </a:r>
          </a:p>
          <a:p>
            <a:r>
              <a:rPr lang="en-US" sz="1800" b="0" dirty="0">
                <a:solidFill>
                  <a:srgbClr val="00B05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	</a:t>
            </a:r>
            <a:r>
              <a:rPr lang="en-US" sz="1800" b="0" dirty="0" err="1">
                <a:solidFill>
                  <a:srgbClr val="00B05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goto</a:t>
            </a:r>
            <a:r>
              <a:rPr lang="en-US" sz="1800" b="0" dirty="0">
                <a:solidFill>
                  <a:srgbClr val="00B05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00B05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nextChar</a:t>
            </a:r>
            <a:endParaRPr lang="en-US" sz="1800" b="0" dirty="0">
              <a:solidFill>
                <a:srgbClr val="00B050"/>
              </a:solidFill>
              <a:latin typeface="Consolas" panose="020B0609020204030204" pitchFamily="49" charset="0"/>
              <a:ea typeface="Ayuthaya" pitchFamily="2" charset="-34"/>
              <a:cs typeface="Consolas" panose="020B0609020204030204" pitchFamily="49" charset="0"/>
            </a:endParaRPr>
          </a:p>
          <a:p>
            <a:r>
              <a:rPr lang="en-US" sz="1800" b="0" dirty="0">
                <a:solidFill>
                  <a:srgbClr val="00B05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dump:</a:t>
            </a:r>
          </a:p>
          <a:p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	print </a:t>
            </a: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outBuf</a:t>
            </a:r>
            <a:endParaRPr lang="en-US" sz="1800" b="0" dirty="0">
              <a:solidFill>
                <a:srgbClr val="000000"/>
              </a:solidFill>
              <a:latin typeface="Consolas" panose="020B0609020204030204" pitchFamily="49" charset="0"/>
              <a:ea typeface="Ayuthaya" pitchFamily="2" charset="-34"/>
              <a:cs typeface="Consolas" panose="020B0609020204030204" pitchFamily="49" charset="0"/>
            </a:endParaRPr>
          </a:p>
          <a:p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	clear </a:t>
            </a: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inBuf</a:t>
            </a:r>
            <a:endParaRPr lang="en-US" sz="1800" b="0" dirty="0">
              <a:solidFill>
                <a:srgbClr val="000000"/>
              </a:solidFill>
              <a:latin typeface="Consolas" panose="020B0609020204030204" pitchFamily="49" charset="0"/>
              <a:ea typeface="Ayuthaya" pitchFamily="2" charset="-34"/>
              <a:cs typeface="Consolas" panose="020B0609020204030204" pitchFamily="49" charset="0"/>
            </a:endParaRPr>
          </a:p>
          <a:p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	clear </a:t>
            </a: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outBuf</a:t>
            </a:r>
            <a:endParaRPr lang="en-US" sz="1800" b="0" dirty="0">
              <a:solidFill>
                <a:srgbClr val="000000"/>
              </a:solidFill>
              <a:latin typeface="Consolas" panose="020B0609020204030204" pitchFamily="49" charset="0"/>
              <a:ea typeface="Ayuthaya" pitchFamily="2" charset="-34"/>
              <a:cs typeface="Consolas" panose="020B0609020204030204" pitchFamily="49" charset="0"/>
            </a:endParaRPr>
          </a:p>
          <a:p>
            <a:r>
              <a:rPr lang="en-US" sz="1800" b="0" dirty="0">
                <a:solidFill>
                  <a:srgbClr val="7030A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	</a:t>
            </a:r>
            <a:r>
              <a:rPr lang="en-US" sz="1800" b="0" dirty="0" err="1">
                <a:solidFill>
                  <a:srgbClr val="7030A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goto</a:t>
            </a:r>
            <a:r>
              <a:rPr lang="en-US" sz="1800" b="0" dirty="0">
                <a:solidFill>
                  <a:srgbClr val="7030A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7030A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nextline</a:t>
            </a:r>
            <a:endParaRPr lang="en-US" sz="1800" b="0" dirty="0">
              <a:solidFill>
                <a:srgbClr val="7030A0"/>
              </a:solidFill>
              <a:latin typeface="Consolas" panose="020B0609020204030204" pitchFamily="49" charset="0"/>
              <a:ea typeface="Ayuthaya" pitchFamily="2" charset="-34"/>
              <a:cs typeface="Consolas" panose="020B0609020204030204" pitchFamily="49" charset="0"/>
            </a:endParaRPr>
          </a:p>
          <a:p>
            <a:r>
              <a:rPr lang="en-US" sz="1800" b="0" dirty="0">
                <a:solidFill>
                  <a:srgbClr val="7030A0"/>
                </a:solidFill>
                <a:latin typeface="Consolas" panose="020B0609020204030204" pitchFamily="49" charset="0"/>
                <a:ea typeface="Ayuthaya" pitchFamily="2" charset="-34"/>
                <a:cs typeface="Consolas" panose="020B0609020204030204" pitchFamily="49" charset="0"/>
              </a:rPr>
              <a:t>exit:</a:t>
            </a:r>
          </a:p>
          <a:p>
            <a:endParaRPr lang="en-US" sz="2000" b="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2249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1752</TotalTime>
  <Words>621</Words>
  <Application>Microsoft Macintosh PowerPoint</Application>
  <PresentationFormat>On-screen Show (4:3)</PresentationFormat>
  <Paragraphs>128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9" baseType="lpstr">
      <vt:lpstr>Arial</vt:lpstr>
      <vt:lpstr>Ayuthaya</vt:lpstr>
      <vt:lpstr>Calibri</vt:lpstr>
      <vt:lpstr>Consolas</vt:lpstr>
      <vt:lpstr>Courier New</vt:lpstr>
      <vt:lpstr>Franklin Gothic Book</vt:lpstr>
      <vt:lpstr>News Gothic MT</vt:lpstr>
      <vt:lpstr>Times</vt:lpstr>
      <vt:lpstr>Wingdings</vt:lpstr>
      <vt:lpstr>Wingdings 2</vt:lpstr>
      <vt:lpstr>Breeze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Georgia 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CS1315: Introduction to Media Computation</dc:title>
  <dc:creator>Mark Guzdial</dc:creator>
  <cp:lastModifiedBy>Downen, Paul M</cp:lastModifiedBy>
  <cp:revision>171</cp:revision>
  <dcterms:created xsi:type="dcterms:W3CDTF">2004-01-20T22:43:44Z</dcterms:created>
  <dcterms:modified xsi:type="dcterms:W3CDTF">2023-09-19T18:50:32Z</dcterms:modified>
</cp:coreProperties>
</file>