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79" r:id="rId2"/>
    <p:sldId id="444" r:id="rId3"/>
    <p:sldId id="474" r:id="rId4"/>
    <p:sldId id="415" r:id="rId5"/>
    <p:sldId id="441" r:id="rId6"/>
    <p:sldId id="473" r:id="rId7"/>
    <p:sldId id="442" r:id="rId8"/>
    <p:sldId id="475" r:id="rId9"/>
    <p:sldId id="476" r:id="rId10"/>
    <p:sldId id="477" r:id="rId11"/>
    <p:sldId id="438" r:id="rId12"/>
    <p:sldId id="439" r:id="rId13"/>
    <p:sldId id="430" r:id="rId14"/>
    <p:sldId id="4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6197"/>
  </p:normalViewPr>
  <p:slideViewPr>
    <p:cSldViewPr snapToGrid="0">
      <p:cViewPr varScale="1">
        <p:scale>
          <a:sx n="117" d="100"/>
          <a:sy n="117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57827-5AC5-5149-8A5A-4F9EEFA44F6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D0866-9CE9-7042-9A55-54C52E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0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9478D-60DA-574E-A01B-F97FFE13E14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93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29BD-1776-848B-070A-0B30D6858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B8709-F678-B013-CF32-57B2E6A38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E9B39-81A4-CF35-63B4-5FF2F4A2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1845-DF3F-3A8B-2759-E11B6E97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A5AE0-283D-2908-E609-80A28E49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0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3501-3091-2D00-D959-5CB39CAF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ED072-74D1-1678-75E6-B59C691E5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CA113-1B18-D9DF-D2A6-45202ADD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B172-1598-355D-0354-6DE572ED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F4E7-3B5A-32D4-5A28-8EB13164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2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D19BAA-3460-A3D5-D5A5-B1B1CAEFE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B87B5-01F1-4BAB-ED28-35D5B5205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8C405-DB35-34EA-DB67-76321D71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440B9-61D8-682F-08D2-5B2356FA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9A22-887C-F175-889A-6DD5B452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4956-8754-7DFB-55D3-8F1ED089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5173-9D2D-F49B-8D27-24C07ECF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6E7B7-18FA-0354-26AE-B72D5890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C00B8-8A90-9E50-072F-19801456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42590-6CD3-0345-76BE-63E21003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DF14-4D48-B03B-8A46-F71CE469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40DE6-7FDA-B884-23AD-69CE6BCB6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8AE18-7784-73C4-56DA-C1BCCA2B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53BC8-2987-AACB-F645-20B1C77D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DEB9B-D253-5D4A-219D-5E566AF4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2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4649-04F5-6698-59E9-33364921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D846D-DA9D-1A07-497C-C3AF6C3F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572C5-F11D-FB01-96F1-CCE2DB98F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9DC1C-6CB0-4CD1-D200-1706DA71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75635-1932-7DCD-CEB4-28517B74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522E-4FC7-CEFD-CF11-50F0946F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AA4F-F2D0-F549-7665-CBC5C552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D4EC-BAD1-49E3-0B32-BC2FAFA2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F1F8-6F28-726D-FD50-204DC311B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E7D75-D7AF-C7C1-6DB7-6DD682F27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892A0-6990-0912-956E-E96854E4D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EB73E-FE94-E1DC-90DF-A0179B4F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28B1A-CDA8-D6D8-39C1-83D87A36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1D5C1-4AE3-D412-84BC-E043A5FB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1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F88A-CA91-207A-B0A0-9911439B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218E4-3B8E-F5D5-E4CC-DC6A62AA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2B11-2791-67E7-37C7-8BD847BF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D9BB3-E966-88FD-66FD-D2C7B907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C3D8D-B9C5-E0F1-2FE6-1DB52E37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F852E-1793-8028-7F77-7A3AC72B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97A-EBF4-795F-9069-087D1794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4757-5274-1AFB-A9BC-092AB558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9939-0E5F-0B49-78DB-7B597EAB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56359-8CC0-A130-5768-9BB84E213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DF76D-B703-01E0-51A2-DE32C150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770E7-D9F6-5CCF-AFC1-6C6BBBE2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A003-D8EB-9ABE-6CC1-B42659F7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8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CE55E-11C9-7BF5-7B45-D6557538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0DA4B-B53E-9F4C-5836-6978DE669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D66D0-4FAB-CD0A-CCA9-35868EDC1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00855-F07D-4FC1-6170-703A3D13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F8508-650B-139F-81B0-63B221AC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36E60-ED80-7482-BA97-20A8CF0A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1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A11A2-3C8D-0725-7DE9-5CF643CB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02FD9-40E7-2406-57C5-A855FCCF4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0A4D1-200A-AB71-A5B4-3DD504A6F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78F4F-A016-AB46-9BBF-D10C45C03082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02E1B-3511-5621-CDF9-8AAC8439B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0B41C-8FA6-8B3E-88BE-E69E823C2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4617B-8342-B649-A00A-21960403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CFCD4D81-5282-8046-B43A-3D59647E79D9}"/>
              </a:ext>
            </a:extLst>
          </p:cNvPr>
          <p:cNvSpPr txBox="1"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="0" dirty="0">
                <a:latin typeface="Calibri" panose="020F0502020204030204" pitchFamily="34" charset="0"/>
              </a:rPr>
              <a:t>Resources vs. Mars</a:t>
            </a:r>
          </a:p>
        </p:txBody>
      </p:sp>
      <p:sp>
        <p:nvSpPr>
          <p:cNvPr id="20482" name="Rectangle 7">
            <a:extLst>
              <a:ext uri="{FF2B5EF4-FFF2-40B4-BE49-F238E27FC236}">
                <a16:creationId xmlns:a16="http://schemas.microsoft.com/office/drawing/2014/main" id="{52E04646-8EF9-2445-AC90-F0D31DCB2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362200"/>
            <a:ext cx="2209800" cy="1219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Data Memory</a:t>
            </a:r>
          </a:p>
        </p:txBody>
      </p:sp>
      <p:sp>
        <p:nvSpPr>
          <p:cNvPr id="20483" name="Text Box 8">
            <a:extLst>
              <a:ext uri="{FF2B5EF4-FFF2-40B4-BE49-F238E27FC236}">
                <a16:creationId xmlns:a16="http://schemas.microsoft.com/office/drawing/2014/main" id="{A2ED4508-9746-3545-BBBD-A246EC3EE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956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Program Data</a:t>
            </a:r>
          </a:p>
        </p:txBody>
      </p:sp>
      <p:sp>
        <p:nvSpPr>
          <p:cNvPr id="20484" name="Line 9">
            <a:extLst>
              <a:ext uri="{FF2B5EF4-FFF2-40B4-BE49-F238E27FC236}">
                <a16:creationId xmlns:a16="http://schemas.microsoft.com/office/drawing/2014/main" id="{F9C9BD00-C410-8F41-B714-2918A3D96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97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10">
            <a:extLst>
              <a:ext uri="{FF2B5EF4-FFF2-40B4-BE49-F238E27FC236}">
                <a16:creationId xmlns:a16="http://schemas.microsoft.com/office/drawing/2014/main" id="{63719079-2566-554E-8D28-DDEB86C1D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463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11">
            <a:extLst>
              <a:ext uri="{FF2B5EF4-FFF2-40B4-BE49-F238E27FC236}">
                <a16:creationId xmlns:a16="http://schemas.microsoft.com/office/drawing/2014/main" id="{2CD8D5AB-7DEE-D347-8B03-444DADFC3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981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12">
            <a:extLst>
              <a:ext uri="{FF2B5EF4-FFF2-40B4-BE49-F238E27FC236}">
                <a16:creationId xmlns:a16="http://schemas.microsoft.com/office/drawing/2014/main" id="{81B3C32F-A26F-1448-A33F-96BDAB5DA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133600"/>
            <a:ext cx="1752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Addresses</a:t>
            </a:r>
          </a:p>
        </p:txBody>
      </p:sp>
      <p:sp>
        <p:nvSpPr>
          <p:cNvPr id="20488" name="Text Box 13">
            <a:extLst>
              <a:ext uri="{FF2B5EF4-FFF2-40B4-BE49-F238E27FC236}">
                <a16:creationId xmlns:a16="http://schemas.microsoft.com/office/drawing/2014/main" id="{6C97EC36-D061-5B47-B02D-129C02C8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684462"/>
            <a:ext cx="1752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Data</a:t>
            </a:r>
          </a:p>
        </p:txBody>
      </p:sp>
      <p:sp>
        <p:nvSpPr>
          <p:cNvPr id="20489" name="Text Box 14">
            <a:extLst>
              <a:ext uri="{FF2B5EF4-FFF2-40B4-BE49-F238E27FC236}">
                <a16:creationId xmlns:a16="http://schemas.microsoft.com/office/drawing/2014/main" id="{4B56375C-2640-094F-9AA9-C249AEEEC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00200"/>
            <a:ext cx="1676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Instructions</a:t>
            </a:r>
          </a:p>
        </p:txBody>
      </p:sp>
      <p:sp>
        <p:nvSpPr>
          <p:cNvPr id="20490" name="Rectangle 4">
            <a:extLst>
              <a:ext uri="{FF2B5EF4-FFF2-40B4-BE49-F238E27FC236}">
                <a16:creationId xmlns:a16="http://schemas.microsoft.com/office/drawing/2014/main" id="{54037C81-955B-2849-BD54-BF2CC71C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1739900"/>
            <a:ext cx="381000" cy="14478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PC</a:t>
            </a:r>
          </a:p>
        </p:txBody>
      </p:sp>
      <p:sp>
        <p:nvSpPr>
          <p:cNvPr id="20491" name="Rectangle 5">
            <a:extLst>
              <a:ext uri="{FF2B5EF4-FFF2-40B4-BE49-F238E27FC236}">
                <a16:creationId xmlns:a16="http://schemas.microsoft.com/office/drawing/2014/main" id="{DACEFCD4-F805-C149-98E8-63B143E5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1536700"/>
            <a:ext cx="1371600" cy="7620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Registers</a:t>
            </a:r>
          </a:p>
        </p:txBody>
      </p:sp>
      <p:sp>
        <p:nvSpPr>
          <p:cNvPr id="20492" name="Rectangle 6">
            <a:extLst>
              <a:ext uri="{FF2B5EF4-FFF2-40B4-BE49-F238E27FC236}">
                <a16:creationId xmlns:a16="http://schemas.microsoft.com/office/drawing/2014/main" id="{8CFB1924-80C0-FA41-AFA4-A246FB03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143000"/>
            <a:ext cx="3200400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CPU</a:t>
            </a:r>
          </a:p>
        </p:txBody>
      </p:sp>
      <p:sp>
        <p:nvSpPr>
          <p:cNvPr id="20493" name="Rectangle 16">
            <a:extLst>
              <a:ext uri="{FF2B5EF4-FFF2-40B4-BE49-F238E27FC236}">
                <a16:creationId xmlns:a16="http://schemas.microsoft.com/office/drawing/2014/main" id="{FBA006CF-9040-DC40-83C7-15EF591A4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763" y="2527300"/>
            <a:ext cx="1371600" cy="6858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Condition</a:t>
            </a:r>
          </a:p>
          <a:p>
            <a:r>
              <a:rPr lang="en-US" altLang="en-US" sz="2000"/>
              <a:t>Codes</a:t>
            </a:r>
          </a:p>
        </p:txBody>
      </p:sp>
      <p:sp>
        <p:nvSpPr>
          <p:cNvPr id="20494" name="Rectangle 7">
            <a:extLst>
              <a:ext uri="{FF2B5EF4-FFF2-40B4-BE49-F238E27FC236}">
                <a16:creationId xmlns:a16="http://schemas.microsoft.com/office/drawing/2014/main" id="{80949940-D21B-9B4D-BCDF-95FF75042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2209800" cy="1219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Code Memory</a:t>
            </a:r>
          </a:p>
        </p:txBody>
      </p:sp>
      <p:sp>
        <p:nvSpPr>
          <p:cNvPr id="20495" name="Text Box 8">
            <a:extLst>
              <a:ext uri="{FF2B5EF4-FFF2-40B4-BE49-F238E27FC236}">
                <a16:creationId xmlns:a16="http://schemas.microsoft.com/office/drawing/2014/main" id="{D71A3500-97A2-5F42-AE6F-88B9E323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764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>
                <a:latin typeface="Helvetica" pitchFamily="2" charset="0"/>
              </a:rPr>
              <a:t>Program Code</a:t>
            </a:r>
          </a:p>
        </p:txBody>
      </p:sp>
      <p:sp>
        <p:nvSpPr>
          <p:cNvPr id="20497" name="Freeform 9">
            <a:extLst>
              <a:ext uri="{FF2B5EF4-FFF2-40B4-BE49-F238E27FC236}">
                <a16:creationId xmlns:a16="http://schemas.microsoft.com/office/drawing/2014/main" id="{F7F75F07-E620-3D45-B674-BC0E220A6631}"/>
              </a:ext>
            </a:extLst>
          </p:cNvPr>
          <p:cNvSpPr>
            <a:spLocks/>
          </p:cNvSpPr>
          <p:nvPr/>
        </p:nvSpPr>
        <p:spPr bwMode="auto">
          <a:xfrm>
            <a:off x="9704388" y="1752600"/>
            <a:ext cx="457200" cy="1295400"/>
          </a:xfrm>
          <a:custGeom>
            <a:avLst/>
            <a:gdLst>
              <a:gd name="T0" fmla="*/ 0 w 288"/>
              <a:gd name="T1" fmla="*/ 0 h 816"/>
              <a:gd name="T2" fmla="*/ 2147483646 w 288"/>
              <a:gd name="T3" fmla="*/ 2147483646 h 816"/>
              <a:gd name="T4" fmla="*/ 2147483646 w 288"/>
              <a:gd name="T5" fmla="*/ 2147483646 h 816"/>
              <a:gd name="T6" fmla="*/ 0 w 288"/>
              <a:gd name="T7" fmla="*/ 2147483646 h 816"/>
              <a:gd name="T8" fmla="*/ 0 w 28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816"/>
              <a:gd name="T17" fmla="*/ 288 w 28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816">
                <a:moveTo>
                  <a:pt x="0" y="0"/>
                </a:moveTo>
                <a:lnTo>
                  <a:pt x="288" y="192"/>
                </a:lnTo>
                <a:lnTo>
                  <a:pt x="288" y="624"/>
                </a:lnTo>
                <a:lnTo>
                  <a:pt x="0" y="816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ALU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817AF-536B-1F4B-A25E-18C4BC50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00" y="3642754"/>
            <a:ext cx="7132175" cy="3148811"/>
          </a:xfrm>
          <a:prstGeom prst="rect">
            <a:avLst/>
          </a:prstGeom>
        </p:spPr>
      </p:pic>
      <p:sp>
        <p:nvSpPr>
          <p:cNvPr id="20" name="Line 9">
            <a:extLst>
              <a:ext uri="{FF2B5EF4-FFF2-40B4-BE49-F238E27FC236}">
                <a16:creationId xmlns:a16="http://schemas.microsoft.com/office/drawing/2014/main" id="{01D41738-ECF6-F648-8953-9E1921D7E7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58131" y="2054919"/>
            <a:ext cx="1507656" cy="25170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3FB305F5-125A-E747-A668-74ECEB1633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1" y="2971800"/>
            <a:ext cx="271931" cy="281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41A5F924-90AD-974B-A9BF-7F9C249B3B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41335" y="2043113"/>
            <a:ext cx="500531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3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919380-C1B3-9D4B-89AA-A0CA044A9BA3}"/>
              </a:ext>
            </a:extLst>
          </p:cNvPr>
          <p:cNvGraphicFramePr>
            <a:graphicFrameLocks noGrp="1"/>
          </p:cNvGraphicFramePr>
          <p:nvPr/>
        </p:nvGraphicFramePr>
        <p:xfrm>
          <a:off x="2325688" y="1524000"/>
          <a:ext cx="7540626" cy="162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Flow Xfer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 Label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goto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57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beq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$s, $t, offset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$s == $t </a:t>
                      </a:r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advance_pc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(offset &lt;&lt; 2));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9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beqz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Rs, Label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beq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Rs, $0, Label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55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bge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Rs, Rt, Label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3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5AF7AD-6EE9-2C4D-A334-50A0A33A3ABD}"/>
              </a:ext>
            </a:extLst>
          </p:cNvPr>
          <p:cNvGraphicFramePr>
            <a:graphicFrameLocks noGrp="1"/>
          </p:cNvGraphicFramePr>
          <p:nvPr/>
        </p:nvGraphicFramePr>
        <p:xfrm>
          <a:off x="2336800" y="3581400"/>
          <a:ext cx="7540626" cy="1671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 call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jal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target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Jump and link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$ra: return address</a:t>
                      </a: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jr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$s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PC = nPC; nPC = $s;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23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jalr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$r, $t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target addr in $t, return addr is $r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syscall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41">
            <a:extLst>
              <a:ext uri="{FF2B5EF4-FFF2-40B4-BE49-F238E27FC236}">
                <a16:creationId xmlns:a16="http://schemas.microsoft.com/office/drawing/2014/main" id="{CE668F68-0A58-A34A-B9CB-A3B6F7CE8581}"/>
              </a:ext>
            </a:extLst>
          </p:cNvPr>
          <p:cNvSpPr txBox="1">
            <a:spLocks noChangeArrowheads="1"/>
          </p:cNvSpPr>
          <p:nvPr/>
        </p:nvSpPr>
        <p:spPr>
          <a:xfrm>
            <a:off x="1928813" y="247650"/>
            <a:ext cx="8716962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Branch/IO instructions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mips">
            <a:extLst>
              <a:ext uri="{FF2B5EF4-FFF2-40B4-BE49-F238E27FC236}">
                <a16:creationId xmlns:a16="http://schemas.microsoft.com/office/drawing/2014/main" id="{A1417ADA-1629-5E40-983B-71A6EC4A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6" y="2133600"/>
            <a:ext cx="35925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>
            <a:extLst>
              <a:ext uri="{FF2B5EF4-FFF2-40B4-BE49-F238E27FC236}">
                <a16:creationId xmlns:a16="http://schemas.microsoft.com/office/drawing/2014/main" id="{67C5F85E-A712-F944-83D5-EA32C87B7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ja-JP" sz="4400" b="0">
                <a:latin typeface="Calibri" panose="020F0502020204030204" pitchFamily="34" charset="0"/>
              </a:rPr>
              <a:t>How to access a[1]?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C22DC72-DF17-DC4D-93AE-A5F163908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19200"/>
            <a:ext cx="533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X = a[1]  </a:t>
            </a:r>
            <a:r>
              <a:rPr lang="en-US" altLang="en-US" sz="2800" b="0" i="1" dirty="0">
                <a:latin typeface="Calibri" panose="020F0502020204030204" pitchFamily="34" charset="0"/>
              </a:rPr>
              <a:t>(load word)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Compute </a:t>
            </a:r>
            <a:r>
              <a:rPr lang="en-US" altLang="en-US" sz="2000" b="0" dirty="0">
                <a:solidFill>
                  <a:srgbClr val="FF0000"/>
                </a:solidFill>
                <a:latin typeface="Calibri" panose="020F0502020204030204" pitchFamily="34" charset="0"/>
              </a:rPr>
              <a:t>Effective Address </a:t>
            </a:r>
            <a:r>
              <a:rPr lang="en-US" altLang="en-US" sz="2000" b="0" dirty="0">
                <a:latin typeface="Calibri" panose="020F0502020204030204" pitchFamily="34" charset="0"/>
              </a:rPr>
              <a:t>(address of a + index offset in bytes)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Transfer the effective address to Memory Address Register (MAR)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Read memory into Memory Data Register (MDR)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Transfer to CPU register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a[1] = X  </a:t>
            </a:r>
            <a:r>
              <a:rPr lang="en-US" altLang="en-US" b="0" i="1" dirty="0">
                <a:latin typeface="Calibri" panose="020F0502020204030204" pitchFamily="34" charset="0"/>
              </a:rPr>
              <a:t>(store word)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Transfer register to MDR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Computer effective address to MAR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Calibri" panose="020F0502020204030204" pitchFamily="34" charset="0"/>
              </a:rPr>
              <a:t>Write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3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mips">
            <a:extLst>
              <a:ext uri="{FF2B5EF4-FFF2-40B4-BE49-F238E27FC236}">
                <a16:creationId xmlns:a16="http://schemas.microsoft.com/office/drawing/2014/main" id="{8BF876DB-B0FB-8E42-8DD7-E6CA7E79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6" y="2133600"/>
            <a:ext cx="35925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>
            <a:extLst>
              <a:ext uri="{FF2B5EF4-FFF2-40B4-BE49-F238E27FC236}">
                <a16:creationId xmlns:a16="http://schemas.microsoft.com/office/drawing/2014/main" id="{7A575B7B-8285-C942-A95E-4D28D367D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4400" b="0">
                <a:latin typeface="Calibri" panose="020F0502020204030204" pitchFamily="34" charset="0"/>
                <a:sym typeface="Wingdings" pitchFamily="2" charset="2"/>
              </a:rPr>
              <a:t>How to add ?</a:t>
            </a:r>
            <a:endParaRPr lang="en-US" altLang="en-US" sz="4400" b="0">
              <a:latin typeface="Calibri" panose="020F050202020403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6F3C6D3-5C58-0E41-A28F-0A686E68F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19200"/>
            <a:ext cx="533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0">
                <a:latin typeface="Calibri" panose="020F0502020204030204" pitchFamily="34" charset="0"/>
              </a:rPr>
              <a:t>X =X+Y</a:t>
            </a:r>
            <a:endParaRPr lang="en-US" altLang="en-US" sz="2800" b="0" i="1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Calibri" panose="020F0502020204030204" pitchFamily="34" charset="0"/>
              </a:rPr>
              <a:t>Transfer X, Y (in registers) to ALU (Arithmetic &amp; Logic Unit)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Calibri" panose="020F0502020204030204" pitchFamily="34" charset="0"/>
              </a:rPr>
              <a:t>Add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Calibri" panose="020F0502020204030204" pitchFamily="34" charset="0"/>
              </a:rPr>
              <a:t>Transfer the sum to a register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7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3">
            <a:extLst>
              <a:ext uri="{FF2B5EF4-FFF2-40B4-BE49-F238E27FC236}">
                <a16:creationId xmlns:a16="http://schemas.microsoft.com/office/drawing/2014/main" id="{7CB6081E-DEAF-564D-984D-0BC3B11372C9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I/O Instructions - </a:t>
            </a:r>
            <a:r>
              <a:rPr lang="en-US" sz="4400" dirty="0" err="1">
                <a:latin typeface="+mj-lt"/>
                <a:ea typeface="+mj-ea"/>
                <a:cs typeface="+mj-cs"/>
              </a:rPr>
              <a:t>syscall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88F9AA-2329-1047-AF05-A2B9409858CF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524001"/>
          <a:ext cx="7543800" cy="4514851"/>
        </p:xfrm>
        <a:graphic>
          <a:graphicData uri="http://schemas.openxmlformats.org/drawingml/2006/table">
            <a:tbl>
              <a:tblPr/>
              <a:tblGrid>
                <a:gridCol w="131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9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Service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charset="-120"/>
                      </a:endParaRP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Call code ($v0)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charset="-120"/>
                      </a:endParaRP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Arguments (input)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charset="-120"/>
                      </a:endParaRP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Results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charset="-120"/>
                      </a:endParaRP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print integer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1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$a0 = integer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signed decimal integer printed in console window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print string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4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$a0 = address of string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string printed in console window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2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Read integer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5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(none)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$v0 holds integer  that was entered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2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Read string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8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$a0=address to store  $a1= length limit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characters are stored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exit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10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(none)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charset="-120"/>
                        </a:rPr>
                        <a:t>Ends the program</a:t>
                      </a:r>
                    </a:p>
                  </a:txBody>
                  <a:tcPr marL="55756" marR="55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927" name="Rectangle 17">
            <a:extLst>
              <a:ext uri="{FF2B5EF4-FFF2-40B4-BE49-F238E27FC236}">
                <a16:creationId xmlns:a16="http://schemas.microsoft.com/office/drawing/2014/main" id="{B039A83B-4110-2949-A381-D40DF0AD1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36638"/>
            <a:ext cx="739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1800" b="0" dirty="0">
                <a:latin typeface="Calibri" panose="020F0502020204030204" pitchFamily="34" charset="0"/>
              </a:rPr>
              <a:t>http://</a:t>
            </a:r>
            <a:r>
              <a:rPr lang="en-US" altLang="en-US" sz="1800" b="0" dirty="0" err="1">
                <a:latin typeface="Calibri" panose="020F0502020204030204" pitchFamily="34" charset="0"/>
              </a:rPr>
              <a:t>courses.missouristate.edu</a:t>
            </a:r>
            <a:r>
              <a:rPr lang="en-US" altLang="en-US" sz="1800" b="0" dirty="0">
                <a:latin typeface="Calibri" panose="020F0502020204030204" pitchFamily="34" charset="0"/>
              </a:rPr>
              <a:t>/</a:t>
            </a:r>
            <a:r>
              <a:rPr lang="en-US" altLang="en-US" sz="1800" b="0" dirty="0" err="1">
                <a:latin typeface="Calibri" panose="020F0502020204030204" pitchFamily="34" charset="0"/>
              </a:rPr>
              <a:t>kenvollmar</a:t>
            </a:r>
            <a:r>
              <a:rPr lang="en-US" altLang="en-US" sz="1800" b="0" dirty="0">
                <a:latin typeface="Calibri" panose="020F0502020204030204" pitchFamily="34" charset="0"/>
              </a:rPr>
              <a:t>/mars/help/</a:t>
            </a:r>
            <a:r>
              <a:rPr lang="en-US" altLang="en-US" sz="1800" b="0" dirty="0" err="1">
                <a:latin typeface="Calibri" panose="020F0502020204030204" pitchFamily="34" charset="0"/>
              </a:rPr>
              <a:t>syscallhelp.html</a:t>
            </a:r>
            <a:endParaRPr lang="en-US" altLang="en-US" sz="2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6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72ED1A0-5FD6-7344-AF11-37F93207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05026"/>
            <a:ext cx="7162800" cy="452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.data</a:t>
            </a: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prompt: 	.</a:t>
            </a:r>
            <a:r>
              <a:rPr lang="en-US" altLang="en-US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asciiz</a:t>
            </a: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ja-JP" altLang="en-US" sz="1600" b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Enter an integer to square:\n</a:t>
            </a:r>
            <a:r>
              <a:rPr lang="ja-JP" altLang="en-US" sz="1600" b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 # message area</a:t>
            </a:r>
          </a:p>
          <a:p>
            <a:pPr>
              <a:defRPr/>
            </a:pPr>
            <a:endParaRPr lang="en-US" altLang="en-US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.text</a:t>
            </a: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main:	# </a:t>
            </a:r>
            <a:r>
              <a:rPr lang="en-US" altLang="en-US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printf</a:t>
            </a: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ja-JP" altLang="en-US" sz="1600" b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Enter an integer to square: \n</a:t>
            </a:r>
            <a:r>
              <a:rPr lang="ja-JP" altLang="en-US" sz="1600" b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la 	$a0, prompt    # get the address of the message to $a0</a:t>
            </a: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li 	$v0, 4	       # read to display the message</a:t>
            </a: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syscall</a:t>
            </a:r>
            <a:endParaRPr lang="en-US" altLang="en-US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# </a:t>
            </a:r>
            <a:r>
              <a:rPr lang="en-US" altLang="en-US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scanf</a:t>
            </a: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ja-JP" altLang="en-US" sz="1600" b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%d</a:t>
            </a:r>
            <a:r>
              <a:rPr lang="ja-JP" altLang="en-US" sz="1600" b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, x);</a:t>
            </a: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li $v0, 5		       # read an integer into $v0</a:t>
            </a: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syscall</a:t>
            </a:r>
            <a:endParaRPr lang="en-US" altLang="en-US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mul</a:t>
            </a: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$a0, $v0, $v0    # squared input value, save in $a0</a:t>
            </a:r>
          </a:p>
          <a:p>
            <a:pPr>
              <a:defRPr/>
            </a:pPr>
            <a:endParaRPr lang="en-US" altLang="en-US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# </a:t>
            </a:r>
            <a:r>
              <a:rPr lang="en-US" altLang="en-US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printf</a:t>
            </a: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ja-JP" altLang="en-US" sz="1600" b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%4d</a:t>
            </a:r>
            <a:r>
              <a:rPr lang="ja-JP" altLang="en-US" sz="1600" b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, (x*x));</a:t>
            </a: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li $v0, 1		       # print the squared value</a:t>
            </a:r>
          </a:p>
          <a:p>
            <a:pPr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syscall</a:t>
            </a:r>
            <a:endParaRPr lang="en-US" altLang="en-US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6AA253EC-5D7B-5E44-9F00-BFA05083D419}"/>
              </a:ext>
            </a:extLst>
          </p:cNvPr>
          <p:cNvSpPr txBox="1">
            <a:spLocks noChangeArrowheads="1"/>
          </p:cNvSpPr>
          <p:nvPr/>
        </p:nvSpPr>
        <p:spPr>
          <a:xfrm>
            <a:off x="1951038" y="152400"/>
            <a:ext cx="8716962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Square an input Number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E712FCF-D9C6-AB49-8B04-841E2AA22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7162800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printf</a:t>
            </a:r>
            <a:r>
              <a:rPr lang="en-US" alt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ja-JP" altLang="en-US" sz="2000" b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Enter an integer to square: \n</a:t>
            </a:r>
            <a:r>
              <a:rPr lang="ja-JP" altLang="en-US" sz="2000" b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pPr>
              <a:defRPr/>
            </a:pPr>
            <a:r>
              <a:rPr lang="en-US" alt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scanf</a:t>
            </a:r>
            <a:r>
              <a:rPr lang="en-US" alt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ja-JP" altLang="en-US" sz="2000" b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%d</a:t>
            </a:r>
            <a:r>
              <a:rPr lang="ja-JP" altLang="en-US" sz="2000" b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x);</a:t>
            </a:r>
          </a:p>
          <a:p>
            <a:pPr>
              <a:defRPr/>
            </a:pPr>
            <a:r>
              <a:rPr lang="en-US" alt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printf</a:t>
            </a:r>
            <a:r>
              <a:rPr lang="en-US" alt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ja-JP" altLang="en-US" sz="2000" b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%4d</a:t>
            </a:r>
            <a:r>
              <a:rPr lang="ja-JP" altLang="en-US" sz="2000" b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(x*x));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id="{0A9C397E-B5FE-5C40-8A7F-2EDD5A41B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66800"/>
            <a:ext cx="815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Directives for </a:t>
            </a:r>
            <a:r>
              <a:rPr lang="en-US" altLang="en-US" sz="2800" b="0" dirty="0">
                <a:solidFill>
                  <a:srgbClr val="FF0000"/>
                </a:solidFill>
                <a:latin typeface="Calibri" panose="020F0502020204030204" pitchFamily="34" charset="0"/>
              </a:rPr>
              <a:t>data structure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.ascii (store string in memory with no null-termination)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.</a:t>
            </a:r>
            <a:r>
              <a:rPr lang="en-US" altLang="en-US" b="0" dirty="0" err="1">
                <a:latin typeface="Calibri" panose="020F0502020204030204" pitchFamily="34" charset="0"/>
              </a:rPr>
              <a:t>asciiz</a:t>
            </a:r>
            <a:r>
              <a:rPr lang="en-US" altLang="en-US" b="0" dirty="0">
                <a:latin typeface="Calibri" panose="020F0502020204030204" pitchFamily="34" charset="0"/>
              </a:rPr>
              <a:t>  (store string in memory with null termination)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.byte b1,..,bn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.word w1,..,wn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.word </a:t>
            </a:r>
            <a:r>
              <a:rPr lang="en-US" altLang="en-US" b="0" dirty="0" err="1">
                <a:latin typeface="Calibri" panose="020F0502020204030204" pitchFamily="34" charset="0"/>
              </a:rPr>
              <a:t>w:n</a:t>
            </a:r>
            <a:r>
              <a:rPr lang="en-US" altLang="en-US" b="0" dirty="0">
                <a:latin typeface="Calibri" panose="020F0502020204030204" pitchFamily="34" charset="0"/>
              </a:rPr>
              <a:t>  (store w into n successive words)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.space n</a:t>
            </a:r>
          </a:p>
          <a:p>
            <a:pPr marL="457200" lvl="1" indent="0">
              <a:spcBef>
                <a:spcPct val="20000"/>
              </a:spcBef>
            </a:pPr>
            <a:endParaRPr lang="en-US" altLang="en-US" b="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.data		data segment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.text		assembly instructions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libri" panose="020F0502020204030204" pitchFamily="34" charset="0"/>
            </a:endParaRPr>
          </a:p>
          <a:p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9A2ADE7E-7D9C-D040-BD4D-4A6B3F955279}"/>
              </a:ext>
            </a:extLst>
          </p:cNvPr>
          <p:cNvSpPr txBox="1">
            <a:spLocks noChangeArrowheads="1"/>
          </p:cNvSpPr>
          <p:nvPr/>
        </p:nvSpPr>
        <p:spPr>
          <a:xfrm>
            <a:off x="1928813" y="247650"/>
            <a:ext cx="8716962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Directives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B1607A-DFB4-4841-950F-14F420E55A68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1395413"/>
          <a:ext cx="8686800" cy="3786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0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9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 Transfer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 Rd, Label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Load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7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lb $t, offset($s)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$t = MEM[$s + offset]; </a:t>
                      </a:r>
                      <a:endParaRPr lang="en-US" sz="15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7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 Rd, value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7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lui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$t, </a:t>
                      </a:r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imm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$t = (</a:t>
                      </a:r>
                      <a:r>
                        <a:rPr lang="en-US" sz="15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imm</a:t>
                      </a:r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&lt;&lt; 16); </a:t>
                      </a:r>
                      <a:endParaRPr lang="en-US" sz="15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7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lw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$t, offset($s)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$t = MEM[$s + offset];</a:t>
                      </a:r>
                      <a:endParaRPr lang="en-US" sz="15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7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9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sb $t, offset($s)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Store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MEM[$s + offset] =(0xff &amp; $t); </a:t>
                      </a:r>
                      <a:endParaRPr lang="en-US" sz="15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7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sw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$t, offset($s)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MEM[$s + offset] = $t; </a:t>
                      </a:r>
                      <a:endParaRPr lang="en-US" sz="15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27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26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 Rd, Rs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Reg &lt;-&gt; Reg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41">
            <a:extLst>
              <a:ext uri="{FF2B5EF4-FFF2-40B4-BE49-F238E27FC236}">
                <a16:creationId xmlns:a16="http://schemas.microsoft.com/office/drawing/2014/main" id="{50D7C778-AE2D-A84A-B78D-3EB5AB77FAD9}"/>
              </a:ext>
            </a:extLst>
          </p:cNvPr>
          <p:cNvSpPr txBox="1">
            <a:spLocks noChangeArrowheads="1"/>
          </p:cNvSpPr>
          <p:nvPr/>
        </p:nvSpPr>
        <p:spPr>
          <a:xfrm>
            <a:off x="1928813" y="247650"/>
            <a:ext cx="8716962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Data Transfer instructions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730DFF-5B99-A541-895C-2C4D66F8B0AA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304800"/>
            <a:ext cx="7772400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Register data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36C2E24E-001F-254E-8766-8BCBED54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066800"/>
            <a:ext cx="7924800" cy="548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Load	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Constant (literal) – </a:t>
            </a:r>
            <a:r>
              <a:rPr lang="en-US" altLang="en-US" sz="2800" b="0" dirty="0">
                <a:solidFill>
                  <a:srgbClr val="FF0000"/>
                </a:solidFill>
                <a:latin typeface="Calibri" panose="020F0502020204030204" pitchFamily="34" charset="0"/>
              </a:rPr>
              <a:t>load immediate</a:t>
            </a:r>
          </a:p>
          <a:p>
            <a:pPr marL="914400" lvl="2" indent="0">
              <a:spcBef>
                <a:spcPct val="20000"/>
              </a:spcBef>
              <a:defRPr/>
            </a:pP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li	$t0,0x3f	# R[$t0] = 0x3f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From another register -- </a:t>
            </a:r>
            <a:r>
              <a:rPr lang="en-US" altLang="en-US" sz="2800" b="0" dirty="0">
                <a:solidFill>
                  <a:srgbClr val="FF0000"/>
                </a:solidFill>
                <a:latin typeface="Calibri" panose="020F0502020204030204" pitchFamily="34" charset="0"/>
              </a:rPr>
              <a:t>move</a:t>
            </a:r>
          </a:p>
          <a:p>
            <a:pPr marL="457200" lvl="1" indent="0">
              <a:spcBef>
                <a:spcPct val="20000"/>
              </a:spcBef>
              <a:defRPr/>
            </a:pPr>
            <a:r>
              <a:rPr lang="en-US" altLang="en-US" sz="2800" b="0" dirty="0">
                <a:latin typeface="Andale Mono" panose="020B0509000000000004" pitchFamily="49" charset="0"/>
              </a:rPr>
              <a:t>	</a:t>
            </a: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move	$t1,$t0	# R[$t1] = R[$t0]</a:t>
            </a:r>
          </a:p>
          <a:p>
            <a:pPr marL="457200" lvl="1" indent="0">
              <a:spcBef>
                <a:spcPct val="20000"/>
              </a:spcBef>
              <a:defRPr/>
            </a:pPr>
            <a:r>
              <a:rPr lang="en-US" alt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or	$t1, $t0, $0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From data memory – </a:t>
            </a:r>
            <a:r>
              <a:rPr lang="en-US" altLang="en-US" sz="2800" b="0" dirty="0">
                <a:solidFill>
                  <a:srgbClr val="FF0000"/>
                </a:solidFill>
                <a:latin typeface="Calibri" panose="020F0502020204030204" pitchFamily="34" charset="0"/>
              </a:rPr>
              <a:t>load word</a:t>
            </a:r>
          </a:p>
          <a:p>
            <a:pPr marL="457200" lvl="1" indent="0">
              <a:spcBef>
                <a:spcPct val="20000"/>
              </a:spcBef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	</a:t>
            </a:r>
            <a:r>
              <a:rPr lang="en-US" alt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$t1,???	# load a memory word</a:t>
            </a:r>
            <a:endParaRPr lang="en-US" altLang="en-US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800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For ALU Operation: Read from register</a:t>
            </a:r>
          </a:p>
          <a:p>
            <a:pPr marL="457200" lvl="1" indent="0">
              <a:spcBef>
                <a:spcPct val="20000"/>
              </a:spcBef>
              <a:defRPr/>
            </a:pP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add	$t2, $t1, $t0	# </a:t>
            </a:r>
            <a:r>
              <a:rPr lang="en-US" alt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R[$t2]=R[$t1]+R[$t0]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en-US" sz="28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FE37525-EFE1-3548-B739-12A80C3F7AB3}"/>
              </a:ext>
            </a:extLst>
          </p:cNvPr>
          <p:cNvSpPr txBox="1">
            <a:spLocks noChangeArrowheads="1"/>
          </p:cNvSpPr>
          <p:nvPr/>
        </p:nvSpPr>
        <p:spPr>
          <a:xfrm>
            <a:off x="1928813" y="247650"/>
            <a:ext cx="8716962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Operand Addressing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91AD559-DD8B-4A4A-B9CC-48FA7A6F2ACC}"/>
              </a:ext>
            </a:extLst>
          </p:cNvPr>
          <p:cNvSpPr txBox="1">
            <a:spLocks noChangeArrowheads="1"/>
          </p:cNvSpPr>
          <p:nvPr/>
        </p:nvSpPr>
        <p:spPr>
          <a:xfrm>
            <a:off x="2514601" y="5181601"/>
            <a:ext cx="7604125" cy="1160463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instruction for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-to-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transfer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do memory-memory transfers with single instruction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 err="1">
                <a:solidFill>
                  <a:srgbClr val="FF0000"/>
                </a:solidFill>
              </a:rPr>
              <a:t>sw</a:t>
            </a:r>
            <a:r>
              <a:rPr lang="en-US" sz="2000" dirty="0">
                <a:solidFill>
                  <a:srgbClr val="FF0000"/>
                </a:solidFill>
              </a:rPr>
              <a:t> instruction violates (</a:t>
            </a:r>
            <a:r>
              <a:rPr lang="en-US" sz="2000" dirty="0" err="1">
                <a:solidFill>
                  <a:srgbClr val="FF0000"/>
                </a:solidFill>
              </a:rPr>
              <a:t>dest</a:t>
            </a:r>
            <a:r>
              <a:rPr lang="en-US" sz="2000" dirty="0">
                <a:solidFill>
                  <a:srgbClr val="FF0000"/>
                </a:solidFill>
              </a:rPr>
              <a:t>, source) spec of operands</a:t>
            </a: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D268D1CB-999E-654B-8B11-275F7746D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19812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latin typeface="Helvetica" pitchFamily="2" charset="0"/>
              </a:rPr>
              <a:t>Imm</a:t>
            </a:r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FE8CF658-56BD-9B42-B2AB-B7CB2D56F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35814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latin typeface="Helvetica" pitchFamily="2" charset="0"/>
              </a:rPr>
              <a:t>Reg</a:t>
            </a:r>
          </a:p>
        </p:txBody>
      </p:sp>
      <p:sp>
        <p:nvSpPr>
          <p:cNvPr id="31749" name="Text Box 7">
            <a:extLst>
              <a:ext uri="{FF2B5EF4-FFF2-40B4-BE49-F238E27FC236}">
                <a16:creationId xmlns:a16="http://schemas.microsoft.com/office/drawing/2014/main" id="{FA5F4BE1-E15A-EE46-8ACE-E8BF4E31A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4419601"/>
            <a:ext cx="886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latin typeface="Helvetica" pitchFamily="2" charset="0"/>
              </a:rPr>
              <a:t>Mem</a:t>
            </a:r>
          </a:p>
        </p:txBody>
      </p:sp>
      <p:sp>
        <p:nvSpPr>
          <p:cNvPr id="31750" name="Text Box 8">
            <a:extLst>
              <a:ext uri="{FF2B5EF4-FFF2-40B4-BE49-F238E27FC236}">
                <a16:creationId xmlns:a16="http://schemas.microsoft.com/office/drawing/2014/main" id="{1A3A6169-911A-344E-8519-1518AC8BD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1981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latin typeface="Helvetica" pitchFamily="2" charset="0"/>
              </a:rPr>
              <a:t>Reg</a:t>
            </a:r>
          </a:p>
        </p:txBody>
      </p:sp>
      <p:sp>
        <p:nvSpPr>
          <p:cNvPr id="31751" name="Text Box 10">
            <a:extLst>
              <a:ext uri="{FF2B5EF4-FFF2-40B4-BE49-F238E27FC236}">
                <a16:creationId xmlns:a16="http://schemas.microsoft.com/office/drawing/2014/main" id="{4C717146-A80D-BE4D-9416-F72F6010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2743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latin typeface="Helvetica" pitchFamily="2" charset="0"/>
              </a:rPr>
              <a:t>Reg</a:t>
            </a:r>
          </a:p>
        </p:txBody>
      </p:sp>
      <p:sp>
        <p:nvSpPr>
          <p:cNvPr id="31752" name="Text Box 11">
            <a:extLst>
              <a:ext uri="{FF2B5EF4-FFF2-40B4-BE49-F238E27FC236}">
                <a16:creationId xmlns:a16="http://schemas.microsoft.com/office/drawing/2014/main" id="{5CB7595A-D062-754D-B6AC-171D4521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3581401"/>
            <a:ext cx="886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latin typeface="Helvetica" pitchFamily="2" charset="0"/>
              </a:rPr>
              <a:t>Mem</a:t>
            </a:r>
          </a:p>
        </p:txBody>
      </p:sp>
      <p:sp>
        <p:nvSpPr>
          <p:cNvPr id="31753" name="Text Box 12">
            <a:extLst>
              <a:ext uri="{FF2B5EF4-FFF2-40B4-BE49-F238E27FC236}">
                <a16:creationId xmlns:a16="http://schemas.microsoft.com/office/drawing/2014/main" id="{C13C9432-BAF3-8F46-AD6C-9A983297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44196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latin typeface="Helvetica" pitchFamily="2" charset="0"/>
              </a:rPr>
              <a:t>Reg</a:t>
            </a:r>
          </a:p>
        </p:txBody>
      </p:sp>
      <p:sp>
        <p:nvSpPr>
          <p:cNvPr id="31754" name="Text Box 13">
            <a:extLst>
              <a:ext uri="{FF2B5EF4-FFF2-40B4-BE49-F238E27FC236}">
                <a16:creationId xmlns:a16="http://schemas.microsoft.com/office/drawing/2014/main" id="{27269804-0D83-8640-ACD0-0F199A0B0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295400"/>
            <a:ext cx="1055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Helvetica" pitchFamily="2" charset="0"/>
              </a:rPr>
              <a:t>Source</a:t>
            </a:r>
          </a:p>
        </p:txBody>
      </p:sp>
      <p:sp>
        <p:nvSpPr>
          <p:cNvPr id="31755" name="Text Box 14">
            <a:extLst>
              <a:ext uri="{FF2B5EF4-FFF2-40B4-BE49-F238E27FC236}">
                <a16:creationId xmlns:a16="http://schemas.microsoft.com/office/drawing/2014/main" id="{B41A5398-9575-BF4C-9817-22D9C086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158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Helvetica" pitchFamily="2" charset="0"/>
              </a:rPr>
              <a:t>Destination</a:t>
            </a:r>
          </a:p>
        </p:txBody>
      </p:sp>
      <p:sp>
        <p:nvSpPr>
          <p:cNvPr id="31756" name="Text Box 15">
            <a:extLst>
              <a:ext uri="{FF2B5EF4-FFF2-40B4-BE49-F238E27FC236}">
                <a16:creationId xmlns:a16="http://schemas.microsoft.com/office/drawing/2014/main" id="{B900B85A-CBB0-2F45-BAD9-F23AA091E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198120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li</a:t>
            </a:r>
            <a:r>
              <a:rPr lang="en-US" altLang="en-US" sz="1800">
                <a:latin typeface="Courier New" panose="02070309020205020404" pitchFamily="49" charset="0"/>
              </a:rPr>
              <a:t>  $t1, 0x4</a:t>
            </a:r>
          </a:p>
        </p:txBody>
      </p:sp>
      <p:sp>
        <p:nvSpPr>
          <p:cNvPr id="31757" name="Text Box 17">
            <a:extLst>
              <a:ext uri="{FF2B5EF4-FFF2-40B4-BE49-F238E27FC236}">
                <a16:creationId xmlns:a16="http://schemas.microsoft.com/office/drawing/2014/main" id="{BE579595-1816-0B42-AFCC-1F0859B99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19400"/>
            <a:ext cx="156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la</a:t>
            </a:r>
            <a:r>
              <a:rPr lang="en-US" altLang="en-US" sz="1800">
                <a:latin typeface="Courier New" panose="02070309020205020404" pitchFamily="49" charset="0"/>
              </a:rPr>
              <a:t>  $t1, A</a:t>
            </a:r>
          </a:p>
        </p:txBody>
      </p:sp>
      <p:sp>
        <p:nvSpPr>
          <p:cNvPr id="31758" name="Text Box 18">
            <a:extLst>
              <a:ext uri="{FF2B5EF4-FFF2-40B4-BE49-F238E27FC236}">
                <a16:creationId xmlns:a16="http://schemas.microsoft.com/office/drawing/2014/main" id="{BFB42D8D-2210-D64E-8EF4-868348BE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657600"/>
            <a:ext cx="211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sw</a:t>
            </a:r>
            <a:r>
              <a:rPr lang="en-US" altLang="en-US" sz="1800">
                <a:latin typeface="Courier New" panose="02070309020205020404" pitchFamily="49" charset="0"/>
              </a:rPr>
              <a:t>  $t1,A($t2)</a:t>
            </a:r>
          </a:p>
        </p:txBody>
      </p:sp>
      <p:sp>
        <p:nvSpPr>
          <p:cNvPr id="31759" name="Text Box 19">
            <a:extLst>
              <a:ext uri="{FF2B5EF4-FFF2-40B4-BE49-F238E27FC236}">
                <a16:creationId xmlns:a16="http://schemas.microsoft.com/office/drawing/2014/main" id="{9A76C882-4FBB-4148-802D-47E556B63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958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</a:rPr>
              <a:t>lw</a:t>
            </a:r>
            <a:r>
              <a:rPr lang="en-US" altLang="en-US" sz="1800">
                <a:latin typeface="Courier New" panose="02070309020205020404" pitchFamily="49" charset="0"/>
              </a:rPr>
              <a:t>  $t1,A($t2)</a:t>
            </a:r>
          </a:p>
        </p:txBody>
      </p:sp>
      <p:sp>
        <p:nvSpPr>
          <p:cNvPr id="31760" name="AutoShape 20">
            <a:extLst>
              <a:ext uri="{FF2B5EF4-FFF2-40B4-BE49-F238E27FC236}">
                <a16:creationId xmlns:a16="http://schemas.microsoft.com/office/drawing/2014/main" id="{C73D1C37-7C97-AB42-AC7B-82D409C86029}"/>
              </a:ext>
            </a:extLst>
          </p:cNvPr>
          <p:cNvSpPr>
            <a:spLocks/>
          </p:cNvSpPr>
          <p:nvPr/>
        </p:nvSpPr>
        <p:spPr bwMode="auto">
          <a:xfrm>
            <a:off x="2819400" y="21336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61" name="Text Box 23">
            <a:extLst>
              <a:ext uri="{FF2B5EF4-FFF2-40B4-BE49-F238E27FC236}">
                <a16:creationId xmlns:a16="http://schemas.microsoft.com/office/drawing/2014/main" id="{01EB8952-1B94-0D4E-B6BA-7E51DD98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121920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Helvetica" pitchFamily="2" charset="0"/>
              </a:rPr>
              <a:t>C Analog</a:t>
            </a:r>
          </a:p>
        </p:txBody>
      </p:sp>
      <p:sp>
        <p:nvSpPr>
          <p:cNvPr id="31762" name="Text Box 24">
            <a:extLst>
              <a:ext uri="{FF2B5EF4-FFF2-40B4-BE49-F238E27FC236}">
                <a16:creationId xmlns:a16="http://schemas.microsoft.com/office/drawing/2014/main" id="{89C4F2A4-9E00-DE46-8B66-5BC80BBC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1" y="1981201"/>
            <a:ext cx="1685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Courier New" panose="02070309020205020404" pitchFamily="49" charset="0"/>
              </a:rPr>
              <a:t>temp = 0x4;</a:t>
            </a:r>
          </a:p>
        </p:txBody>
      </p:sp>
      <p:sp>
        <p:nvSpPr>
          <p:cNvPr id="31763" name="Text Box 26">
            <a:extLst>
              <a:ext uri="{FF2B5EF4-FFF2-40B4-BE49-F238E27FC236}">
                <a16:creationId xmlns:a16="http://schemas.microsoft.com/office/drawing/2014/main" id="{48941F58-98FC-A849-ADE1-FB132A56F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819400"/>
            <a:ext cx="170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Courier New" panose="02070309020205020404" pitchFamily="49" charset="0"/>
              </a:rPr>
              <a:t>temp2 = &amp;A;</a:t>
            </a:r>
          </a:p>
        </p:txBody>
      </p:sp>
      <p:sp>
        <p:nvSpPr>
          <p:cNvPr id="31764" name="Text Box 27">
            <a:extLst>
              <a:ext uri="{FF2B5EF4-FFF2-40B4-BE49-F238E27FC236}">
                <a16:creationId xmlns:a16="http://schemas.microsoft.com/office/drawing/2014/main" id="{94A3C9EC-2F38-4647-9D82-15348D96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365760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Courier New" panose="02070309020205020404" pitchFamily="49" charset="0"/>
              </a:rPr>
              <a:t>A[n] = temp;</a:t>
            </a:r>
          </a:p>
        </p:txBody>
      </p:sp>
      <p:sp>
        <p:nvSpPr>
          <p:cNvPr id="31765" name="Text Box 28">
            <a:extLst>
              <a:ext uri="{FF2B5EF4-FFF2-40B4-BE49-F238E27FC236}">
                <a16:creationId xmlns:a16="http://schemas.microsoft.com/office/drawing/2014/main" id="{B67A83CA-EE6F-7F4A-8B57-9FB2484A6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449580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Courier New" panose="02070309020205020404" pitchFamily="49" charset="0"/>
              </a:rPr>
              <a:t>temp = A[n];</a:t>
            </a:r>
          </a:p>
        </p:txBody>
      </p:sp>
      <p:sp>
        <p:nvSpPr>
          <p:cNvPr id="31766" name="Text Box 6">
            <a:extLst>
              <a:ext uri="{FF2B5EF4-FFF2-40B4-BE49-F238E27FC236}">
                <a16:creationId xmlns:a16="http://schemas.microsoft.com/office/drawing/2014/main" id="{4F698894-6ECB-074C-AC53-E9E80CF2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43201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latin typeface="Helvetica" pitchFamily="2" charset="0"/>
              </a:rPr>
              <a:t>Addr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CCA7B32-8BBB-4E4F-8211-F7BA23055C97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304800"/>
            <a:ext cx="7772400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Memory data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5E46F8D7-1E0C-E341-BA0E-3731A968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066801"/>
            <a:ext cx="8001000" cy="52244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Data memory – initialize a block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en-US" altLang="en-US" sz="2800" b="0" dirty="0">
                <a:latin typeface="Calibri" panose="020F0502020204030204" pitchFamily="34" charset="0"/>
                <a:cs typeface="Courier New" panose="02070309020205020404" pitchFamily="49" charset="0"/>
              </a:rPr>
              <a:t>	</a:t>
            </a: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var: .word	   0, 0x3f</a:t>
            </a:r>
          </a:p>
          <a:p>
            <a:pPr marL="1314450" lvl="3" indent="0">
              <a:spcBef>
                <a:spcPct val="20000"/>
              </a:spcBef>
              <a:defRPr/>
            </a:pP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  .word   0:30	# 30-word block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Store into data memory -- only via a register</a:t>
            </a:r>
          </a:p>
          <a:p>
            <a:pPr marL="1314450" lvl="3" indent="0">
              <a:spcBef>
                <a:spcPct val="20000"/>
              </a:spcBef>
              <a:defRPr/>
            </a:pPr>
            <a:r>
              <a:rPr lang="en-US" alt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$t0, var</a:t>
            </a:r>
          </a:p>
          <a:p>
            <a:pPr marL="1314450" lvl="3" indent="0">
              <a:spcBef>
                <a:spcPct val="20000"/>
              </a:spcBef>
              <a:defRPr/>
            </a:pPr>
            <a:r>
              <a:rPr lang="en-US" alt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$t0, var+4		# var+4</a:t>
            </a:r>
          </a:p>
          <a:p>
            <a:pPr marL="1314450" lvl="3" indent="0">
              <a:spcBef>
                <a:spcPct val="20000"/>
              </a:spcBef>
              <a:defRPr/>
            </a:pPr>
            <a:r>
              <a:rPr lang="en-US" alt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$t0, 4($s0)	# R[$s0]+4</a:t>
            </a:r>
          </a:p>
          <a:p>
            <a:pPr marL="1314450" lvl="3" indent="0">
              <a:spcBef>
                <a:spcPct val="20000"/>
              </a:spcBef>
              <a:defRPr/>
            </a:pPr>
            <a:r>
              <a:rPr lang="en-US" alt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	$t0, var($s0)	# R[$s0]+var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Retrieve from data memory – only to a register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alt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alt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 	$reg</a:t>
            </a:r>
            <a:r>
              <a:rPr lang="en-US" altLang="en-US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, Source</a:t>
            </a:r>
            <a:endParaRPr lang="en-US" alt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AA3F22D-C47D-F748-A465-B10079EE6732}"/>
              </a:ext>
            </a:extLst>
          </p:cNvPr>
          <p:cNvSpPr txBox="1">
            <a:spLocks noChangeArrowheads="1"/>
          </p:cNvSpPr>
          <p:nvPr/>
        </p:nvSpPr>
        <p:spPr>
          <a:xfrm>
            <a:off x="1928814" y="247650"/>
            <a:ext cx="8358187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Addressing Modes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B857343-1872-5546-8231-6092FCD58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19201"/>
            <a:ext cx="8307388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 defTabSz="895350">
              <a:tabLst>
                <a:tab pos="2349500" algn="l"/>
                <a:tab pos="4114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681038" indent="-223838" defTabSz="895350">
              <a:tabLst>
                <a:tab pos="2349500" algn="l"/>
                <a:tab pos="4114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017588" indent="-222250" defTabSz="895350">
              <a:tabLst>
                <a:tab pos="2349500" algn="l"/>
                <a:tab pos="4114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 defTabSz="895350">
              <a:tabLst>
                <a:tab pos="2349500" algn="l"/>
                <a:tab pos="4114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 defTabSz="895350">
              <a:tabLst>
                <a:tab pos="2349500" algn="l"/>
                <a:tab pos="4114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0" algn="l"/>
                <a:tab pos="4114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0" algn="l"/>
                <a:tab pos="4114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0" algn="l"/>
                <a:tab pos="4114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0" algn="l"/>
                <a:tab pos="4114800" algn="l"/>
              </a:tabLs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Addressing Modes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Direct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 dirty="0">
                <a:latin typeface="Calibri" panose="020F0502020204030204" pitchFamily="34" charset="0"/>
              </a:rPr>
              <a:t>memory address is specified</a:t>
            </a:r>
          </a:p>
          <a:p>
            <a:pPr lvl="2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 b="0" dirty="0">
                <a:latin typeface="Courier New" panose="02070309020205020404" pitchFamily="49" charset="0"/>
              </a:rPr>
              <a:t>    </a:t>
            </a:r>
            <a:r>
              <a:rPr lang="en-US" altLang="en-US" sz="2000" b="0" dirty="0" err="1">
                <a:latin typeface="Courier New" panose="02070309020205020404" pitchFamily="49" charset="0"/>
              </a:rPr>
              <a:t>lw</a:t>
            </a:r>
            <a:r>
              <a:rPr lang="en-US" altLang="en-US" sz="2000" b="0" dirty="0">
                <a:latin typeface="Courier New" panose="02070309020205020404" pitchFamily="49" charset="0"/>
              </a:rPr>
              <a:t>  $t1, var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Indirect		(R)	Mem[Reg[R]]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 dirty="0">
                <a:latin typeface="Calibri" panose="020F0502020204030204" pitchFamily="34" charset="0"/>
              </a:rPr>
              <a:t>Register R specifies memory address</a:t>
            </a:r>
          </a:p>
          <a:p>
            <a:pPr lvl="2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 b="0" dirty="0">
                <a:latin typeface="Courier New" panose="02070309020205020404" pitchFamily="49" charset="0"/>
              </a:rPr>
              <a:t>    </a:t>
            </a:r>
            <a:r>
              <a:rPr lang="en-US" altLang="en-US" sz="2000" b="0" dirty="0" err="1">
                <a:latin typeface="Courier New" panose="02070309020205020404" pitchFamily="49" charset="0"/>
              </a:rPr>
              <a:t>lw</a:t>
            </a:r>
            <a:r>
              <a:rPr lang="en-US" altLang="en-US" sz="2000" b="0" dirty="0">
                <a:latin typeface="Courier New" panose="02070309020205020404" pitchFamily="49" charset="0"/>
              </a:rPr>
              <a:t>  $t1, ($t2)</a:t>
            </a:r>
            <a:endParaRPr lang="en-US" altLang="en-US" sz="2000" b="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Indexed		D(R)	Mem[Reg[R]+D]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 dirty="0">
                <a:latin typeface="Calibri" panose="020F0502020204030204" pitchFamily="34" charset="0"/>
              </a:rPr>
              <a:t>Register R specifies start of memory block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 b="0" dirty="0">
                <a:latin typeface="Calibri" panose="020F0502020204030204" pitchFamily="34" charset="0"/>
              </a:rPr>
              <a:t>Constant </a:t>
            </a:r>
            <a:r>
              <a:rPr lang="en-US" altLang="en-US" sz="2000" b="0" dirty="0">
                <a:solidFill>
                  <a:srgbClr val="C00000"/>
                </a:solidFill>
                <a:latin typeface="Calibri" panose="020F0502020204030204" pitchFamily="34" charset="0"/>
              </a:rPr>
              <a:t>displacement D</a:t>
            </a:r>
            <a:r>
              <a:rPr lang="en-US" altLang="en-US" sz="2000" b="0" dirty="0">
                <a:latin typeface="Calibri" panose="020F0502020204030204" pitchFamily="34" charset="0"/>
              </a:rPr>
              <a:t> specifies offset</a:t>
            </a:r>
          </a:p>
          <a:p>
            <a:pPr lvl="2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 b="0" dirty="0">
                <a:latin typeface="Courier New" panose="02070309020205020404" pitchFamily="49" charset="0"/>
              </a:rPr>
              <a:t>    </a:t>
            </a:r>
            <a:r>
              <a:rPr lang="en-US" altLang="en-US" sz="2000" b="0" dirty="0" err="1">
                <a:latin typeface="Courier New" panose="02070309020205020404" pitchFamily="49" charset="0"/>
              </a:rPr>
              <a:t>lw</a:t>
            </a:r>
            <a:r>
              <a:rPr lang="en-US" altLang="en-US" sz="2000" b="0" dirty="0">
                <a:latin typeface="Courier New" panose="02070309020205020404" pitchFamily="49" charset="0"/>
              </a:rPr>
              <a:t>  $t1, 8($t2)</a:t>
            </a:r>
          </a:p>
          <a:p>
            <a:pPr lvl="2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 b="0" dirty="0">
                <a:latin typeface="Courier New" panose="02070309020205020404" pitchFamily="49" charset="0"/>
              </a:rPr>
              <a:t>	   </a:t>
            </a:r>
            <a:r>
              <a:rPr lang="en-US" altLang="en-US" sz="2000" b="0" dirty="0" err="1">
                <a:latin typeface="Courier New" panose="02070309020205020404" pitchFamily="49" charset="0"/>
              </a:rPr>
              <a:t>lw</a:t>
            </a:r>
            <a:r>
              <a:rPr lang="en-US" altLang="en-US" sz="2000" b="0" dirty="0">
                <a:latin typeface="Courier New" panose="02070309020205020404" pitchFamily="49" charset="0"/>
              </a:rPr>
              <a:t>  $t1, var($t9)</a:t>
            </a:r>
            <a:endParaRPr lang="en-US" altLang="en-US" sz="2000" b="0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en-US" sz="2800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B7017D-AF71-8043-8441-2A1401068B59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762001"/>
          <a:ext cx="8382000" cy="3749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1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Arithmetic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 Rd, Rs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4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   $d, $s, $t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$s + $t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4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addi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$t, $s, </a:t>
                      </a:r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imm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$t = $s + imm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4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addiu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$t, $s, </a:t>
                      </a:r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imm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$t = $s + </a:t>
                      </a:r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imm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4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addu $d, $s, $t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$s + $t;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4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 $d, $s, $t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$s - $t;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4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subu $d, $s, $t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$s - $t;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4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Rd, Rs, Rt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4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 Rd, Rs, Rt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4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neg Rd, Rs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Rd = -Rs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04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negu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Rd, Rs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DA67D2-22A7-5541-B384-4A8491E72D91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4737101"/>
          <a:ext cx="8382000" cy="1787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1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Logical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 Rd, Rs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Rd = ~Rs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1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 $d, $s, $t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$s &amp; $t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2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andi $t, $s, imm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$t = $s &amp; imm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1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 $d, $s, $t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$s | $t;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1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ori $t, $s, imm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$t = $s | imm;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2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xor $d, $s, $t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xor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$s ^ $t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1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xori $t, $s, imm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$t = $s ^ </a:t>
                      </a:r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imm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1">
            <a:extLst>
              <a:ext uri="{FF2B5EF4-FFF2-40B4-BE49-F238E27FC236}">
                <a16:creationId xmlns:a16="http://schemas.microsoft.com/office/drawing/2014/main" id="{4740D325-CFEE-4740-8809-12C04CF2ABA8}"/>
              </a:ext>
            </a:extLst>
          </p:cNvPr>
          <p:cNvSpPr txBox="1">
            <a:spLocks noChangeArrowheads="1"/>
          </p:cNvSpPr>
          <p:nvPr/>
        </p:nvSpPr>
        <p:spPr>
          <a:xfrm>
            <a:off x="1890714" y="0"/>
            <a:ext cx="8715375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ALU instructions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ADBFFA-298F-7D47-BFE4-C909CDB43B25}"/>
              </a:ext>
            </a:extLst>
          </p:cNvPr>
          <p:cNvGraphicFramePr>
            <a:graphicFrameLocks noGrp="1"/>
          </p:cNvGraphicFramePr>
          <p:nvPr/>
        </p:nvGraphicFramePr>
        <p:xfrm>
          <a:off x="2540001" y="1301750"/>
          <a:ext cx="7619999" cy="2578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Bit manipulation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rol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Rd, Rs, Rt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rotate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1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ror Rd,Rs,Rt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1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sll $d, $t, h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Shift left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$t &lt;&lt; h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1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sllv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$d, $t, $s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$t &lt;&lt; $s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0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sra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$d, $t, h 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Shift right arithmetic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$t &gt;&gt; h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0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srl $d, $t, h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Shift right logical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$t &gt;&gt; h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1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srlv $d, $t, $s 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$d = $t &gt;&gt; $s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9D1D2C-2659-CA47-9DA4-233F94F7DCDC}"/>
              </a:ext>
            </a:extLst>
          </p:cNvPr>
          <p:cNvGraphicFramePr>
            <a:graphicFrameLocks noGrp="1"/>
          </p:cNvGraphicFramePr>
          <p:nvPr/>
        </p:nvGraphicFramePr>
        <p:xfrm>
          <a:off x="2540000" y="5556250"/>
          <a:ext cx="7543800" cy="506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20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seq  </a:t>
                      </a:r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Rd,Rs,Rt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46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46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sge</a:t>
                      </a:r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600" b="1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Rd,Rs,Rt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466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46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41">
            <a:extLst>
              <a:ext uri="{FF2B5EF4-FFF2-40B4-BE49-F238E27FC236}">
                <a16:creationId xmlns:a16="http://schemas.microsoft.com/office/drawing/2014/main" id="{3F4D29BB-0155-314A-A157-E94B59469A8F}"/>
              </a:ext>
            </a:extLst>
          </p:cNvPr>
          <p:cNvSpPr txBox="1">
            <a:spLocks noChangeArrowheads="1"/>
          </p:cNvSpPr>
          <p:nvPr/>
        </p:nvSpPr>
        <p:spPr>
          <a:xfrm>
            <a:off x="1928813" y="247650"/>
            <a:ext cx="8716962" cy="781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Bit instructions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DBBE364-3F91-2F4B-924E-218D0F11D47E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1" y="3937000"/>
            <a:ext cx="8716963" cy="161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6-bit value</a:t>
            </a:r>
          </a:p>
          <a:p>
            <a:pPr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	001010	10</a:t>
            </a:r>
          </a:p>
          <a:p>
            <a:pPr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	010100	20</a:t>
            </a:r>
          </a:p>
          <a:p>
            <a:pPr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	   &lt;&lt; 1	*2		&gt;&gt;1	/2</a:t>
            </a:r>
          </a:p>
          <a:p>
            <a:pPr>
              <a:defRPr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Microsoft Macintosh PowerPoint</Application>
  <PresentationFormat>Widescreen</PresentationFormat>
  <Paragraphs>271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Andale Mono</vt:lpstr>
      <vt:lpstr>Arial</vt:lpstr>
      <vt:lpstr>Calibri</vt:lpstr>
      <vt:lpstr>Calibri Light</vt:lpstr>
      <vt:lpstr>Courier New</vt:lpstr>
      <vt:lpstr>Helvetica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Byung</dc:creator>
  <cp:lastModifiedBy>Kim, Byung</cp:lastModifiedBy>
  <cp:revision>1</cp:revision>
  <dcterms:created xsi:type="dcterms:W3CDTF">2022-09-19T12:51:55Z</dcterms:created>
  <dcterms:modified xsi:type="dcterms:W3CDTF">2022-09-19T12:52:55Z</dcterms:modified>
</cp:coreProperties>
</file>