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605" r:id="rId2"/>
    <p:sldId id="604" r:id="rId3"/>
    <p:sldId id="595" r:id="rId4"/>
    <p:sldId id="581" r:id="rId5"/>
    <p:sldId id="596" r:id="rId6"/>
    <p:sldId id="315" r:id="rId7"/>
    <p:sldId id="597" r:id="rId8"/>
    <p:sldId id="262" r:id="rId9"/>
    <p:sldId id="591" r:id="rId10"/>
    <p:sldId id="598" r:id="rId11"/>
    <p:sldId id="599" r:id="rId12"/>
    <p:sldId id="291" r:id="rId13"/>
    <p:sldId id="592" r:id="rId14"/>
    <p:sldId id="593" r:id="rId15"/>
    <p:sldId id="324" r:id="rId16"/>
    <p:sldId id="278" r:id="rId17"/>
    <p:sldId id="264" r:id="rId18"/>
    <p:sldId id="584" r:id="rId19"/>
    <p:sldId id="589" r:id="rId20"/>
    <p:sldId id="265" r:id="rId21"/>
    <p:sldId id="601" r:id="rId22"/>
    <p:sldId id="602" r:id="rId23"/>
    <p:sldId id="600" r:id="rId24"/>
    <p:sldId id="603" r:id="rId25"/>
    <p:sldId id="270" r:id="rId26"/>
    <p:sldId id="263" r:id="rId27"/>
    <p:sldId id="272" r:id="rId28"/>
    <p:sldId id="266" r:id="rId29"/>
    <p:sldId id="320" r:id="rId30"/>
    <p:sldId id="321" r:id="rId31"/>
    <p:sldId id="273" r:id="rId32"/>
    <p:sldId id="267" r:id="rId33"/>
    <p:sldId id="274" r:id="rId34"/>
    <p:sldId id="268" r:id="rId35"/>
    <p:sldId id="275" r:id="rId36"/>
    <p:sldId id="269" r:id="rId37"/>
  </p:sldIdLst>
  <p:sldSz cx="9131300" cy="68453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CC"/>
    <a:srgbClr val="FFFF99"/>
    <a:srgbClr val="FF3300"/>
    <a:srgbClr val="FFCCFF"/>
    <a:srgbClr val="FFCCCC"/>
    <a:srgbClr val="00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2" autoAdjust="0"/>
    <p:restoredTop sz="95070" autoAdjust="0"/>
  </p:normalViewPr>
  <p:slideViewPr>
    <p:cSldViewPr showGuides="1">
      <p:cViewPr varScale="1">
        <p:scale>
          <a:sx n="117" d="100"/>
          <a:sy n="117" d="100"/>
        </p:scale>
        <p:origin x="1512" y="184"/>
      </p:cViewPr>
      <p:guideLst>
        <p:guide orient="horz" pos="16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76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2129" y="320041"/>
            <a:ext cx="642982" cy="22749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15-349</a:t>
            </a:r>
          </a:p>
        </p:txBody>
      </p:sp>
    </p:spTree>
    <p:extLst>
      <p:ext uri="{BB962C8B-B14F-4D97-AF65-F5344CB8AC3E}">
        <p14:creationId xmlns:p14="http://schemas.microsoft.com/office/powerpoint/2010/main" val="60921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5875" y="723900"/>
            <a:ext cx="4757738" cy="356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59668" y="9229487"/>
            <a:ext cx="772826" cy="227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Page </a:t>
            </a:r>
            <a:fld id="{E58C011B-412C-41B4-A393-308DD6F72051}" type="slidenum">
              <a:rPr lang="en-US" sz="1300"/>
              <a:pPr defTabSz="860890"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4414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2497138"/>
            <a:ext cx="6391275" cy="174942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65125"/>
            <a:ext cx="7762875" cy="1139825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1928" tIns="45964" rIns="91928" bIns="459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3450" cy="6184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4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19200"/>
            <a:ext cx="407035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263" y="1219200"/>
            <a:ext cx="4071937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19200"/>
            <a:ext cx="82946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4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075" y="6389688"/>
            <a:ext cx="603250" cy="2841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>
                <a:solidFill>
                  <a:schemeClr val="hlink"/>
                </a:solidFill>
              </a:rPr>
              <a:t>– </a:t>
            </a:r>
            <a:fld id="{C43303E6-FF98-4FC2-AF70-F276853EB0A5}" type="slidenum">
              <a:rPr lang="en-US" sz="1400" b="0">
                <a:solidFill>
                  <a:schemeClr val="hlink"/>
                </a:solidFill>
              </a:rPr>
              <a:pPr defTabSz="912813"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718914" y="6378368"/>
            <a:ext cx="950418" cy="2896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 dirty="0">
                <a:solidFill>
                  <a:schemeClr val="hlink"/>
                </a:solidFill>
              </a:rPr>
              <a:t>CS:APP3e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defTabSz="912813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44475" algn="l" defTabSz="912813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4588" indent="-238125" algn="l" defTabSz="912813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597025" indent="-227013" algn="l" defTabSz="9128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479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51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23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195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67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6326FC1-1146-F047-A080-43640C0B184F}"/>
              </a:ext>
            </a:extLst>
          </p:cNvPr>
          <p:cNvSpPr txBox="1">
            <a:spLocks/>
          </p:cNvSpPr>
          <p:nvPr/>
        </p:nvSpPr>
        <p:spPr bwMode="auto">
          <a:xfrm>
            <a:off x="374650" y="319857"/>
            <a:ext cx="8526780" cy="8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591" dirty="0">
                <a:solidFill>
                  <a:schemeClr val="accent1"/>
                </a:solidFill>
                <a:latin typeface="Calibri" panose="020F0502020204030204" pitchFamily="34" charset="0"/>
              </a:rPr>
              <a:t>Machine Org. from Building Blocks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E691B2EB-BB9A-984B-B384-23CF5514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066" y="2008862"/>
            <a:ext cx="380294" cy="1445119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PC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C29CD2E1-A903-7240-8022-9BA631E0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789" y="1876664"/>
            <a:ext cx="1369060" cy="760589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Registers</a:t>
            </a:r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B6A721B2-E95D-C547-A5B5-3E9FDBC5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00" y="1432987"/>
            <a:ext cx="3194473" cy="22057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319" tIns="44368" rIns="90319" bIns="44368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CPU</a:t>
            </a:r>
          </a:p>
        </p:txBody>
      </p:sp>
      <p:sp>
        <p:nvSpPr>
          <p:cNvPr id="26630" name="Rectangle 7">
            <a:extLst>
              <a:ext uri="{FF2B5EF4-FFF2-40B4-BE49-F238E27FC236}">
                <a16:creationId xmlns:a16="http://schemas.microsoft.com/office/drawing/2014/main" id="{18993522-06A1-3542-B960-78584080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1" y="1192136"/>
            <a:ext cx="2133600" cy="274051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Memory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5723A2D1-B7EE-074B-82E3-7CED516C8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1876664"/>
            <a:ext cx="2281767" cy="10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 dirty="0">
                <a:latin typeface="Helvetica" pitchFamily="2" charset="0"/>
              </a:rPr>
              <a:t>Object Code</a:t>
            </a:r>
          </a:p>
          <a:p>
            <a:r>
              <a:rPr lang="en-US" altLang="en-US" sz="1797" b="0" dirty="0">
                <a:latin typeface="Helvetica" pitchFamily="2" charset="0"/>
              </a:rPr>
              <a:t>Program Data</a:t>
            </a:r>
          </a:p>
          <a:p>
            <a:r>
              <a:rPr lang="en-US" altLang="en-US" sz="1797" b="0" dirty="0">
                <a:latin typeface="Helvetica" pitchFamily="2" charset="0"/>
              </a:rPr>
              <a:t>Stack</a:t>
            </a:r>
          </a:p>
          <a:p>
            <a:r>
              <a:rPr lang="en-US" altLang="en-US" sz="1797" b="0" dirty="0">
                <a:latin typeface="Helvetica" pitchFamily="2" charset="0"/>
              </a:rPr>
              <a:t>OS Data/Code</a:t>
            </a:r>
          </a:p>
        </p:txBody>
      </p:sp>
      <p:sp>
        <p:nvSpPr>
          <p:cNvPr id="26632" name="Line 9">
            <a:extLst>
              <a:ext uri="{FF2B5EF4-FFF2-40B4-BE49-F238E27FC236}">
                <a16:creationId xmlns:a16="http://schemas.microsoft.com/office/drawing/2014/main" id="{B6B4C901-0888-FB42-9511-81CA7A2F4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2193576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0">
            <a:extLst>
              <a:ext uri="{FF2B5EF4-FFF2-40B4-BE49-F238E27FC236}">
                <a16:creationId xmlns:a16="http://schemas.microsoft.com/office/drawing/2014/main" id="{867E39D2-EA6F-3445-AE00-5F48B303B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2725988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1">
            <a:extLst>
              <a:ext uri="{FF2B5EF4-FFF2-40B4-BE49-F238E27FC236}">
                <a16:creationId xmlns:a16="http://schemas.microsoft.com/office/drawing/2014/main" id="{BA36204B-662C-8E41-88D3-172937C27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3258401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2">
            <a:extLst>
              <a:ext uri="{FF2B5EF4-FFF2-40B4-BE49-F238E27FC236}">
                <a16:creationId xmlns:a16="http://schemas.microsoft.com/office/drawing/2014/main" id="{5F0618EF-7E74-904F-BA43-CF1A43FB9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574" y="1787929"/>
            <a:ext cx="1749354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Addresses</a:t>
            </a:r>
          </a:p>
        </p:txBody>
      </p:sp>
      <p:sp>
        <p:nvSpPr>
          <p:cNvPr id="26636" name="Text Box 13">
            <a:extLst>
              <a:ext uri="{FF2B5EF4-FFF2-40B4-BE49-F238E27FC236}">
                <a16:creationId xmlns:a16="http://schemas.microsoft.com/office/drawing/2014/main" id="{94459226-122F-A547-AD97-B9DDAA77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574" y="2345695"/>
            <a:ext cx="1749354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Data</a:t>
            </a:r>
          </a:p>
        </p:txBody>
      </p:sp>
      <p:sp>
        <p:nvSpPr>
          <p:cNvPr id="26637" name="Text Box 14">
            <a:extLst>
              <a:ext uri="{FF2B5EF4-FFF2-40B4-BE49-F238E27FC236}">
                <a16:creationId xmlns:a16="http://schemas.microsoft.com/office/drawing/2014/main" id="{5E61D3B9-C5A0-554B-A360-9A9706C8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632" y="2878107"/>
            <a:ext cx="1673296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Instructions</a:t>
            </a:r>
          </a:p>
        </p:txBody>
      </p:sp>
      <p:sp>
        <p:nvSpPr>
          <p:cNvPr id="26639" name="Rectangle 16">
            <a:extLst>
              <a:ext uri="{FF2B5EF4-FFF2-40B4-BE49-F238E27FC236}">
                <a16:creationId xmlns:a16="http://schemas.microsoft.com/office/drawing/2014/main" id="{3240E34B-97D7-3744-868C-0A44ACDE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954" y="2815516"/>
            <a:ext cx="1369060" cy="68453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 dirty="0"/>
              <a:t>Condition</a:t>
            </a:r>
          </a:p>
          <a:p>
            <a:r>
              <a:rPr lang="en-US" altLang="en-US" sz="2395" dirty="0"/>
              <a:t>Codes</a:t>
            </a: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7330D236-36FC-8C4E-B5AB-839BD2745386}"/>
              </a:ext>
            </a:extLst>
          </p:cNvPr>
          <p:cNvSpPr>
            <a:spLocks/>
          </p:cNvSpPr>
          <p:nvPr/>
        </p:nvSpPr>
        <p:spPr bwMode="auto">
          <a:xfrm>
            <a:off x="3545728" y="2014521"/>
            <a:ext cx="456353" cy="1293001"/>
          </a:xfrm>
          <a:custGeom>
            <a:avLst/>
            <a:gdLst>
              <a:gd name="T0" fmla="*/ 0 w 288"/>
              <a:gd name="T1" fmla="*/ 0 h 816"/>
              <a:gd name="T2" fmla="*/ 2147483646 w 288"/>
              <a:gd name="T3" fmla="*/ 2147483646 h 816"/>
              <a:gd name="T4" fmla="*/ 2147483646 w 288"/>
              <a:gd name="T5" fmla="*/ 2147483646 h 816"/>
              <a:gd name="T6" fmla="*/ 0 w 288"/>
              <a:gd name="T7" fmla="*/ 2147483646 h 816"/>
              <a:gd name="T8" fmla="*/ 0 w 2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816"/>
              <a:gd name="T17" fmla="*/ 288 w 2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816">
                <a:moveTo>
                  <a:pt x="0" y="0"/>
                </a:moveTo>
                <a:lnTo>
                  <a:pt x="288" y="192"/>
                </a:lnTo>
                <a:lnTo>
                  <a:pt x="288" y="624"/>
                </a:lnTo>
                <a:lnTo>
                  <a:pt x="0" y="816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395" dirty="0"/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38574758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199437" cy="779463"/>
          </a:xfrm>
        </p:spPr>
        <p:txBody>
          <a:bodyPr/>
          <a:lstStyle/>
          <a:p>
            <a:r>
              <a:rPr lang="en-US" dirty="0"/>
              <a:t>Five steps of instruction execution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33109" y="1631043"/>
            <a:ext cx="4508291" cy="4729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Bring a new machine code from memory to IR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iCode</a:t>
            </a:r>
            <a:r>
              <a:rPr lang="en-US" sz="1600" dirty="0"/>
              <a:t>, </a:t>
            </a:r>
            <a:r>
              <a:rPr lang="en-US" sz="1600" dirty="0" err="1"/>
              <a:t>iFun</a:t>
            </a:r>
            <a:r>
              <a:rPr lang="en-US" sz="1600" dirty="0"/>
              <a:t>,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r>
              <a:rPr lang="en-US" sz="1600" dirty="0"/>
              <a:t>, </a:t>
            </a:r>
            <a:r>
              <a:rPr lang="en-US" sz="1600" dirty="0" err="1"/>
              <a:t>valC</a:t>
            </a: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PC + # -&gt; </a:t>
            </a:r>
            <a:r>
              <a:rPr lang="en-US" sz="1600" dirty="0" err="1"/>
              <a:t>valP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Check </a:t>
            </a:r>
            <a:r>
              <a:rPr lang="en-US" sz="2000" dirty="0" err="1"/>
              <a:t>i</a:t>
            </a:r>
            <a:r>
              <a:rPr lang="en-US" sz="2000" dirty="0"/>
              <a:t>-code</a:t>
            </a:r>
          </a:p>
          <a:p>
            <a:pPr lvl="1"/>
            <a:r>
              <a:rPr lang="en-US" sz="1800" dirty="0"/>
              <a:t>R[</a:t>
            </a:r>
            <a:r>
              <a:rPr lang="en-US" sz="1800" dirty="0" err="1"/>
              <a:t>rA</a:t>
            </a:r>
            <a:r>
              <a:rPr lang="en-US" sz="1800" dirty="0"/>
              <a:t>] -&gt; </a:t>
            </a:r>
            <a:r>
              <a:rPr lang="en-US" sz="1800" dirty="0" err="1"/>
              <a:t>valA</a:t>
            </a:r>
            <a:r>
              <a:rPr lang="en-US" sz="1800" dirty="0"/>
              <a:t>, R[</a:t>
            </a:r>
            <a:r>
              <a:rPr lang="en-US" sz="1800" dirty="0" err="1"/>
              <a:t>rB</a:t>
            </a:r>
            <a:r>
              <a:rPr lang="en-US" sz="1800" dirty="0"/>
              <a:t>] -&gt; </a:t>
            </a:r>
            <a:r>
              <a:rPr lang="en-US" sz="1800" dirty="0" err="1"/>
              <a:t>valB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Compute via ALU</a:t>
            </a:r>
          </a:p>
          <a:p>
            <a:pPr lvl="1"/>
            <a:r>
              <a:rPr lang="en-US" sz="1800" dirty="0"/>
              <a:t>{OP, </a:t>
            </a:r>
            <a:r>
              <a:rPr lang="en-US" sz="1800" dirty="0" err="1"/>
              <a:t>valB+D</a:t>
            </a:r>
            <a:r>
              <a:rPr lang="en-US" sz="1800" dirty="0"/>
              <a:t>, %</a:t>
            </a:r>
            <a:r>
              <a:rPr lang="en-US" sz="1800" dirty="0" err="1"/>
              <a:t>rsp</a:t>
            </a:r>
            <a:r>
              <a:rPr lang="en-US" sz="1800" dirty="0"/>
              <a:t>+-8} -&gt; </a:t>
            </a:r>
            <a:r>
              <a:rPr lang="en-US" sz="1800" dirty="0" err="1"/>
              <a:t>valE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Get memory data</a:t>
            </a:r>
          </a:p>
          <a:p>
            <a:pPr lvl="1"/>
            <a:r>
              <a:rPr lang="en-US" sz="1600" dirty="0" err="1"/>
              <a:t>valM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Store result in register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Update PC</a:t>
            </a:r>
          </a:p>
          <a:p>
            <a:pPr lvl="1"/>
            <a:r>
              <a:rPr lang="en-US" sz="1600" dirty="0"/>
              <a:t>{</a:t>
            </a:r>
            <a:r>
              <a:rPr lang="en-US" sz="1600" dirty="0" err="1"/>
              <a:t>valP</a:t>
            </a:r>
            <a:r>
              <a:rPr lang="en-US" sz="1600" dirty="0"/>
              <a:t>, target </a:t>
            </a:r>
            <a:r>
              <a:rPr lang="en-US" sz="1600" dirty="0" err="1"/>
              <a:t>addr</a:t>
            </a:r>
            <a:r>
              <a:rPr lang="en-US" sz="1600" dirty="0"/>
              <a:t>, </a:t>
            </a:r>
            <a:r>
              <a:rPr lang="en-US" sz="1600" dirty="0" err="1"/>
              <a:t>valM</a:t>
            </a:r>
            <a:r>
              <a:rPr lang="en-US" sz="1600" dirty="0"/>
              <a:t>} -&gt; PC</a:t>
            </a:r>
          </a:p>
        </p:txBody>
      </p:sp>
      <p:sp>
        <p:nvSpPr>
          <p:cNvPr id="179" name="Rectangle 4">
            <a:extLst>
              <a:ext uri="{FF2B5EF4-FFF2-40B4-BE49-F238E27FC236}">
                <a16:creationId xmlns:a16="http://schemas.microsoft.com/office/drawing/2014/main" id="{08CBBA56-24FB-164C-99CB-92034F00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10" y="1630885"/>
            <a:ext cx="2076451" cy="4729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/>
            <a:endParaRPr lang="en-US" sz="1800" kern="0" dirty="0"/>
          </a:p>
        </p:txBody>
      </p:sp>
      <p:sp>
        <p:nvSpPr>
          <p:cNvPr id="191" name="Rectangle 24">
            <a:extLst>
              <a:ext uri="{FF2B5EF4-FFF2-40B4-BE49-F238E27FC236}">
                <a16:creationId xmlns:a16="http://schemas.microsoft.com/office/drawing/2014/main" id="{CDC4B74B-890D-2442-B9A3-20071ECA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39952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jXX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2" name="Rectangle 41">
            <a:extLst>
              <a:ext uri="{FF2B5EF4-FFF2-40B4-BE49-F238E27FC236}">
                <a16:creationId xmlns:a16="http://schemas.microsoft.com/office/drawing/2014/main" id="{A42B13C4-FC6A-464C-AF14-896BC904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44524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call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3" name="Rectangle 58">
            <a:extLst>
              <a:ext uri="{FF2B5EF4-FFF2-40B4-BE49-F238E27FC236}">
                <a16:creationId xmlns:a16="http://schemas.microsoft.com/office/drawing/2014/main" id="{CA69A080-A6AF-2440-B5FA-0B5F1F7C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21664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irmovq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V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4" name="Rectangle 69">
            <a:extLst>
              <a:ext uri="{FF2B5EF4-FFF2-40B4-BE49-F238E27FC236}">
                <a16:creationId xmlns:a16="http://schemas.microsoft.com/office/drawing/2014/main" id="{1050CC1D-7045-3146-875B-C698BCF6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26236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rmmovq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</a:t>
            </a:r>
          </a:p>
        </p:txBody>
      </p:sp>
      <p:sp>
        <p:nvSpPr>
          <p:cNvPr id="195" name="Rectangle 80">
            <a:extLst>
              <a:ext uri="{FF2B5EF4-FFF2-40B4-BE49-F238E27FC236}">
                <a16:creationId xmlns:a16="http://schemas.microsoft.com/office/drawing/2014/main" id="{94B0D351-04AD-E144-B291-47B5E14BA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30808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),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196" name="Rectangle 48">
            <a:extLst>
              <a:ext uri="{FF2B5EF4-FFF2-40B4-BE49-F238E27FC236}">
                <a16:creationId xmlns:a16="http://schemas.microsoft.com/office/drawing/2014/main" id="{945CF15C-98AC-B945-A149-BBB7B5C7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17092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cmovXX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7" name="Rectangle 91">
            <a:extLst>
              <a:ext uri="{FF2B5EF4-FFF2-40B4-BE49-F238E27FC236}">
                <a16:creationId xmlns:a16="http://schemas.microsoft.com/office/drawing/2014/main" id="{617E4D42-BA16-5144-8BAE-7C2B3AEF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3544365"/>
            <a:ext cx="1676400" cy="2984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8" name="Rectangle 101">
            <a:extLst>
              <a:ext uri="{FF2B5EF4-FFF2-40B4-BE49-F238E27FC236}">
                <a16:creationId xmlns:a16="http://schemas.microsoft.com/office/drawing/2014/main" id="{9716C6BB-8B22-5542-9D18-13BBA466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49096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ret</a:t>
            </a:r>
          </a:p>
        </p:txBody>
      </p:sp>
      <p:sp>
        <p:nvSpPr>
          <p:cNvPr id="199" name="Rectangle 14">
            <a:extLst>
              <a:ext uri="{FF2B5EF4-FFF2-40B4-BE49-F238E27FC236}">
                <a16:creationId xmlns:a16="http://schemas.microsoft.com/office/drawing/2014/main" id="{AF41BA68-B3C9-CE46-A293-3F744D69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53668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pushq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200" name="Rectangle 31">
            <a:extLst>
              <a:ext uri="{FF2B5EF4-FFF2-40B4-BE49-F238E27FC236}">
                <a16:creationId xmlns:a16="http://schemas.microsoft.com/office/drawing/2014/main" id="{A760C2FC-2A23-6D48-8D67-CF44C1A7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5824015"/>
            <a:ext cx="16002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  <p:grpSp>
        <p:nvGrpSpPr>
          <p:cNvPr id="15" name="Group 80">
            <a:extLst>
              <a:ext uri="{FF2B5EF4-FFF2-40B4-BE49-F238E27FC236}">
                <a16:creationId xmlns:a16="http://schemas.microsoft.com/office/drawing/2014/main" id="{263E9C96-EA40-F642-90AD-A5E89A9C5696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1112305"/>
            <a:ext cx="609600" cy="280987"/>
            <a:chOff x="1536" y="2208"/>
            <a:chExt cx="384" cy="192"/>
          </a:xfrm>
        </p:grpSpPr>
        <p:sp>
          <p:nvSpPr>
            <p:cNvPr id="16" name="Rectangle 81">
              <a:extLst>
                <a:ext uri="{FF2B5EF4-FFF2-40B4-BE49-F238E27FC236}">
                  <a16:creationId xmlns:a16="http://schemas.microsoft.com/office/drawing/2014/main" id="{AD64F522-8293-9243-9B8C-482216E5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7" name="Rectangle 82">
              <a:extLst>
                <a:ext uri="{FF2B5EF4-FFF2-40B4-BE49-F238E27FC236}">
                  <a16:creationId xmlns:a16="http://schemas.microsoft.com/office/drawing/2014/main" id="{B7E89374-EC63-A84A-88E8-B6D034480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18" name="Rectangle 83">
              <a:extLst>
                <a:ext uri="{FF2B5EF4-FFF2-40B4-BE49-F238E27FC236}">
                  <a16:creationId xmlns:a16="http://schemas.microsoft.com/office/drawing/2014/main" id="{2CE8E126-8ABF-A84F-BD9F-0E7A6716C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19" name="Group 84">
            <a:extLst>
              <a:ext uri="{FF2B5EF4-FFF2-40B4-BE49-F238E27FC236}">
                <a16:creationId xmlns:a16="http://schemas.microsoft.com/office/drawing/2014/main" id="{2FE68123-B191-8343-87C3-39B086ECCEF2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112305"/>
            <a:ext cx="609600" cy="280987"/>
            <a:chOff x="1920" y="2208"/>
            <a:chExt cx="384" cy="192"/>
          </a:xfrm>
        </p:grpSpPr>
        <p:sp>
          <p:nvSpPr>
            <p:cNvPr id="20" name="Rectangle 85">
              <a:extLst>
                <a:ext uri="{FF2B5EF4-FFF2-40B4-BE49-F238E27FC236}">
                  <a16:creationId xmlns:a16="http://schemas.microsoft.com/office/drawing/2014/main" id="{52B820BD-52D6-2642-8CA6-74873A74D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21" name="Rectangle 86">
              <a:extLst>
                <a:ext uri="{FF2B5EF4-FFF2-40B4-BE49-F238E27FC236}">
                  <a16:creationId xmlns:a16="http://schemas.microsoft.com/office/drawing/2014/main" id="{9F6C2EB4-D2C3-5F49-BA58-8DBA59534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22" name="Rectangle 87">
              <a:extLst>
                <a:ext uri="{FF2B5EF4-FFF2-40B4-BE49-F238E27FC236}">
                  <a16:creationId xmlns:a16="http://schemas.microsoft.com/office/drawing/2014/main" id="{D5BB66B7-6C95-5A46-A91D-FD7BE6D9E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23" name="Rectangle 88">
            <a:extLst>
              <a:ext uri="{FF2B5EF4-FFF2-40B4-BE49-F238E27FC236}">
                <a16:creationId xmlns:a16="http://schemas.microsoft.com/office/drawing/2014/main" id="{7DD2D2CF-DDD4-8642-AF94-DF6A534D3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1112305"/>
            <a:ext cx="4864100" cy="28098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 dirty="0"/>
              <a:t>V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02A75DBC-2DC2-ED42-A382-D3DFC0DA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1630633"/>
            <a:ext cx="1676400" cy="4729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/>
            <a:r>
              <a:rPr lang="en-US" sz="1800" kern="0" dirty="0"/>
              <a:t>Fetch</a:t>
            </a:r>
          </a:p>
          <a:p>
            <a:pPr marL="0" indent="0" eaLnBrk="1" hangingPunct="1"/>
            <a:endParaRPr lang="en-US" sz="1800" kern="0" dirty="0"/>
          </a:p>
          <a:p>
            <a:pPr marL="0" indent="0" eaLnBrk="1" hangingPunct="1"/>
            <a:r>
              <a:rPr lang="en-US" kern="0" dirty="0"/>
              <a:t>  </a:t>
            </a:r>
          </a:p>
          <a:p>
            <a:pPr marL="0" indent="0" eaLnBrk="1" hangingPunct="1"/>
            <a:r>
              <a:rPr lang="en-US" sz="1800" kern="0" dirty="0"/>
              <a:t>Decode</a:t>
            </a:r>
          </a:p>
          <a:p>
            <a:pPr marL="0" indent="0" eaLnBrk="1" hangingPunct="1"/>
            <a:endParaRPr lang="en-US" sz="1800" kern="0" dirty="0"/>
          </a:p>
          <a:p>
            <a:pPr marL="0" indent="0" eaLnBrk="1" hangingPunct="1"/>
            <a:r>
              <a:rPr lang="en-US" sz="1800" kern="0" dirty="0"/>
              <a:t>Execute</a:t>
            </a:r>
          </a:p>
          <a:p>
            <a:pPr marL="0" indent="0" eaLnBrk="1" hangingPunct="1"/>
            <a:endParaRPr lang="en-US" sz="1800" kern="0" dirty="0"/>
          </a:p>
          <a:p>
            <a:pPr marL="0" indent="0" eaLnBrk="1" hangingPunct="1"/>
            <a:r>
              <a:rPr lang="en-US" sz="1800" kern="0" dirty="0"/>
              <a:t>Memory</a:t>
            </a:r>
          </a:p>
          <a:p>
            <a:pPr marL="0" indent="0" eaLnBrk="1" hangingPunct="1"/>
            <a:endParaRPr lang="en-US" sz="1800" kern="0" dirty="0"/>
          </a:p>
          <a:p>
            <a:pPr marL="0" indent="0" eaLnBrk="1" hangingPunct="1"/>
            <a:r>
              <a:rPr lang="en-US" sz="1800" kern="0" dirty="0"/>
              <a:t>Write Back</a:t>
            </a:r>
          </a:p>
        </p:txBody>
      </p:sp>
    </p:spTree>
    <p:extLst>
      <p:ext uri="{BB962C8B-B14F-4D97-AF65-F5344CB8AC3E}">
        <p14:creationId xmlns:p14="http://schemas.microsoft.com/office/powerpoint/2010/main" val="40851805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7239000" y="6172200"/>
            <a:ext cx="1676400" cy="673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3322637" cy="779463"/>
          </a:xfrm>
        </p:spPr>
        <p:txBody>
          <a:bodyPr/>
          <a:lstStyle/>
          <a:p>
            <a:r>
              <a:rPr lang="en-US" dirty="0"/>
              <a:t>5-cycle SEQ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4662487" cy="5213350"/>
          </a:xfrm>
        </p:spPr>
        <p:txBody>
          <a:bodyPr/>
          <a:lstStyle/>
          <a:p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instruction from instruction memory</a:t>
            </a:r>
          </a:p>
          <a:p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registers</a:t>
            </a:r>
          </a:p>
          <a:p>
            <a:r>
              <a:rPr lang="en-US" sz="2000" dirty="0"/>
              <a:t>Execute (ALU op)</a:t>
            </a:r>
          </a:p>
          <a:p>
            <a:pPr lvl="1"/>
            <a:r>
              <a:rPr lang="en-US" sz="1800" dirty="0"/>
              <a:t>Compute value or address</a:t>
            </a:r>
          </a:p>
          <a:p>
            <a:r>
              <a:rPr lang="en-US" sz="2000" dirty="0"/>
              <a:t>Memory </a:t>
            </a:r>
          </a:p>
          <a:p>
            <a:pPr lvl="1"/>
            <a:r>
              <a:rPr lang="en-US" sz="1800" dirty="0"/>
              <a:t>Read or write data</a:t>
            </a:r>
          </a:p>
          <a:p>
            <a:r>
              <a:rPr lang="en-US" sz="2000" dirty="0"/>
              <a:t>Write Back (Reg WB)</a:t>
            </a:r>
          </a:p>
          <a:p>
            <a:pPr lvl="1"/>
            <a:r>
              <a:rPr lang="en-US" sz="1800" dirty="0"/>
              <a:t>Write registers</a:t>
            </a:r>
          </a:p>
          <a:p>
            <a:r>
              <a:rPr lang="en-US" sz="2000" dirty="0"/>
              <a:t>PC</a:t>
            </a:r>
          </a:p>
          <a:p>
            <a:pPr lvl="1"/>
            <a:r>
              <a:rPr lang="en-US" sz="1800" dirty="0"/>
              <a:t>Update program counter</a:t>
            </a: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C4C1B01F-E5F1-1B49-8409-C7EC698C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7649"/>
            <a:ext cx="36512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2pPr>
            <a:lvl3pPr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3pPr>
            <a:lvl4pPr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4pPr>
            <a:lvl5pPr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5pPr>
            <a:lvl6pPr marL="457200"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6pPr>
            <a:lvl7pPr marL="914400"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7pPr>
            <a:lvl8pPr marL="1371600"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8pPr>
            <a:lvl9pPr marL="1828800" algn="l" defTabSz="91281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kern="0" dirty="0"/>
              <a:t>Building Blocks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BB434AF3-219A-964D-86F6-DFDE8AA3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44" y="2792427"/>
            <a:ext cx="2196895" cy="148590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34591FC3-CC7D-424C-ADAF-93E1EA085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413" y="1121915"/>
            <a:ext cx="2560958" cy="174260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ECC141C-1C8F-194D-84DD-D7A7D47F7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44" y="4290105"/>
            <a:ext cx="2012713" cy="17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80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87290A1-36F7-AD47-BB27-41BCF8F5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01" y="349489"/>
            <a:ext cx="8700819" cy="77960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Multiplexor (Selector)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7D57CA8-F845-E848-880E-91FC40B6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914" y="1298765"/>
            <a:ext cx="7349409" cy="7205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ea typeface="ＭＳ Ｐゴシック" panose="020B0600070205080204" pitchFamily="34" charset="-128"/>
              </a:rPr>
              <a:t>Select input word A or B depending on control signal s</a:t>
            </a:r>
          </a:p>
        </p:txBody>
      </p:sp>
      <p:grpSp>
        <p:nvGrpSpPr>
          <p:cNvPr id="23556" name="Group 69">
            <a:extLst>
              <a:ext uri="{FF2B5EF4-FFF2-40B4-BE49-F238E27FC236}">
                <a16:creationId xmlns:a16="http://schemas.microsoft.com/office/drawing/2014/main" id="{1D80F849-2D92-8F4C-86C3-5F6C2D91915F}"/>
              </a:ext>
            </a:extLst>
          </p:cNvPr>
          <p:cNvGrpSpPr>
            <a:grpSpLocks/>
          </p:cNvGrpSpPr>
          <p:nvPr/>
        </p:nvGrpSpPr>
        <p:grpSpPr bwMode="auto">
          <a:xfrm>
            <a:off x="5251542" y="2019346"/>
            <a:ext cx="2987627" cy="3800285"/>
            <a:chOff x="329" y="720"/>
            <a:chExt cx="2887" cy="3600"/>
          </a:xfrm>
        </p:grpSpPr>
        <p:sp>
          <p:nvSpPr>
            <p:cNvPr id="301126" name="Rectangle 70">
              <a:extLst>
                <a:ext uri="{FF2B5EF4-FFF2-40B4-BE49-F238E27FC236}">
                  <a16:creationId xmlns:a16="http://schemas.microsoft.com/office/drawing/2014/main" id="{E6E45BBD-D1A3-6D46-9A29-FD992CFC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48"/>
              <a:ext cx="1776" cy="76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eaLnBrk="1" hangingPunct="1">
                <a:defRPr/>
              </a:pPr>
              <a:endParaRPr lang="en-US" sz="2398" b="0"/>
            </a:p>
          </p:txBody>
        </p:sp>
        <p:sp>
          <p:nvSpPr>
            <p:cNvPr id="301127" name="Freeform 71">
              <a:extLst>
                <a:ext uri="{FF2B5EF4-FFF2-40B4-BE49-F238E27FC236}">
                  <a16:creationId xmlns:a16="http://schemas.microsoft.com/office/drawing/2014/main" id="{3B4A9320-2A9B-4A44-92AC-A278BF246D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24" y="1440"/>
              <a:ext cx="340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336" y="0"/>
                </a:cxn>
              </a:cxnLst>
              <a:rect l="0" t="0" r="r" b="b"/>
              <a:pathLst>
                <a:path w="336" h="96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33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28" name="Freeform 72">
              <a:extLst>
                <a:ext uri="{FF2B5EF4-FFF2-40B4-BE49-F238E27FC236}">
                  <a16:creationId xmlns:a16="http://schemas.microsoft.com/office/drawing/2014/main" id="{28E9A04F-5E27-AD45-8FCD-A084533AA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728"/>
              <a:ext cx="340" cy="1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336" y="0"/>
                </a:cxn>
              </a:cxnLst>
              <a:rect l="0" t="0" r="r" b="b"/>
              <a:pathLst>
                <a:path w="336" h="96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33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29" name="Line 73">
              <a:extLst>
                <a:ext uri="{FF2B5EF4-FFF2-40B4-BE49-F238E27FC236}">
                  <a16:creationId xmlns:a16="http://schemas.microsoft.com/office/drawing/2014/main" id="{15238C4F-54ED-0443-A92C-9A28F380A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1628"/>
              <a:ext cx="2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30" name="Freeform 74">
              <a:extLst>
                <a:ext uri="{FF2B5EF4-FFF2-40B4-BE49-F238E27FC236}">
                  <a16:creationId xmlns:a16="http://schemas.microsoft.com/office/drawing/2014/main" id="{564DD8FF-4E84-5945-B68B-FDADD3EE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488"/>
              <a:ext cx="410" cy="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31" name="Freeform 75">
              <a:extLst>
                <a:ext uri="{FF2B5EF4-FFF2-40B4-BE49-F238E27FC236}">
                  <a16:creationId xmlns:a16="http://schemas.microsoft.com/office/drawing/2014/main" id="{87E65816-83AE-6C4F-9AD8-4E0E21037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488"/>
              <a:ext cx="410" cy="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grpSp>
          <p:nvGrpSpPr>
            <p:cNvPr id="23574" name="Group 76">
              <a:extLst>
                <a:ext uri="{FF2B5EF4-FFF2-40B4-BE49-F238E27FC236}">
                  <a16:creationId xmlns:a16="http://schemas.microsoft.com/office/drawing/2014/main" id="{68363E6A-0057-0F48-8175-27B86EE89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864"/>
              <a:ext cx="184" cy="384"/>
              <a:chOff x="960" y="1055"/>
              <a:chExt cx="184" cy="384"/>
            </a:xfrm>
          </p:grpSpPr>
          <p:sp>
            <p:nvSpPr>
              <p:cNvPr id="301133" name="Line 77">
                <a:extLst>
                  <a:ext uri="{FF2B5EF4-FFF2-40B4-BE49-F238E27FC236}">
                    <a16:creationId xmlns:a16="http://schemas.microsoft.com/office/drawing/2014/main" id="{AE6564B1-4562-3A4A-94DB-2EBD76961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09" y="1391"/>
                <a:ext cx="9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34" name="Freeform 78">
                <a:extLst>
                  <a:ext uri="{FF2B5EF4-FFF2-40B4-BE49-F238E27FC236}">
                    <a16:creationId xmlns:a16="http://schemas.microsoft.com/office/drawing/2014/main" id="{756725DC-B253-6F4C-809A-A3F6A0C66BE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55" y="1154"/>
                <a:ext cx="194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4"/>
                  </a:cxn>
                  <a:cxn ang="0">
                    <a:pos x="190" y="92"/>
                  </a:cxn>
                  <a:cxn ang="0">
                    <a:pos x="0" y="0"/>
                  </a:cxn>
                </a:cxnLst>
                <a:rect l="0" t="0" r="r" b="b"/>
                <a:pathLst>
                  <a:path w="19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19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35" name="Freeform 79">
                <a:extLst>
                  <a:ext uri="{FF2B5EF4-FFF2-40B4-BE49-F238E27FC236}">
                    <a16:creationId xmlns:a16="http://schemas.microsoft.com/office/drawing/2014/main" id="{E297E9D0-0087-1545-8F5C-AE8DA732F4A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55" y="1154"/>
                <a:ext cx="194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4"/>
                  </a:cxn>
                  <a:cxn ang="0">
                    <a:pos x="190" y="92"/>
                  </a:cxn>
                  <a:cxn ang="0">
                    <a:pos x="0" y="0"/>
                  </a:cxn>
                </a:cxnLst>
                <a:rect l="0" t="0" r="r" b="b"/>
                <a:pathLst>
                  <a:path w="19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190" y="9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36" name="Freeform 80">
                <a:extLst>
                  <a:ext uri="{FF2B5EF4-FFF2-40B4-BE49-F238E27FC236}">
                    <a16:creationId xmlns:a16="http://schemas.microsoft.com/office/drawing/2014/main" id="{1C4FA845-A706-C34B-80F5-C19B3DC631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028" y="1345"/>
                <a:ext cx="49" cy="48"/>
              </a:xfrm>
              <a:custGeom>
                <a:avLst/>
                <a:gdLst/>
                <a:ahLst/>
                <a:cxnLst>
                  <a:cxn ang="0">
                    <a:pos x="49" y="26"/>
                  </a:cxn>
                  <a:cxn ang="0">
                    <a:pos x="42" y="41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8" y="4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8" y="8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42" y="8"/>
                  </a:cxn>
                  <a:cxn ang="0">
                    <a:pos x="49" y="26"/>
                  </a:cxn>
                </a:cxnLst>
                <a:rect l="0" t="0" r="r" b="b"/>
                <a:pathLst>
                  <a:path w="49" h="48">
                    <a:moveTo>
                      <a:pt x="49" y="26"/>
                    </a:moveTo>
                    <a:lnTo>
                      <a:pt x="42" y="4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8" y="4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2" y="8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37" name="Freeform 81">
                <a:extLst>
                  <a:ext uri="{FF2B5EF4-FFF2-40B4-BE49-F238E27FC236}">
                    <a16:creationId xmlns:a16="http://schemas.microsoft.com/office/drawing/2014/main" id="{CA2210D3-C5F5-C544-9CE9-6B97CCC7325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028" y="1345"/>
                <a:ext cx="49" cy="48"/>
              </a:xfrm>
              <a:custGeom>
                <a:avLst/>
                <a:gdLst/>
                <a:ahLst/>
                <a:cxnLst>
                  <a:cxn ang="0">
                    <a:pos x="49" y="26"/>
                  </a:cxn>
                  <a:cxn ang="0">
                    <a:pos x="42" y="41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8" y="4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8" y="8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42" y="8"/>
                  </a:cxn>
                  <a:cxn ang="0">
                    <a:pos x="49" y="26"/>
                  </a:cxn>
                </a:cxnLst>
                <a:rect l="0" t="0" r="r" b="b"/>
                <a:pathLst>
                  <a:path w="49" h="48">
                    <a:moveTo>
                      <a:pt x="49" y="26"/>
                    </a:moveTo>
                    <a:lnTo>
                      <a:pt x="42" y="4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8" y="4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2" y="8"/>
                    </a:lnTo>
                    <a:lnTo>
                      <a:pt x="49" y="26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38" name="Line 82">
                <a:extLst>
                  <a:ext uri="{FF2B5EF4-FFF2-40B4-BE49-F238E27FC236}">
                    <a16:creationId xmlns:a16="http://schemas.microsoft.com/office/drawing/2014/main" id="{55424499-3E7E-804C-955E-C0012CCD8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02" y="1102"/>
                <a:ext cx="9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398"/>
              </a:p>
            </p:txBody>
          </p:sp>
        </p:grpSp>
        <p:sp>
          <p:nvSpPr>
            <p:cNvPr id="301139" name="Line 83">
              <a:extLst>
                <a:ext uri="{FF2B5EF4-FFF2-40B4-BE49-F238E27FC236}">
                  <a16:creationId xmlns:a16="http://schemas.microsoft.com/office/drawing/2014/main" id="{D6AE9100-FFC8-7B4A-8269-5EFF7E43B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344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0" name="Line 84">
              <a:extLst>
                <a:ext uri="{FF2B5EF4-FFF2-40B4-BE49-F238E27FC236}">
                  <a16:creationId xmlns:a16="http://schemas.microsoft.com/office/drawing/2014/main" id="{E2750AC6-FA0E-9648-89F4-701126330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536"/>
              <a:ext cx="81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1" name="Freeform 85">
              <a:extLst>
                <a:ext uri="{FF2B5EF4-FFF2-40B4-BE49-F238E27FC236}">
                  <a16:creationId xmlns:a16="http://schemas.microsoft.com/office/drawing/2014/main" id="{6F04DE2E-607F-2643-AF87-0B9927CD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1296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2" name="Freeform 86">
              <a:extLst>
                <a:ext uri="{FF2B5EF4-FFF2-40B4-BE49-F238E27FC236}">
                  <a16:creationId xmlns:a16="http://schemas.microsoft.com/office/drawing/2014/main" id="{405C56A6-9207-664E-9532-9229B1804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1296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3" name="Text Box 87">
              <a:extLst>
                <a:ext uri="{FF2B5EF4-FFF2-40B4-BE49-F238E27FC236}">
                  <a16:creationId xmlns:a16="http://schemas.microsoft.com/office/drawing/2014/main" id="{ED739C11-AF44-5C43-A94A-A8FEFC0E1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392"/>
              <a:ext cx="28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599" b="0" dirty="0"/>
                <a:t>b</a:t>
              </a:r>
              <a:r>
                <a:rPr lang="en-US" sz="1599" b="0" baseline="-25000" dirty="0"/>
                <a:t>63</a:t>
              </a:r>
            </a:p>
          </p:txBody>
        </p:sp>
        <p:sp>
          <p:nvSpPr>
            <p:cNvPr id="301144" name="Text Box 88">
              <a:extLst>
                <a:ext uri="{FF2B5EF4-FFF2-40B4-BE49-F238E27FC236}">
                  <a16:creationId xmlns:a16="http://schemas.microsoft.com/office/drawing/2014/main" id="{EB5BC745-3467-2D4D-B058-27A55AF86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" y="720"/>
              <a:ext cx="18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599" b="0"/>
                <a:t>s</a:t>
              </a:r>
            </a:p>
          </p:txBody>
        </p:sp>
        <p:sp>
          <p:nvSpPr>
            <p:cNvPr id="301145" name="Line 89">
              <a:extLst>
                <a:ext uri="{FF2B5EF4-FFF2-40B4-BE49-F238E27FC236}">
                  <a16:creationId xmlns:a16="http://schemas.microsoft.com/office/drawing/2014/main" id="{0CBAC05D-D96C-EB4F-AAD4-7893D52F1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728"/>
              <a:ext cx="43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6" name="Line 90">
              <a:extLst>
                <a:ext uri="{FF2B5EF4-FFF2-40B4-BE49-F238E27FC236}">
                  <a16:creationId xmlns:a16="http://schemas.microsoft.com/office/drawing/2014/main" id="{BBD55985-117D-7749-AA86-75BD1B9CD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920"/>
              <a:ext cx="8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7" name="Freeform 91">
              <a:extLst>
                <a:ext uri="{FF2B5EF4-FFF2-40B4-BE49-F238E27FC236}">
                  <a16:creationId xmlns:a16="http://schemas.microsoft.com/office/drawing/2014/main" id="{FA4EB097-48EA-D64A-B947-97026650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1680"/>
              <a:ext cx="378" cy="281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8" name="Freeform 92">
              <a:extLst>
                <a:ext uri="{FF2B5EF4-FFF2-40B4-BE49-F238E27FC236}">
                  <a16:creationId xmlns:a16="http://schemas.microsoft.com/office/drawing/2014/main" id="{B16A2B5E-7E60-6A4D-B24E-CC002874E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1680"/>
              <a:ext cx="378" cy="281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49" name="Text Box 93">
              <a:extLst>
                <a:ext uri="{FF2B5EF4-FFF2-40B4-BE49-F238E27FC236}">
                  <a16:creationId xmlns:a16="http://schemas.microsoft.com/office/drawing/2014/main" id="{F788F130-9B8E-3443-8B8C-5FFE971B8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804"/>
              <a:ext cx="28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599" b="0" dirty="0"/>
                <a:t>a</a:t>
              </a:r>
              <a:r>
                <a:rPr lang="en-US" sz="1599" b="0" baseline="-25000" dirty="0"/>
                <a:t>63</a:t>
              </a:r>
            </a:p>
          </p:txBody>
        </p:sp>
        <p:sp>
          <p:nvSpPr>
            <p:cNvPr id="301150" name="Line 94">
              <a:extLst>
                <a:ext uri="{FF2B5EF4-FFF2-40B4-BE49-F238E27FC236}">
                  <a16:creationId xmlns:a16="http://schemas.microsoft.com/office/drawing/2014/main" id="{3A4FCCFE-8900-064B-9DB3-B4C348465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864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51" name="Freeform 95">
              <a:extLst>
                <a:ext uri="{FF2B5EF4-FFF2-40B4-BE49-F238E27FC236}">
                  <a16:creationId xmlns:a16="http://schemas.microsoft.com/office/drawing/2014/main" id="{66DF4D81-DCB8-6A42-B943-8854D3AF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248"/>
              <a:ext cx="96" cy="96"/>
            </a:xfrm>
            <a:custGeom>
              <a:avLst/>
              <a:gdLst/>
              <a:ahLst/>
              <a:cxnLst>
                <a:cxn ang="0">
                  <a:pos x="336" y="1056"/>
                </a:cxn>
                <a:cxn ang="0">
                  <a:pos x="0" y="1056"/>
                </a:cxn>
                <a:cxn ang="0">
                  <a:pos x="0" y="0"/>
                </a:cxn>
              </a:cxnLst>
              <a:rect l="0" t="0" r="r" b="b"/>
              <a:pathLst>
                <a:path w="336" h="1056">
                  <a:moveTo>
                    <a:pt x="336" y="1056"/>
                  </a:moveTo>
                  <a:lnTo>
                    <a:pt x="0" y="1056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52" name="Rectangle 96">
              <a:extLst>
                <a:ext uri="{FF2B5EF4-FFF2-40B4-BE49-F238E27FC236}">
                  <a16:creationId xmlns:a16="http://schemas.microsoft.com/office/drawing/2014/main" id="{F5420C15-51A8-F341-9BCB-9FFA112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536"/>
              <a:ext cx="43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599" b="0" dirty="0"/>
                <a:t>out</a:t>
              </a:r>
              <a:r>
                <a:rPr lang="en-US" sz="1599" b="0" baseline="-25000" dirty="0"/>
                <a:t>63</a:t>
              </a:r>
            </a:p>
          </p:txBody>
        </p:sp>
        <p:sp>
          <p:nvSpPr>
            <p:cNvPr id="301153" name="Rectangle 97">
              <a:extLst>
                <a:ext uri="{FF2B5EF4-FFF2-40B4-BE49-F238E27FC236}">
                  <a16:creationId xmlns:a16="http://schemas.microsoft.com/office/drawing/2014/main" id="{F4A688BC-0362-3740-AA98-E112F1A63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776" cy="76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eaLnBrk="1" hangingPunct="1">
                <a:defRPr/>
              </a:pPr>
              <a:endParaRPr lang="en-US" sz="2398" b="0"/>
            </a:p>
          </p:txBody>
        </p:sp>
        <p:sp>
          <p:nvSpPr>
            <p:cNvPr id="301154" name="Freeform 98">
              <a:extLst>
                <a:ext uri="{FF2B5EF4-FFF2-40B4-BE49-F238E27FC236}">
                  <a16:creationId xmlns:a16="http://schemas.microsoft.com/office/drawing/2014/main" id="{2F8A2AB6-1DCE-8543-A76B-48E4D2E4FD7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24" y="2208"/>
              <a:ext cx="340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336" y="0"/>
                </a:cxn>
              </a:cxnLst>
              <a:rect l="0" t="0" r="r" b="b"/>
              <a:pathLst>
                <a:path w="336" h="96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33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55" name="Freeform 99">
              <a:extLst>
                <a:ext uri="{FF2B5EF4-FFF2-40B4-BE49-F238E27FC236}">
                  <a16:creationId xmlns:a16="http://schemas.microsoft.com/office/drawing/2014/main" id="{EBFDE305-D9A9-4241-808F-15803018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496"/>
              <a:ext cx="340" cy="1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336" y="0"/>
                </a:cxn>
              </a:cxnLst>
              <a:rect l="0" t="0" r="r" b="b"/>
              <a:pathLst>
                <a:path w="336" h="96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33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56" name="Line 100">
              <a:extLst>
                <a:ext uri="{FF2B5EF4-FFF2-40B4-BE49-F238E27FC236}">
                  <a16:creationId xmlns:a16="http://schemas.microsoft.com/office/drawing/2014/main" id="{F9458645-419E-6546-9BBE-27EE180ED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2396"/>
              <a:ext cx="2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57" name="Freeform 101">
              <a:extLst>
                <a:ext uri="{FF2B5EF4-FFF2-40B4-BE49-F238E27FC236}">
                  <a16:creationId xmlns:a16="http://schemas.microsoft.com/office/drawing/2014/main" id="{CD0C79E3-BE6B-8F40-AF28-680B2ADC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256"/>
              <a:ext cx="410" cy="2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58" name="Freeform 102">
              <a:extLst>
                <a:ext uri="{FF2B5EF4-FFF2-40B4-BE49-F238E27FC236}">
                  <a16:creationId xmlns:a16="http://schemas.microsoft.com/office/drawing/2014/main" id="{C61C7EDC-0862-AC44-B91D-4C6CD2FA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256"/>
              <a:ext cx="410" cy="2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59" name="Line 103">
              <a:extLst>
                <a:ext uri="{FF2B5EF4-FFF2-40B4-BE49-F238E27FC236}">
                  <a16:creationId xmlns:a16="http://schemas.microsoft.com/office/drawing/2014/main" id="{DDD4F3B1-6A58-1E43-9EC2-59E48225E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12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0" name="Line 104">
              <a:extLst>
                <a:ext uri="{FF2B5EF4-FFF2-40B4-BE49-F238E27FC236}">
                  <a16:creationId xmlns:a16="http://schemas.microsoft.com/office/drawing/2014/main" id="{CBB8F636-EE34-954E-AEFE-73527D3F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304"/>
              <a:ext cx="81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1" name="Freeform 105">
              <a:extLst>
                <a:ext uri="{FF2B5EF4-FFF2-40B4-BE49-F238E27FC236}">
                  <a16:creationId xmlns:a16="http://schemas.microsoft.com/office/drawing/2014/main" id="{5EE433C1-A243-D742-9E89-7B799251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064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2" name="Freeform 106">
              <a:extLst>
                <a:ext uri="{FF2B5EF4-FFF2-40B4-BE49-F238E27FC236}">
                  <a16:creationId xmlns:a16="http://schemas.microsoft.com/office/drawing/2014/main" id="{6D5248BC-8922-244F-83BA-EAB8FD4D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064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3" name="Text Box 107">
              <a:extLst>
                <a:ext uri="{FF2B5EF4-FFF2-40B4-BE49-F238E27FC236}">
                  <a16:creationId xmlns:a16="http://schemas.microsoft.com/office/drawing/2014/main" id="{5C706336-EA84-2741-B871-6FBAE3D9A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2160"/>
              <a:ext cx="28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599" b="0" dirty="0"/>
                <a:t>b</a:t>
              </a:r>
              <a:r>
                <a:rPr lang="en-US" sz="1599" b="0" baseline="-25000" dirty="0"/>
                <a:t>62</a:t>
              </a:r>
            </a:p>
          </p:txBody>
        </p:sp>
        <p:sp>
          <p:nvSpPr>
            <p:cNvPr id="301164" name="Line 108">
              <a:extLst>
                <a:ext uri="{FF2B5EF4-FFF2-40B4-BE49-F238E27FC236}">
                  <a16:creationId xmlns:a16="http://schemas.microsoft.com/office/drawing/2014/main" id="{27FB4E95-8D2A-F349-9B28-4AD78A431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96"/>
              <a:ext cx="43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5" name="Line 109">
              <a:extLst>
                <a:ext uri="{FF2B5EF4-FFF2-40B4-BE49-F238E27FC236}">
                  <a16:creationId xmlns:a16="http://schemas.microsoft.com/office/drawing/2014/main" id="{3090D90D-B799-9E45-A58B-48B7DB47F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688"/>
              <a:ext cx="8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6" name="Freeform 110">
              <a:extLst>
                <a:ext uri="{FF2B5EF4-FFF2-40B4-BE49-F238E27FC236}">
                  <a16:creationId xmlns:a16="http://schemas.microsoft.com/office/drawing/2014/main" id="{5135BABD-AA2D-CD48-BA1C-0F12A978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448"/>
              <a:ext cx="378" cy="281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7" name="Freeform 111">
              <a:extLst>
                <a:ext uri="{FF2B5EF4-FFF2-40B4-BE49-F238E27FC236}">
                  <a16:creationId xmlns:a16="http://schemas.microsoft.com/office/drawing/2014/main" id="{450DCDA3-9DBF-0149-B065-C95A3118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448"/>
              <a:ext cx="378" cy="281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68" name="Text Box 112">
              <a:extLst>
                <a:ext uri="{FF2B5EF4-FFF2-40B4-BE49-F238E27FC236}">
                  <a16:creationId xmlns:a16="http://schemas.microsoft.com/office/drawing/2014/main" id="{74CE2D78-B5C6-9941-A8E6-1C42FF47A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2572"/>
              <a:ext cx="28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599" b="0" dirty="0"/>
                <a:t>a</a:t>
              </a:r>
              <a:r>
                <a:rPr lang="en-US" sz="1599" b="0" baseline="-25000" dirty="0"/>
                <a:t>62</a:t>
              </a:r>
            </a:p>
          </p:txBody>
        </p:sp>
        <p:sp>
          <p:nvSpPr>
            <p:cNvPr id="301169" name="Freeform 113">
              <a:extLst>
                <a:ext uri="{FF2B5EF4-FFF2-40B4-BE49-F238E27FC236}">
                  <a16:creationId xmlns:a16="http://schemas.microsoft.com/office/drawing/2014/main" id="{34C69F48-7C8C-EB4F-AE58-1886CDDE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016"/>
              <a:ext cx="96" cy="96"/>
            </a:xfrm>
            <a:custGeom>
              <a:avLst/>
              <a:gdLst/>
              <a:ahLst/>
              <a:cxnLst>
                <a:cxn ang="0">
                  <a:pos x="336" y="1056"/>
                </a:cxn>
                <a:cxn ang="0">
                  <a:pos x="0" y="1056"/>
                </a:cxn>
                <a:cxn ang="0">
                  <a:pos x="0" y="0"/>
                </a:cxn>
              </a:cxnLst>
              <a:rect l="0" t="0" r="r" b="b"/>
              <a:pathLst>
                <a:path w="336" h="1056">
                  <a:moveTo>
                    <a:pt x="336" y="1056"/>
                  </a:moveTo>
                  <a:lnTo>
                    <a:pt x="0" y="1056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0" name="Rectangle 114">
              <a:extLst>
                <a:ext uri="{FF2B5EF4-FFF2-40B4-BE49-F238E27FC236}">
                  <a16:creationId xmlns:a16="http://schemas.microsoft.com/office/drawing/2014/main" id="{9C924381-C711-AD4B-803A-C5EA8FB2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04"/>
              <a:ext cx="43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599" b="0" dirty="0"/>
                <a:t>out</a:t>
              </a:r>
              <a:r>
                <a:rPr lang="en-US" sz="1599" b="0" baseline="-25000" dirty="0"/>
                <a:t>62</a:t>
              </a:r>
            </a:p>
          </p:txBody>
        </p:sp>
        <p:sp>
          <p:nvSpPr>
            <p:cNvPr id="301171" name="Rectangle 115">
              <a:extLst>
                <a:ext uri="{FF2B5EF4-FFF2-40B4-BE49-F238E27FC236}">
                  <a16:creationId xmlns:a16="http://schemas.microsoft.com/office/drawing/2014/main" id="{472D8A18-6C03-B447-A1C2-B4CF1B96A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552"/>
              <a:ext cx="1776" cy="76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eaLnBrk="1" hangingPunct="1">
                <a:defRPr/>
              </a:pPr>
              <a:endParaRPr lang="en-US" sz="2398" b="0"/>
            </a:p>
          </p:txBody>
        </p:sp>
        <p:sp>
          <p:nvSpPr>
            <p:cNvPr id="301172" name="Freeform 116">
              <a:extLst>
                <a:ext uri="{FF2B5EF4-FFF2-40B4-BE49-F238E27FC236}">
                  <a16:creationId xmlns:a16="http://schemas.microsoft.com/office/drawing/2014/main" id="{4C783244-EEE4-2F47-96DE-242E8FFE4D7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24" y="3744"/>
              <a:ext cx="340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336" y="0"/>
                </a:cxn>
              </a:cxnLst>
              <a:rect l="0" t="0" r="r" b="b"/>
              <a:pathLst>
                <a:path w="336" h="96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33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3" name="Freeform 117">
              <a:extLst>
                <a:ext uri="{FF2B5EF4-FFF2-40B4-BE49-F238E27FC236}">
                  <a16:creationId xmlns:a16="http://schemas.microsoft.com/office/drawing/2014/main" id="{9CFC855D-1C4B-7644-B2BE-36C102DF6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32"/>
              <a:ext cx="340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336" y="0"/>
                </a:cxn>
              </a:cxnLst>
              <a:rect l="0" t="0" r="r" b="b"/>
              <a:pathLst>
                <a:path w="336" h="96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33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4" name="Line 118">
              <a:extLst>
                <a:ext uri="{FF2B5EF4-FFF2-40B4-BE49-F238E27FC236}">
                  <a16:creationId xmlns:a16="http://schemas.microsoft.com/office/drawing/2014/main" id="{336782D3-F4B0-544C-ACF4-41D9C15E7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3932"/>
              <a:ext cx="2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5" name="Freeform 119">
              <a:extLst>
                <a:ext uri="{FF2B5EF4-FFF2-40B4-BE49-F238E27FC236}">
                  <a16:creationId xmlns:a16="http://schemas.microsoft.com/office/drawing/2014/main" id="{09DA4A44-300A-C244-8490-E16D157D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792"/>
              <a:ext cx="410" cy="2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6" name="Freeform 120">
              <a:extLst>
                <a:ext uri="{FF2B5EF4-FFF2-40B4-BE49-F238E27FC236}">
                  <a16:creationId xmlns:a16="http://schemas.microsoft.com/office/drawing/2014/main" id="{F65A8685-EBA0-4C46-BE6C-51093E064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792"/>
              <a:ext cx="410" cy="2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7" name="Line 121">
              <a:extLst>
                <a:ext uri="{FF2B5EF4-FFF2-40B4-BE49-F238E27FC236}">
                  <a16:creationId xmlns:a16="http://schemas.microsoft.com/office/drawing/2014/main" id="{ADD1C157-722B-FD48-AF8F-F5EA10D63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648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8" name="Line 122">
              <a:extLst>
                <a:ext uri="{FF2B5EF4-FFF2-40B4-BE49-F238E27FC236}">
                  <a16:creationId xmlns:a16="http://schemas.microsoft.com/office/drawing/2014/main" id="{8C6925D6-0E52-5A4E-B2A9-6D033DB6D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40"/>
              <a:ext cx="81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79" name="Freeform 123">
              <a:extLst>
                <a:ext uri="{FF2B5EF4-FFF2-40B4-BE49-F238E27FC236}">
                  <a16:creationId xmlns:a16="http://schemas.microsoft.com/office/drawing/2014/main" id="{696ABC35-1B34-104F-82B1-8029C9B2D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3600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80" name="Freeform 124">
              <a:extLst>
                <a:ext uri="{FF2B5EF4-FFF2-40B4-BE49-F238E27FC236}">
                  <a16:creationId xmlns:a16="http://schemas.microsoft.com/office/drawing/2014/main" id="{65A58CF0-98E2-3C49-B2C1-CB79B697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3600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81" name="Text Box 125">
              <a:extLst>
                <a:ext uri="{FF2B5EF4-FFF2-40B4-BE49-F238E27FC236}">
                  <a16:creationId xmlns:a16="http://schemas.microsoft.com/office/drawing/2014/main" id="{50F32E1E-FAE6-AB4B-934B-DD71E9F51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696"/>
              <a:ext cx="23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599" b="0"/>
                <a:t>b</a:t>
              </a:r>
              <a:r>
                <a:rPr lang="en-US" sz="1599" b="0" baseline="-25000"/>
                <a:t>0</a:t>
              </a:r>
            </a:p>
          </p:txBody>
        </p:sp>
        <p:sp>
          <p:nvSpPr>
            <p:cNvPr id="301182" name="Line 126">
              <a:extLst>
                <a:ext uri="{FF2B5EF4-FFF2-40B4-BE49-F238E27FC236}">
                  <a16:creationId xmlns:a16="http://schemas.microsoft.com/office/drawing/2014/main" id="{4119F915-BE8A-7342-8061-E35AA6041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4032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83" name="Line 127">
              <a:extLst>
                <a:ext uri="{FF2B5EF4-FFF2-40B4-BE49-F238E27FC236}">
                  <a16:creationId xmlns:a16="http://schemas.microsoft.com/office/drawing/2014/main" id="{71AEC7EE-8638-B244-B62E-4568EAE8B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4224"/>
              <a:ext cx="8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84" name="Freeform 128">
              <a:extLst>
                <a:ext uri="{FF2B5EF4-FFF2-40B4-BE49-F238E27FC236}">
                  <a16:creationId xmlns:a16="http://schemas.microsoft.com/office/drawing/2014/main" id="{F960F854-B1F9-5248-9C3B-4F16F3CEE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3984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85" name="Freeform 129">
              <a:extLst>
                <a:ext uri="{FF2B5EF4-FFF2-40B4-BE49-F238E27FC236}">
                  <a16:creationId xmlns:a16="http://schemas.microsoft.com/office/drawing/2014/main" id="{061DFA79-9693-EF4B-BAE7-7F58895C3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3984"/>
              <a:ext cx="378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86" name="Text Box 130">
              <a:extLst>
                <a:ext uri="{FF2B5EF4-FFF2-40B4-BE49-F238E27FC236}">
                  <a16:creationId xmlns:a16="http://schemas.microsoft.com/office/drawing/2014/main" id="{E2AB2592-7707-7B46-B265-72EE1F0E4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4108"/>
              <a:ext cx="23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sz="1599" b="0"/>
                <a:t>a</a:t>
              </a:r>
              <a:r>
                <a:rPr lang="en-US" sz="1599" b="0" baseline="-25000"/>
                <a:t>0</a:t>
              </a:r>
            </a:p>
          </p:txBody>
        </p:sp>
        <p:sp>
          <p:nvSpPr>
            <p:cNvPr id="301187" name="Freeform 131">
              <a:extLst>
                <a:ext uri="{FF2B5EF4-FFF2-40B4-BE49-F238E27FC236}">
                  <a16:creationId xmlns:a16="http://schemas.microsoft.com/office/drawing/2014/main" id="{C9D28A9F-3FB5-054D-B144-D490E94C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44"/>
              <a:ext cx="144" cy="2304"/>
            </a:xfrm>
            <a:custGeom>
              <a:avLst/>
              <a:gdLst/>
              <a:ahLst/>
              <a:cxnLst>
                <a:cxn ang="0">
                  <a:pos x="336" y="1056"/>
                </a:cxn>
                <a:cxn ang="0">
                  <a:pos x="0" y="1056"/>
                </a:cxn>
                <a:cxn ang="0">
                  <a:pos x="0" y="0"/>
                </a:cxn>
              </a:cxnLst>
              <a:rect l="0" t="0" r="r" b="b"/>
              <a:pathLst>
                <a:path w="336" h="1056">
                  <a:moveTo>
                    <a:pt x="336" y="1056"/>
                  </a:moveTo>
                  <a:lnTo>
                    <a:pt x="0" y="1056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188" name="Rectangle 132">
              <a:extLst>
                <a:ext uri="{FF2B5EF4-FFF2-40B4-BE49-F238E27FC236}">
                  <a16:creationId xmlns:a16="http://schemas.microsoft.com/office/drawing/2014/main" id="{DA8AA682-9B14-0844-8151-A44A7D50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840"/>
              <a:ext cx="43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599" b="0"/>
                <a:t>out</a:t>
              </a:r>
              <a:r>
                <a:rPr lang="en-US" sz="1599" b="0" baseline="-25000"/>
                <a:t>0</a:t>
              </a:r>
            </a:p>
          </p:txBody>
        </p:sp>
        <p:sp>
          <p:nvSpPr>
            <p:cNvPr id="301189" name="Freeform 133">
              <a:extLst>
                <a:ext uri="{FF2B5EF4-FFF2-40B4-BE49-F238E27FC236}">
                  <a16:creationId xmlns:a16="http://schemas.microsoft.com/office/drawing/2014/main" id="{259B9128-6B42-6A49-8355-640F27F9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4"/>
              <a:ext cx="336" cy="3172"/>
            </a:xfrm>
            <a:custGeom>
              <a:avLst/>
              <a:gdLst/>
              <a:ahLst/>
              <a:cxnLst>
                <a:cxn ang="0">
                  <a:pos x="336" y="1056"/>
                </a:cxn>
                <a:cxn ang="0">
                  <a:pos x="0" y="1056"/>
                </a:cxn>
                <a:cxn ang="0">
                  <a:pos x="0" y="0"/>
                </a:cxn>
              </a:cxnLst>
              <a:rect l="0" t="0" r="r" b="b"/>
              <a:pathLst>
                <a:path w="336" h="1056">
                  <a:moveTo>
                    <a:pt x="336" y="1056"/>
                  </a:moveTo>
                  <a:lnTo>
                    <a:pt x="0" y="1056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grpSp>
          <p:nvGrpSpPr>
            <p:cNvPr id="23626" name="Group 134">
              <a:extLst>
                <a:ext uri="{FF2B5EF4-FFF2-40B4-BE49-F238E27FC236}">
                  <a16:creationId xmlns:a16="http://schemas.microsoft.com/office/drawing/2014/main" id="{2631ABAD-8BCE-4445-8934-79BF52CE4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296"/>
              <a:ext cx="96" cy="96"/>
              <a:chOff x="240" y="4176"/>
              <a:chExt cx="192" cy="192"/>
            </a:xfrm>
          </p:grpSpPr>
          <p:sp>
            <p:nvSpPr>
              <p:cNvPr id="301191" name="Oval 135">
                <a:extLst>
                  <a:ext uri="{FF2B5EF4-FFF2-40B4-BE49-F238E27FC236}">
                    <a16:creationId xmlns:a16="http://schemas.microsoft.com/office/drawing/2014/main" id="{B69D84C0-7035-4548-B482-37F8E4F4C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92" name="Rectangle 136">
                <a:extLst>
                  <a:ext uri="{FF2B5EF4-FFF2-40B4-BE49-F238E27FC236}">
                    <a16:creationId xmlns:a16="http://schemas.microsoft.com/office/drawing/2014/main" id="{8911FAD1-BCB9-FB45-B13D-525F88E67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</p:grpSp>
        <p:grpSp>
          <p:nvGrpSpPr>
            <p:cNvPr id="23627" name="Group 137">
              <a:extLst>
                <a:ext uri="{FF2B5EF4-FFF2-40B4-BE49-F238E27FC236}">
                  <a16:creationId xmlns:a16="http://schemas.microsoft.com/office/drawing/2014/main" id="{3C5D1995-E907-8D47-B6B5-30802476B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96" cy="96"/>
              <a:chOff x="240" y="4176"/>
              <a:chExt cx="192" cy="192"/>
            </a:xfrm>
          </p:grpSpPr>
          <p:sp>
            <p:nvSpPr>
              <p:cNvPr id="301194" name="Oval 138">
                <a:extLst>
                  <a:ext uri="{FF2B5EF4-FFF2-40B4-BE49-F238E27FC236}">
                    <a16:creationId xmlns:a16="http://schemas.microsoft.com/office/drawing/2014/main" id="{15DCBA56-3CF7-4A48-B558-A484D69EF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95" name="Rectangle 139">
                <a:extLst>
                  <a:ext uri="{FF2B5EF4-FFF2-40B4-BE49-F238E27FC236}">
                    <a16:creationId xmlns:a16="http://schemas.microsoft.com/office/drawing/2014/main" id="{D818ABA4-951F-1A40-A1B3-DE0533916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</p:grpSp>
        <p:grpSp>
          <p:nvGrpSpPr>
            <p:cNvPr id="23628" name="Group 140">
              <a:extLst>
                <a:ext uri="{FF2B5EF4-FFF2-40B4-BE49-F238E27FC236}">
                  <a16:creationId xmlns:a16="http://schemas.microsoft.com/office/drawing/2014/main" id="{E2A7E159-D7C0-ED47-A5EA-5F9F83B7CA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680"/>
              <a:ext cx="96" cy="96"/>
              <a:chOff x="240" y="4176"/>
              <a:chExt cx="192" cy="192"/>
            </a:xfrm>
          </p:grpSpPr>
          <p:sp>
            <p:nvSpPr>
              <p:cNvPr id="301197" name="Oval 141">
                <a:extLst>
                  <a:ext uri="{FF2B5EF4-FFF2-40B4-BE49-F238E27FC236}">
                    <a16:creationId xmlns:a16="http://schemas.microsoft.com/office/drawing/2014/main" id="{5DCE94D1-0733-C240-BA51-C91EE6890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22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198" name="Rectangle 142">
                <a:extLst>
                  <a:ext uri="{FF2B5EF4-FFF2-40B4-BE49-F238E27FC236}">
                    <a16:creationId xmlns:a16="http://schemas.microsoft.com/office/drawing/2014/main" id="{89854DDB-07E1-3D48-AEE9-24DF0E310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4169"/>
                <a:ext cx="192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</p:grpSp>
        <p:grpSp>
          <p:nvGrpSpPr>
            <p:cNvPr id="23629" name="Group 143">
              <a:extLst>
                <a:ext uri="{FF2B5EF4-FFF2-40B4-BE49-F238E27FC236}">
                  <a16:creationId xmlns:a16="http://schemas.microsoft.com/office/drawing/2014/main" id="{6EEA2D5A-84E2-BA4A-896F-AA419AEEBD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448"/>
              <a:ext cx="96" cy="96"/>
              <a:chOff x="240" y="4176"/>
              <a:chExt cx="192" cy="192"/>
            </a:xfrm>
          </p:grpSpPr>
          <p:sp>
            <p:nvSpPr>
              <p:cNvPr id="301200" name="Oval 144">
                <a:extLst>
                  <a:ext uri="{FF2B5EF4-FFF2-40B4-BE49-F238E27FC236}">
                    <a16:creationId xmlns:a16="http://schemas.microsoft.com/office/drawing/2014/main" id="{56B970E3-081F-DE4B-A662-D9621072C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223"/>
                <a:ext cx="96" cy="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201" name="Rectangle 145">
                <a:extLst>
                  <a:ext uri="{FF2B5EF4-FFF2-40B4-BE49-F238E27FC236}">
                    <a16:creationId xmlns:a16="http://schemas.microsoft.com/office/drawing/2014/main" id="{565FD0CB-9EC5-B54E-B60E-5858E2458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4169"/>
                <a:ext cx="192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</p:grpSp>
        <p:grpSp>
          <p:nvGrpSpPr>
            <p:cNvPr id="23630" name="Group 146">
              <a:extLst>
                <a:ext uri="{FF2B5EF4-FFF2-40B4-BE49-F238E27FC236}">
                  <a16:creationId xmlns:a16="http://schemas.microsoft.com/office/drawing/2014/main" id="{2202CBBE-98B4-AE4C-B08A-B54D73DF6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976"/>
              <a:ext cx="96" cy="384"/>
              <a:chOff x="1584" y="2544"/>
              <a:chExt cx="96" cy="384"/>
            </a:xfrm>
          </p:grpSpPr>
          <p:grpSp>
            <p:nvGrpSpPr>
              <p:cNvPr id="23634" name="Group 147">
                <a:extLst>
                  <a:ext uri="{FF2B5EF4-FFF2-40B4-BE49-F238E27FC236}">
                    <a16:creationId xmlns:a16="http://schemas.microsoft.com/office/drawing/2014/main" id="{7FFC0D82-AA01-2442-88F5-DD12C3A90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544"/>
                <a:ext cx="96" cy="96"/>
                <a:chOff x="240" y="4176"/>
                <a:chExt cx="192" cy="192"/>
              </a:xfrm>
            </p:grpSpPr>
            <p:sp>
              <p:nvSpPr>
                <p:cNvPr id="301204" name="Oval 148">
                  <a:extLst>
                    <a:ext uri="{FF2B5EF4-FFF2-40B4-BE49-F238E27FC236}">
                      <a16:creationId xmlns:a16="http://schemas.microsoft.com/office/drawing/2014/main" id="{9F66117D-9F4F-044A-8BA5-BE520A352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42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398"/>
                </a:p>
              </p:txBody>
            </p:sp>
            <p:sp>
              <p:nvSpPr>
                <p:cNvPr id="301205" name="Rectangle 149">
                  <a:extLst>
                    <a:ext uri="{FF2B5EF4-FFF2-40B4-BE49-F238E27FC236}">
                      <a16:creationId xmlns:a16="http://schemas.microsoft.com/office/drawing/2014/main" id="{6B98434D-F01F-3D47-8B1D-6BA95976D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" y="41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398"/>
                </a:p>
              </p:txBody>
            </p:sp>
          </p:grpSp>
          <p:grpSp>
            <p:nvGrpSpPr>
              <p:cNvPr id="23635" name="Group 150">
                <a:extLst>
                  <a:ext uri="{FF2B5EF4-FFF2-40B4-BE49-F238E27FC236}">
                    <a16:creationId xmlns:a16="http://schemas.microsoft.com/office/drawing/2014/main" id="{403887BD-8A40-AA4F-87DD-C50A02C80B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688"/>
                <a:ext cx="96" cy="96"/>
                <a:chOff x="240" y="4176"/>
                <a:chExt cx="192" cy="192"/>
              </a:xfrm>
            </p:grpSpPr>
            <p:sp>
              <p:nvSpPr>
                <p:cNvPr id="301207" name="Oval 151">
                  <a:extLst>
                    <a:ext uri="{FF2B5EF4-FFF2-40B4-BE49-F238E27FC236}">
                      <a16:creationId xmlns:a16="http://schemas.microsoft.com/office/drawing/2014/main" id="{7E10EDFC-8ACE-0C4A-BA58-00A5E5BC56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4223"/>
                  <a:ext cx="96" cy="9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398"/>
                </a:p>
              </p:txBody>
            </p:sp>
            <p:sp>
              <p:nvSpPr>
                <p:cNvPr id="301208" name="Rectangle 152">
                  <a:extLst>
                    <a:ext uri="{FF2B5EF4-FFF2-40B4-BE49-F238E27FC236}">
                      <a16:creationId xmlns:a16="http://schemas.microsoft.com/office/drawing/2014/main" id="{77A63E1A-F47B-0449-BF92-B16A3F8E4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" y="4169"/>
                  <a:ext cx="192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398"/>
                </a:p>
              </p:txBody>
            </p:sp>
          </p:grpSp>
          <p:grpSp>
            <p:nvGrpSpPr>
              <p:cNvPr id="23636" name="Group 153">
                <a:extLst>
                  <a:ext uri="{FF2B5EF4-FFF2-40B4-BE49-F238E27FC236}">
                    <a16:creationId xmlns:a16="http://schemas.microsoft.com/office/drawing/2014/main" id="{E1C237E4-E6E9-CB41-939A-D061C7E0AD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832"/>
                <a:ext cx="96" cy="96"/>
                <a:chOff x="240" y="4176"/>
                <a:chExt cx="192" cy="192"/>
              </a:xfrm>
            </p:grpSpPr>
            <p:sp>
              <p:nvSpPr>
                <p:cNvPr id="301210" name="Oval 154">
                  <a:extLst>
                    <a:ext uri="{FF2B5EF4-FFF2-40B4-BE49-F238E27FC236}">
                      <a16:creationId xmlns:a16="http://schemas.microsoft.com/office/drawing/2014/main" id="{5A1FD7C3-6FCA-194C-BF82-3C23C506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4231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398"/>
                </a:p>
              </p:txBody>
            </p:sp>
            <p:sp>
              <p:nvSpPr>
                <p:cNvPr id="301211" name="Rectangle 155">
                  <a:extLst>
                    <a:ext uri="{FF2B5EF4-FFF2-40B4-BE49-F238E27FC236}">
                      <a16:creationId xmlns:a16="http://schemas.microsoft.com/office/drawing/2014/main" id="{5D43548F-69E6-7D46-A243-F9DF5F7F8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" y="4183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398"/>
                </a:p>
              </p:txBody>
            </p:sp>
          </p:grpSp>
        </p:grpSp>
        <p:grpSp>
          <p:nvGrpSpPr>
            <p:cNvPr id="23631" name="Group 156">
              <a:extLst>
                <a:ext uri="{FF2B5EF4-FFF2-40B4-BE49-F238E27FC236}">
                  <a16:creationId xmlns:a16="http://schemas.microsoft.com/office/drawing/2014/main" id="{0C4EA9A0-D2CA-8F41-9596-6045DA131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816"/>
              <a:ext cx="96" cy="96"/>
              <a:chOff x="240" y="4176"/>
              <a:chExt cx="192" cy="192"/>
            </a:xfrm>
          </p:grpSpPr>
          <p:sp>
            <p:nvSpPr>
              <p:cNvPr id="301213" name="Oval 157">
                <a:extLst>
                  <a:ext uri="{FF2B5EF4-FFF2-40B4-BE49-F238E27FC236}">
                    <a16:creationId xmlns:a16="http://schemas.microsoft.com/office/drawing/2014/main" id="{E7E352BA-63E8-8947-A885-4AE4D9793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  <p:sp>
            <p:nvSpPr>
              <p:cNvPr id="301214" name="Rectangle 158">
                <a:extLst>
                  <a:ext uri="{FF2B5EF4-FFF2-40B4-BE49-F238E27FC236}">
                    <a16:creationId xmlns:a16="http://schemas.microsoft.com/office/drawing/2014/main" id="{AFC5B4C1-1E7F-FB48-90A6-F2102DCF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398"/>
              </a:p>
            </p:txBody>
          </p:sp>
        </p:grpSp>
      </p:grpSp>
      <p:sp>
        <p:nvSpPr>
          <p:cNvPr id="301221" name="Rectangle 165">
            <a:extLst>
              <a:ext uri="{FF2B5EF4-FFF2-40B4-BE49-F238E27FC236}">
                <a16:creationId xmlns:a16="http://schemas.microsoft.com/office/drawing/2014/main" id="{04D72921-0A58-EB41-939F-5B6FC58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311" y="4190377"/>
            <a:ext cx="3335479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latin typeface="Courier New" pitchFamily="49" charset="0"/>
              </a:rPr>
              <a:t>Out = [s: A; 1: B;];</a:t>
            </a:r>
          </a:p>
        </p:txBody>
      </p:sp>
      <p:grpSp>
        <p:nvGrpSpPr>
          <p:cNvPr id="23558" name="Group 170">
            <a:extLst>
              <a:ext uri="{FF2B5EF4-FFF2-40B4-BE49-F238E27FC236}">
                <a16:creationId xmlns:a16="http://schemas.microsoft.com/office/drawing/2014/main" id="{78B9F085-DCC2-FF4B-BF8C-F5DF9E20C2F8}"/>
              </a:ext>
            </a:extLst>
          </p:cNvPr>
          <p:cNvGrpSpPr>
            <a:grpSpLocks/>
          </p:cNvGrpSpPr>
          <p:nvPr/>
        </p:nvGrpSpPr>
        <p:grpSpPr bwMode="auto">
          <a:xfrm>
            <a:off x="1388036" y="2476139"/>
            <a:ext cx="2200973" cy="1256556"/>
            <a:chOff x="3497" y="2064"/>
            <a:chExt cx="1387" cy="792"/>
          </a:xfrm>
        </p:grpSpPr>
        <p:sp>
          <p:nvSpPr>
            <p:cNvPr id="301222" name="Rectangle 166">
              <a:extLst>
                <a:ext uri="{FF2B5EF4-FFF2-40B4-BE49-F238E27FC236}">
                  <a16:creationId xmlns:a16="http://schemas.microsoft.com/office/drawing/2014/main" id="{38642997-A19D-D34B-96FE-5DFAC9FAB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064"/>
              <a:ext cx="18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599" b="0"/>
                <a:t>s</a:t>
              </a:r>
            </a:p>
          </p:txBody>
        </p:sp>
        <p:sp>
          <p:nvSpPr>
            <p:cNvPr id="301215" name="Line 159">
              <a:extLst>
                <a:ext uri="{FF2B5EF4-FFF2-40B4-BE49-F238E27FC236}">
                  <a16:creationId xmlns:a16="http://schemas.microsoft.com/office/drawing/2014/main" id="{920B944E-8F70-E24A-90A4-7D21C0885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96"/>
              <a:ext cx="2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216" name="Line 160">
              <a:extLst>
                <a:ext uri="{FF2B5EF4-FFF2-40B4-BE49-F238E27FC236}">
                  <a16:creationId xmlns:a16="http://schemas.microsoft.com/office/drawing/2014/main" id="{44DB74D0-E96B-964C-896B-FA1DEDACF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736"/>
              <a:ext cx="2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217" name="Rectangle 161">
              <a:extLst>
                <a:ext uri="{FF2B5EF4-FFF2-40B4-BE49-F238E27FC236}">
                  <a16:creationId xmlns:a16="http://schemas.microsoft.com/office/drawing/2014/main" id="{73788D52-613C-2541-B13A-A4A453DB1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380"/>
              <a:ext cx="20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599" b="0"/>
                <a:t>B</a:t>
              </a:r>
            </a:p>
          </p:txBody>
        </p:sp>
        <p:sp>
          <p:nvSpPr>
            <p:cNvPr id="301218" name="Rectangle 162">
              <a:extLst>
                <a:ext uri="{FF2B5EF4-FFF2-40B4-BE49-F238E27FC236}">
                  <a16:creationId xmlns:a16="http://schemas.microsoft.com/office/drawing/2014/main" id="{986D4CCE-74B2-F447-B2ED-CA8AEC2A2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640"/>
              <a:ext cx="20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599" b="0"/>
                <a:t>A</a:t>
              </a:r>
            </a:p>
          </p:txBody>
        </p:sp>
        <p:sp>
          <p:nvSpPr>
            <p:cNvPr id="301219" name="Line 163">
              <a:extLst>
                <a:ext uri="{FF2B5EF4-FFF2-40B4-BE49-F238E27FC236}">
                  <a16:creationId xmlns:a16="http://schemas.microsoft.com/office/drawing/2014/main" id="{A47B1160-482D-9843-9ECE-42595BD30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592"/>
              <a:ext cx="2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220" name="Rectangle 164">
              <a:extLst>
                <a:ext uri="{FF2B5EF4-FFF2-40B4-BE49-F238E27FC236}">
                  <a16:creationId xmlns:a16="http://schemas.microsoft.com/office/drawing/2014/main" id="{857B9C6C-DE5A-D14B-8FC4-380560BC0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2486"/>
              <a:ext cx="32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599" b="0"/>
                <a:t>Out</a:t>
              </a:r>
            </a:p>
          </p:txBody>
        </p:sp>
        <p:sp>
          <p:nvSpPr>
            <p:cNvPr id="301223" name="Freeform 167">
              <a:extLst>
                <a:ext uri="{FF2B5EF4-FFF2-40B4-BE49-F238E27FC236}">
                  <a16:creationId xmlns:a16="http://schemas.microsoft.com/office/drawing/2014/main" id="{B736817D-14AA-8E4D-B0E4-17EF34F3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208"/>
              <a:ext cx="432" cy="144"/>
            </a:xfrm>
            <a:custGeom>
              <a:avLst/>
              <a:gdLst/>
              <a:ahLst/>
              <a:cxnLst>
                <a:cxn ang="0">
                  <a:pos x="432" y="144"/>
                </a:cxn>
                <a:cxn ang="0">
                  <a:pos x="432" y="0"/>
                </a:cxn>
                <a:cxn ang="0">
                  <a:pos x="0" y="0"/>
                </a:cxn>
              </a:cxnLst>
              <a:rect l="0" t="0" r="r" b="b"/>
              <a:pathLst>
                <a:path w="432" h="144">
                  <a:moveTo>
                    <a:pt x="432" y="144"/>
                  </a:moveTo>
                  <a:lnTo>
                    <a:pt x="432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398"/>
            </a:p>
          </p:txBody>
        </p:sp>
        <p:sp>
          <p:nvSpPr>
            <p:cNvPr id="301224" name="AutoShape 168">
              <a:extLst>
                <a:ext uri="{FF2B5EF4-FFF2-40B4-BE49-F238E27FC236}">
                  <a16:creationId xmlns:a16="http://schemas.microsoft.com/office/drawing/2014/main" id="{EF7ED7CB-C716-3441-84D2-706134E6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28"/>
              <a:ext cx="419" cy="52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387" tIns="45694" rIns="91387" bIns="45694" anchor="ctr"/>
            <a:lstStyle/>
            <a:p>
              <a:pPr eaLnBrk="1" hangingPunct="1">
                <a:defRPr/>
              </a:pPr>
              <a:r>
                <a:rPr lang="en-US" sz="1200" b="0"/>
                <a:t>MUX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2147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7239000" y="6172200"/>
            <a:ext cx="1676400" cy="673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3322637" cy="779463"/>
          </a:xfrm>
        </p:spPr>
        <p:txBody>
          <a:bodyPr/>
          <a:lstStyle/>
          <a:p>
            <a:r>
              <a:rPr lang="en-US" dirty="0"/>
              <a:t>5-cycle SEQ</a:t>
            </a:r>
          </a:p>
        </p:txBody>
      </p:sp>
      <p:sp>
        <p:nvSpPr>
          <p:cNvPr id="330757" name="Freeform 5"/>
          <p:cNvSpPr>
            <a:spLocks/>
          </p:cNvSpPr>
          <p:nvPr/>
        </p:nvSpPr>
        <p:spPr bwMode="auto">
          <a:xfrm>
            <a:off x="6091238" y="5713413"/>
            <a:ext cx="254000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58" name="Freeform 6"/>
          <p:cNvSpPr>
            <a:spLocks/>
          </p:cNvSpPr>
          <p:nvPr/>
        </p:nvSpPr>
        <p:spPr bwMode="auto">
          <a:xfrm>
            <a:off x="6981825" y="5713413"/>
            <a:ext cx="255588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0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0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6132513" y="322263"/>
            <a:ext cx="171450" cy="5053012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983288" y="5445125"/>
            <a:ext cx="5159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Instruction</a:t>
            </a:r>
            <a:endParaRPr lang="en-US"/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032500" y="5564188"/>
            <a:ext cx="4111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5635625" y="5386388"/>
            <a:ext cx="1150938" cy="3444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622925" y="5373688"/>
            <a:ext cx="1147763" cy="341312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5969000" y="5430838"/>
            <a:ext cx="5159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Instruction</a:t>
            </a:r>
            <a:endParaRPr lang="en-US"/>
          </a:p>
        </p:txBody>
      </p:sp>
      <p:sp>
        <p:nvSpPr>
          <p:cNvPr id="330765" name="Rectangle 13"/>
          <p:cNvSpPr>
            <a:spLocks noChangeArrowheads="1"/>
          </p:cNvSpPr>
          <p:nvPr/>
        </p:nvSpPr>
        <p:spPr bwMode="auto">
          <a:xfrm>
            <a:off x="6018213" y="5549900"/>
            <a:ext cx="4111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7054850" y="5445125"/>
            <a:ext cx="187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PC</a:t>
            </a:r>
            <a:endParaRPr lang="en-US"/>
          </a:p>
        </p:txBody>
      </p:sp>
      <p:sp>
        <p:nvSpPr>
          <p:cNvPr id="330767" name="Rectangle 15"/>
          <p:cNvSpPr>
            <a:spLocks noChangeArrowheads="1"/>
          </p:cNvSpPr>
          <p:nvPr/>
        </p:nvSpPr>
        <p:spPr bwMode="auto">
          <a:xfrm>
            <a:off x="6905625" y="5564188"/>
            <a:ext cx="4921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increment</a:t>
            </a:r>
            <a:endParaRPr lang="en-US"/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6865938" y="5386388"/>
            <a:ext cx="515937" cy="3444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6854825" y="5373688"/>
            <a:ext cx="511175" cy="341312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0" name="Rectangle 18"/>
          <p:cNvSpPr>
            <a:spLocks noChangeArrowheads="1"/>
          </p:cNvSpPr>
          <p:nvPr/>
        </p:nvSpPr>
        <p:spPr bwMode="auto">
          <a:xfrm>
            <a:off x="7040563" y="5430838"/>
            <a:ext cx="1873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PC</a:t>
            </a:r>
            <a:endParaRPr lang="en-US"/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6891338" y="5549900"/>
            <a:ext cx="4921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increment</a:t>
            </a:r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6734175" y="2894013"/>
            <a:ext cx="1920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CC</a:t>
            </a:r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/>
        </p:nvSpPr>
        <p:spPr bwMode="auto">
          <a:xfrm>
            <a:off x="6654800" y="2838450"/>
            <a:ext cx="301625" cy="2174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4" name="Rectangle 22"/>
          <p:cNvSpPr>
            <a:spLocks noChangeArrowheads="1"/>
          </p:cNvSpPr>
          <p:nvPr/>
        </p:nvSpPr>
        <p:spPr bwMode="auto">
          <a:xfrm>
            <a:off x="6642100" y="2827338"/>
            <a:ext cx="298450" cy="21272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5" name="Rectangle 23"/>
          <p:cNvSpPr>
            <a:spLocks noChangeArrowheads="1"/>
          </p:cNvSpPr>
          <p:nvPr/>
        </p:nvSpPr>
        <p:spPr bwMode="auto">
          <a:xfrm>
            <a:off x="6719888" y="2879725"/>
            <a:ext cx="19208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CC</a:t>
            </a:r>
            <a:endParaRPr lang="en-US"/>
          </a:p>
        </p:txBody>
      </p:sp>
      <p:sp>
        <p:nvSpPr>
          <p:cNvPr id="330776" name="Rectangle 24"/>
          <p:cNvSpPr>
            <a:spLocks noChangeArrowheads="1"/>
          </p:cNvSpPr>
          <p:nvPr/>
        </p:nvSpPr>
        <p:spPr bwMode="auto">
          <a:xfrm>
            <a:off x="7261225" y="2957513"/>
            <a:ext cx="2428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grpSp>
        <p:nvGrpSpPr>
          <p:cNvPr id="330777" name="Group 25"/>
          <p:cNvGrpSpPr>
            <a:grpSpLocks/>
          </p:cNvGrpSpPr>
          <p:nvPr/>
        </p:nvGrpSpPr>
        <p:grpSpPr bwMode="auto">
          <a:xfrm>
            <a:off x="6981825" y="2870200"/>
            <a:ext cx="736600" cy="268288"/>
            <a:chOff x="4398" y="1808"/>
            <a:chExt cx="464" cy="169"/>
          </a:xfrm>
        </p:grpSpPr>
        <p:sp>
          <p:nvSpPr>
            <p:cNvPr id="330778" name="Freeform 26"/>
            <p:cNvSpPr>
              <a:spLocks/>
            </p:cNvSpPr>
            <p:nvPr/>
          </p:nvSpPr>
          <p:spPr bwMode="auto">
            <a:xfrm>
              <a:off x="4407" y="1817"/>
              <a:ext cx="455" cy="160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28" y="0"/>
                </a:cxn>
                <a:cxn ang="0">
                  <a:pos x="683" y="0"/>
                </a:cxn>
                <a:cxn ang="0">
                  <a:pos x="910" y="321"/>
                </a:cxn>
                <a:cxn ang="0">
                  <a:pos x="0" y="321"/>
                </a:cxn>
              </a:cxnLst>
              <a:rect l="0" t="0" r="r" b="b"/>
              <a:pathLst>
                <a:path w="910" h="321">
                  <a:moveTo>
                    <a:pt x="0" y="321"/>
                  </a:moveTo>
                  <a:lnTo>
                    <a:pt x="228" y="0"/>
                  </a:lnTo>
                  <a:lnTo>
                    <a:pt x="683" y="0"/>
                  </a:lnTo>
                  <a:lnTo>
                    <a:pt x="91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79" name="Freeform 27"/>
            <p:cNvSpPr>
              <a:spLocks/>
            </p:cNvSpPr>
            <p:nvPr/>
          </p:nvSpPr>
          <p:spPr bwMode="auto">
            <a:xfrm>
              <a:off x="4398" y="1808"/>
              <a:ext cx="455" cy="160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27" y="0"/>
                </a:cxn>
                <a:cxn ang="0">
                  <a:pos x="682" y="0"/>
                </a:cxn>
                <a:cxn ang="0">
                  <a:pos x="909" y="321"/>
                </a:cxn>
                <a:cxn ang="0">
                  <a:pos x="0" y="321"/>
                </a:cxn>
              </a:cxnLst>
              <a:rect l="0" t="0" r="r" b="b"/>
              <a:pathLst>
                <a:path w="909" h="321">
                  <a:moveTo>
                    <a:pt x="0" y="321"/>
                  </a:moveTo>
                  <a:lnTo>
                    <a:pt x="227" y="0"/>
                  </a:lnTo>
                  <a:lnTo>
                    <a:pt x="682" y="0"/>
                  </a:lnTo>
                  <a:lnTo>
                    <a:pt x="909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CC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0" name="Rectangle 28"/>
          <p:cNvSpPr>
            <a:spLocks noChangeArrowheads="1"/>
          </p:cNvSpPr>
          <p:nvPr/>
        </p:nvSpPr>
        <p:spPr bwMode="auto">
          <a:xfrm>
            <a:off x="7246938" y="2943225"/>
            <a:ext cx="24288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sp>
        <p:nvSpPr>
          <p:cNvPr id="330781" name="Rectangle 29"/>
          <p:cNvSpPr>
            <a:spLocks noChangeArrowheads="1"/>
          </p:cNvSpPr>
          <p:nvPr/>
        </p:nvSpPr>
        <p:spPr bwMode="auto">
          <a:xfrm>
            <a:off x="6934200" y="1519238"/>
            <a:ext cx="2603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330782" name="Rectangle 30"/>
          <p:cNvSpPr>
            <a:spLocks noChangeArrowheads="1"/>
          </p:cNvSpPr>
          <p:nvPr/>
        </p:nvSpPr>
        <p:spPr bwMode="auto">
          <a:xfrm>
            <a:off x="6859588" y="1636713"/>
            <a:ext cx="4111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sp>
        <p:nvSpPr>
          <p:cNvPr id="330783" name="Rectangle 31"/>
          <p:cNvSpPr>
            <a:spLocks noChangeArrowheads="1"/>
          </p:cNvSpPr>
          <p:nvPr/>
        </p:nvSpPr>
        <p:spPr bwMode="auto">
          <a:xfrm>
            <a:off x="6738938" y="1438275"/>
            <a:ext cx="600075" cy="387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84" name="Rectangle 32"/>
          <p:cNvSpPr>
            <a:spLocks noChangeArrowheads="1"/>
          </p:cNvSpPr>
          <p:nvPr/>
        </p:nvSpPr>
        <p:spPr bwMode="auto">
          <a:xfrm>
            <a:off x="6727825" y="1425575"/>
            <a:ext cx="595313" cy="38417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85" name="Rectangle 33"/>
          <p:cNvSpPr>
            <a:spLocks noChangeArrowheads="1"/>
          </p:cNvSpPr>
          <p:nvPr/>
        </p:nvSpPr>
        <p:spPr bwMode="auto">
          <a:xfrm>
            <a:off x="6919913" y="1504950"/>
            <a:ext cx="2603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330786" name="Rectangle 34"/>
          <p:cNvSpPr>
            <a:spLocks noChangeArrowheads="1"/>
          </p:cNvSpPr>
          <p:nvPr/>
        </p:nvSpPr>
        <p:spPr bwMode="auto">
          <a:xfrm>
            <a:off x="6846888" y="1622425"/>
            <a:ext cx="4111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grpSp>
        <p:nvGrpSpPr>
          <p:cNvPr id="330787" name="Group 35"/>
          <p:cNvGrpSpPr>
            <a:grpSpLocks/>
          </p:cNvGrpSpPr>
          <p:nvPr/>
        </p:nvGrpSpPr>
        <p:grpSpPr bwMode="auto">
          <a:xfrm>
            <a:off x="6940550" y="2884488"/>
            <a:ext cx="196850" cy="55562"/>
            <a:chOff x="4372" y="1817"/>
            <a:chExt cx="124" cy="35"/>
          </a:xfrm>
        </p:grpSpPr>
        <p:sp>
          <p:nvSpPr>
            <p:cNvPr id="330788" name="Line 36"/>
            <p:cNvSpPr>
              <a:spLocks noChangeShapeType="1"/>
            </p:cNvSpPr>
            <p:nvPr/>
          </p:nvSpPr>
          <p:spPr bwMode="auto">
            <a:xfrm flipH="1">
              <a:off x="4405" y="1834"/>
              <a:ext cx="9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89" name="Freeform 37"/>
            <p:cNvSpPr>
              <a:spLocks/>
            </p:cNvSpPr>
            <p:nvPr/>
          </p:nvSpPr>
          <p:spPr bwMode="auto">
            <a:xfrm>
              <a:off x="4372" y="1817"/>
              <a:ext cx="35" cy="3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35"/>
                </a:cxn>
                <a:cxn ang="0">
                  <a:pos x="70" y="70"/>
                </a:cxn>
                <a:cxn ang="0">
                  <a:pos x="70" y="0"/>
                </a:cxn>
              </a:cxnLst>
              <a:rect l="0" t="0" r="r" b="b"/>
              <a:pathLst>
                <a:path w="70" h="70">
                  <a:moveTo>
                    <a:pt x="70" y="0"/>
                  </a:moveTo>
                  <a:lnTo>
                    <a:pt x="0" y="35"/>
                  </a:lnTo>
                  <a:lnTo>
                    <a:pt x="70" y="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90" name="Rectangle 38"/>
          <p:cNvSpPr>
            <a:spLocks noChangeArrowheads="1"/>
          </p:cNvSpPr>
          <p:nvPr/>
        </p:nvSpPr>
        <p:spPr bwMode="auto">
          <a:xfrm>
            <a:off x="5029200" y="5502275"/>
            <a:ext cx="4048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1" name="Rectangle 39"/>
          <p:cNvSpPr>
            <a:spLocks noChangeArrowheads="1"/>
          </p:cNvSpPr>
          <p:nvPr/>
        </p:nvSpPr>
        <p:spPr bwMode="auto">
          <a:xfrm>
            <a:off x="4953000" y="5562600"/>
            <a:ext cx="541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Fetch</a:t>
            </a:r>
            <a:endParaRPr lang="en-US" sz="1600"/>
          </a:p>
        </p:txBody>
      </p:sp>
      <p:sp>
        <p:nvSpPr>
          <p:cNvPr id="330792" name="Rectangle 40"/>
          <p:cNvSpPr>
            <a:spLocks noChangeArrowheads="1"/>
          </p:cNvSpPr>
          <p:nvPr/>
        </p:nvSpPr>
        <p:spPr bwMode="auto">
          <a:xfrm>
            <a:off x="5029200" y="4356100"/>
            <a:ext cx="511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4953000" y="4343400"/>
            <a:ext cx="7318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Decode</a:t>
            </a:r>
            <a:endParaRPr lang="en-US" sz="1600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5029200" y="2911475"/>
            <a:ext cx="5365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5" name="Rectangle 43"/>
          <p:cNvSpPr>
            <a:spLocks noChangeArrowheads="1"/>
          </p:cNvSpPr>
          <p:nvPr/>
        </p:nvSpPr>
        <p:spPr bwMode="auto">
          <a:xfrm>
            <a:off x="4953000" y="2971800"/>
            <a:ext cx="7778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Execute</a:t>
            </a:r>
            <a:endParaRPr lang="en-US" sz="1600"/>
          </a:p>
        </p:txBody>
      </p:sp>
      <p:sp>
        <p:nvSpPr>
          <p:cNvPr id="330796" name="Rectangle 44"/>
          <p:cNvSpPr>
            <a:spLocks noChangeArrowheads="1"/>
          </p:cNvSpPr>
          <p:nvPr/>
        </p:nvSpPr>
        <p:spPr bwMode="auto">
          <a:xfrm>
            <a:off x="5029200" y="1554163"/>
            <a:ext cx="5365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7" name="Rectangle 45"/>
          <p:cNvSpPr>
            <a:spLocks noChangeArrowheads="1"/>
          </p:cNvSpPr>
          <p:nvPr/>
        </p:nvSpPr>
        <p:spPr bwMode="auto">
          <a:xfrm>
            <a:off x="4953000" y="1600200"/>
            <a:ext cx="7762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Memory</a:t>
            </a:r>
            <a:endParaRPr lang="en-US" sz="1600"/>
          </a:p>
        </p:txBody>
      </p:sp>
      <p:sp>
        <p:nvSpPr>
          <p:cNvPr id="330798" name="Rectangle 46"/>
          <p:cNvSpPr>
            <a:spLocks noChangeArrowheads="1"/>
          </p:cNvSpPr>
          <p:nvPr/>
        </p:nvSpPr>
        <p:spPr bwMode="auto">
          <a:xfrm>
            <a:off x="5029200" y="746125"/>
            <a:ext cx="6762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9" name="Rectangle 47"/>
          <p:cNvSpPr>
            <a:spLocks noChangeArrowheads="1"/>
          </p:cNvSpPr>
          <p:nvPr/>
        </p:nvSpPr>
        <p:spPr bwMode="auto">
          <a:xfrm>
            <a:off x="4953000" y="762000"/>
            <a:ext cx="10287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Write back</a:t>
            </a:r>
            <a:endParaRPr lang="en-US" sz="1600"/>
          </a:p>
        </p:txBody>
      </p:sp>
      <p:sp>
        <p:nvSpPr>
          <p:cNvPr id="330800" name="Rectangle 48"/>
          <p:cNvSpPr>
            <a:spLocks noChangeArrowheads="1"/>
          </p:cNvSpPr>
          <p:nvPr/>
        </p:nvSpPr>
        <p:spPr bwMode="auto">
          <a:xfrm>
            <a:off x="5495925" y="4906963"/>
            <a:ext cx="5953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01" name="Rectangle 49"/>
          <p:cNvSpPr>
            <a:spLocks noChangeArrowheads="1"/>
          </p:cNvSpPr>
          <p:nvPr/>
        </p:nvSpPr>
        <p:spPr bwMode="auto">
          <a:xfrm>
            <a:off x="5638800" y="4938713"/>
            <a:ext cx="24447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</a:rPr>
              <a:t>icode</a:t>
            </a:r>
            <a:endParaRPr lang="en-US" sz="800"/>
          </a:p>
        </p:txBody>
      </p:sp>
      <p:sp>
        <p:nvSpPr>
          <p:cNvPr id="330802" name="Rectangle 50"/>
          <p:cNvSpPr>
            <a:spLocks noChangeArrowheads="1"/>
          </p:cNvSpPr>
          <p:nvPr/>
        </p:nvSpPr>
        <p:spPr bwMode="auto">
          <a:xfrm>
            <a:off x="5818188" y="4938713"/>
            <a:ext cx="114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, </a:t>
            </a:r>
            <a:endParaRPr lang="en-US" sz="1600"/>
          </a:p>
        </p:txBody>
      </p:sp>
      <p:sp>
        <p:nvSpPr>
          <p:cNvPr id="330803" name="Rectangle 51"/>
          <p:cNvSpPr>
            <a:spLocks noChangeArrowheads="1"/>
          </p:cNvSpPr>
          <p:nvPr/>
        </p:nvSpPr>
        <p:spPr bwMode="auto">
          <a:xfrm>
            <a:off x="5902325" y="4938713"/>
            <a:ext cx="1651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ifun</a:t>
            </a:r>
            <a:endParaRPr lang="en-US"/>
          </a:p>
        </p:txBody>
      </p:sp>
      <p:sp>
        <p:nvSpPr>
          <p:cNvPr id="330804" name="Rectangle 52"/>
          <p:cNvSpPr>
            <a:spLocks noChangeArrowheads="1"/>
          </p:cNvSpPr>
          <p:nvPr/>
        </p:nvSpPr>
        <p:spPr bwMode="auto">
          <a:xfrm>
            <a:off x="5757863" y="5057775"/>
            <a:ext cx="1016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</a:rPr>
              <a:t>rA</a:t>
            </a:r>
            <a:endParaRPr lang="en-US" sz="800"/>
          </a:p>
        </p:txBody>
      </p:sp>
      <p:sp>
        <p:nvSpPr>
          <p:cNvPr id="330805" name="Rectangle 53"/>
          <p:cNvSpPr>
            <a:spLocks noChangeArrowheads="1"/>
          </p:cNvSpPr>
          <p:nvPr/>
        </p:nvSpPr>
        <p:spPr bwMode="auto">
          <a:xfrm>
            <a:off x="5884863" y="5057775"/>
            <a:ext cx="1016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06" name="Rectangle 54"/>
          <p:cNvSpPr>
            <a:spLocks noChangeArrowheads="1"/>
          </p:cNvSpPr>
          <p:nvPr/>
        </p:nvSpPr>
        <p:spPr bwMode="auto">
          <a:xfrm>
            <a:off x="5962650" y="5057775"/>
            <a:ext cx="1016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330807" name="Rectangle 55"/>
          <p:cNvSpPr>
            <a:spLocks noChangeArrowheads="1"/>
          </p:cNvSpPr>
          <p:nvPr/>
        </p:nvSpPr>
        <p:spPr bwMode="auto">
          <a:xfrm>
            <a:off x="5864225" y="5175250"/>
            <a:ext cx="20478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330808" name="Rectangle 56"/>
          <p:cNvSpPr>
            <a:spLocks noChangeArrowheads="1"/>
          </p:cNvSpPr>
          <p:nvPr/>
        </p:nvSpPr>
        <p:spPr bwMode="auto">
          <a:xfrm>
            <a:off x="7300913" y="4491038"/>
            <a:ext cx="4238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09" name="Rectangle 57"/>
          <p:cNvSpPr>
            <a:spLocks noChangeArrowheads="1"/>
          </p:cNvSpPr>
          <p:nvPr/>
        </p:nvSpPr>
        <p:spPr bwMode="auto">
          <a:xfrm>
            <a:off x="7421563" y="4608513"/>
            <a:ext cx="1762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10" name="Rectangle 58"/>
          <p:cNvSpPr>
            <a:spLocks noChangeArrowheads="1"/>
          </p:cNvSpPr>
          <p:nvPr/>
        </p:nvSpPr>
        <p:spPr bwMode="auto">
          <a:xfrm>
            <a:off x="7205663" y="4410075"/>
            <a:ext cx="557212" cy="387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1" name="Rectangle 59"/>
          <p:cNvSpPr>
            <a:spLocks noChangeArrowheads="1"/>
          </p:cNvSpPr>
          <p:nvPr/>
        </p:nvSpPr>
        <p:spPr bwMode="auto">
          <a:xfrm>
            <a:off x="7194550" y="4397375"/>
            <a:ext cx="552450" cy="38417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2" name="Rectangle 60"/>
          <p:cNvSpPr>
            <a:spLocks noChangeArrowheads="1"/>
          </p:cNvSpPr>
          <p:nvPr/>
        </p:nvSpPr>
        <p:spPr bwMode="auto">
          <a:xfrm>
            <a:off x="7286625" y="4476750"/>
            <a:ext cx="4238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13" name="Rectangle 61"/>
          <p:cNvSpPr>
            <a:spLocks noChangeArrowheads="1"/>
          </p:cNvSpPr>
          <p:nvPr/>
        </p:nvSpPr>
        <p:spPr bwMode="auto">
          <a:xfrm>
            <a:off x="7407275" y="4594225"/>
            <a:ext cx="1762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14" name="Rectangle 62"/>
          <p:cNvSpPr>
            <a:spLocks noChangeArrowheads="1"/>
          </p:cNvSpPr>
          <p:nvPr/>
        </p:nvSpPr>
        <p:spPr bwMode="auto">
          <a:xfrm>
            <a:off x="7280275" y="43894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5" name="Rectangle 63"/>
          <p:cNvSpPr>
            <a:spLocks noChangeArrowheads="1"/>
          </p:cNvSpPr>
          <p:nvPr/>
        </p:nvSpPr>
        <p:spPr bwMode="auto">
          <a:xfrm>
            <a:off x="7340600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330816" name="Rectangle 64"/>
          <p:cNvSpPr>
            <a:spLocks noChangeArrowheads="1"/>
          </p:cNvSpPr>
          <p:nvPr/>
        </p:nvSpPr>
        <p:spPr bwMode="auto">
          <a:xfrm>
            <a:off x="7491413" y="4389438"/>
            <a:ext cx="17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7" name="Rectangle 65"/>
          <p:cNvSpPr>
            <a:spLocks noChangeArrowheads="1"/>
          </p:cNvSpPr>
          <p:nvPr/>
        </p:nvSpPr>
        <p:spPr bwMode="auto">
          <a:xfrm>
            <a:off x="7553325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30818" name="Rectangle 66"/>
          <p:cNvSpPr>
            <a:spLocks noChangeArrowheads="1"/>
          </p:cNvSpPr>
          <p:nvPr/>
        </p:nvSpPr>
        <p:spPr bwMode="auto">
          <a:xfrm>
            <a:off x="7620000" y="44402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9" name="Rectangle 67"/>
          <p:cNvSpPr>
            <a:spLocks noChangeArrowheads="1"/>
          </p:cNvSpPr>
          <p:nvPr/>
        </p:nvSpPr>
        <p:spPr bwMode="auto">
          <a:xfrm>
            <a:off x="7673975" y="4471988"/>
            <a:ext cx="968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330820" name="Rectangle 68"/>
          <p:cNvSpPr>
            <a:spLocks noChangeArrowheads="1"/>
          </p:cNvSpPr>
          <p:nvPr/>
        </p:nvSpPr>
        <p:spPr bwMode="auto">
          <a:xfrm>
            <a:off x="7620000" y="4652963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1" name="Rectangle 69"/>
          <p:cNvSpPr>
            <a:spLocks noChangeArrowheads="1"/>
          </p:cNvSpPr>
          <p:nvPr/>
        </p:nvSpPr>
        <p:spPr bwMode="auto">
          <a:xfrm>
            <a:off x="7680325" y="4683125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330822" name="Rectangle 70"/>
          <p:cNvSpPr>
            <a:spLocks noChangeArrowheads="1"/>
          </p:cNvSpPr>
          <p:nvPr/>
        </p:nvSpPr>
        <p:spPr bwMode="auto">
          <a:xfrm>
            <a:off x="7300913" y="4491038"/>
            <a:ext cx="4238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23" name="Rectangle 71"/>
          <p:cNvSpPr>
            <a:spLocks noChangeArrowheads="1"/>
          </p:cNvSpPr>
          <p:nvPr/>
        </p:nvSpPr>
        <p:spPr bwMode="auto">
          <a:xfrm>
            <a:off x="7421563" y="4608513"/>
            <a:ext cx="1762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24" name="Rectangle 72"/>
          <p:cNvSpPr>
            <a:spLocks noChangeArrowheads="1"/>
          </p:cNvSpPr>
          <p:nvPr/>
        </p:nvSpPr>
        <p:spPr bwMode="auto">
          <a:xfrm>
            <a:off x="7205663" y="4410075"/>
            <a:ext cx="557212" cy="387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5" name="Rectangle 73"/>
          <p:cNvSpPr>
            <a:spLocks noChangeArrowheads="1"/>
          </p:cNvSpPr>
          <p:nvPr/>
        </p:nvSpPr>
        <p:spPr bwMode="auto">
          <a:xfrm>
            <a:off x="7194550" y="4397375"/>
            <a:ext cx="552450" cy="38417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6" name="Rectangle 74"/>
          <p:cNvSpPr>
            <a:spLocks noChangeArrowheads="1"/>
          </p:cNvSpPr>
          <p:nvPr/>
        </p:nvSpPr>
        <p:spPr bwMode="auto">
          <a:xfrm>
            <a:off x="7286625" y="4476750"/>
            <a:ext cx="4238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27" name="Rectangle 75"/>
          <p:cNvSpPr>
            <a:spLocks noChangeArrowheads="1"/>
          </p:cNvSpPr>
          <p:nvPr/>
        </p:nvSpPr>
        <p:spPr bwMode="auto">
          <a:xfrm>
            <a:off x="7407275" y="4594225"/>
            <a:ext cx="1762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28" name="Rectangle 76"/>
          <p:cNvSpPr>
            <a:spLocks noChangeArrowheads="1"/>
          </p:cNvSpPr>
          <p:nvPr/>
        </p:nvSpPr>
        <p:spPr bwMode="auto">
          <a:xfrm>
            <a:off x="7280275" y="43894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9" name="Rectangle 77"/>
          <p:cNvSpPr>
            <a:spLocks noChangeArrowheads="1"/>
          </p:cNvSpPr>
          <p:nvPr/>
        </p:nvSpPr>
        <p:spPr bwMode="auto">
          <a:xfrm>
            <a:off x="7340600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330830" name="Rectangle 78"/>
          <p:cNvSpPr>
            <a:spLocks noChangeArrowheads="1"/>
          </p:cNvSpPr>
          <p:nvPr/>
        </p:nvSpPr>
        <p:spPr bwMode="auto">
          <a:xfrm>
            <a:off x="7491413" y="4389438"/>
            <a:ext cx="17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1" name="Rectangle 79"/>
          <p:cNvSpPr>
            <a:spLocks noChangeArrowheads="1"/>
          </p:cNvSpPr>
          <p:nvPr/>
        </p:nvSpPr>
        <p:spPr bwMode="auto">
          <a:xfrm>
            <a:off x="7553325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30832" name="Rectangle 80"/>
          <p:cNvSpPr>
            <a:spLocks noChangeArrowheads="1"/>
          </p:cNvSpPr>
          <p:nvPr/>
        </p:nvSpPr>
        <p:spPr bwMode="auto">
          <a:xfrm>
            <a:off x="7620000" y="44402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3" name="Rectangle 81"/>
          <p:cNvSpPr>
            <a:spLocks noChangeArrowheads="1"/>
          </p:cNvSpPr>
          <p:nvPr/>
        </p:nvSpPr>
        <p:spPr bwMode="auto">
          <a:xfrm>
            <a:off x="7673975" y="4471988"/>
            <a:ext cx="968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330834" name="Rectangle 82"/>
          <p:cNvSpPr>
            <a:spLocks noChangeArrowheads="1"/>
          </p:cNvSpPr>
          <p:nvPr/>
        </p:nvSpPr>
        <p:spPr bwMode="auto">
          <a:xfrm>
            <a:off x="7620000" y="4652963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5" name="Rectangle 83"/>
          <p:cNvSpPr>
            <a:spLocks noChangeArrowheads="1"/>
          </p:cNvSpPr>
          <p:nvPr/>
        </p:nvSpPr>
        <p:spPr bwMode="auto">
          <a:xfrm>
            <a:off x="7680325" y="4683125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330836" name="Rectangle 84"/>
          <p:cNvSpPr>
            <a:spLocks noChangeArrowheads="1"/>
          </p:cNvSpPr>
          <p:nvPr/>
        </p:nvSpPr>
        <p:spPr bwMode="auto">
          <a:xfrm>
            <a:off x="6005513" y="6138863"/>
            <a:ext cx="425450" cy="212725"/>
          </a:xfrm>
          <a:prstGeom prst="rect">
            <a:avLst/>
          </a:prstGeom>
          <a:solidFill>
            <a:srgbClr val="FF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7" name="Rectangle 85"/>
          <p:cNvSpPr>
            <a:spLocks noChangeArrowheads="1"/>
          </p:cNvSpPr>
          <p:nvPr/>
        </p:nvSpPr>
        <p:spPr bwMode="auto">
          <a:xfrm>
            <a:off x="6159500" y="6199188"/>
            <a:ext cx="1635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>
                <a:solidFill>
                  <a:srgbClr val="000000"/>
                </a:solidFill>
              </a:rPr>
              <a:t>PC</a:t>
            </a:r>
            <a:endParaRPr lang="en-US"/>
          </a:p>
        </p:txBody>
      </p:sp>
      <p:grpSp>
        <p:nvGrpSpPr>
          <p:cNvPr id="330838" name="Group 86"/>
          <p:cNvGrpSpPr>
            <a:grpSpLocks/>
          </p:cNvGrpSpPr>
          <p:nvPr/>
        </p:nvGrpSpPr>
        <p:grpSpPr bwMode="auto">
          <a:xfrm>
            <a:off x="6302375" y="2890838"/>
            <a:ext cx="346075" cy="42862"/>
            <a:chOff x="3970" y="1821"/>
            <a:chExt cx="218" cy="27"/>
          </a:xfrm>
        </p:grpSpPr>
        <p:sp>
          <p:nvSpPr>
            <p:cNvPr id="330839" name="Freeform 87"/>
            <p:cNvSpPr>
              <a:spLocks/>
            </p:cNvSpPr>
            <p:nvPr/>
          </p:nvSpPr>
          <p:spPr bwMode="auto">
            <a:xfrm>
              <a:off x="4181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0" name="Freeform 88"/>
            <p:cNvSpPr>
              <a:spLocks/>
            </p:cNvSpPr>
            <p:nvPr/>
          </p:nvSpPr>
          <p:spPr bwMode="auto">
            <a:xfrm>
              <a:off x="4168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1" name="Freeform 89"/>
            <p:cNvSpPr>
              <a:spLocks/>
            </p:cNvSpPr>
            <p:nvPr/>
          </p:nvSpPr>
          <p:spPr bwMode="auto">
            <a:xfrm>
              <a:off x="4154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2" name="Freeform 90"/>
            <p:cNvSpPr>
              <a:spLocks/>
            </p:cNvSpPr>
            <p:nvPr/>
          </p:nvSpPr>
          <p:spPr bwMode="auto">
            <a:xfrm>
              <a:off x="4141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3" name="Freeform 91"/>
            <p:cNvSpPr>
              <a:spLocks/>
            </p:cNvSpPr>
            <p:nvPr/>
          </p:nvSpPr>
          <p:spPr bwMode="auto">
            <a:xfrm>
              <a:off x="4128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4" name="Freeform 92"/>
            <p:cNvSpPr>
              <a:spLocks/>
            </p:cNvSpPr>
            <p:nvPr/>
          </p:nvSpPr>
          <p:spPr bwMode="auto">
            <a:xfrm>
              <a:off x="4114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5" name="Freeform 93"/>
            <p:cNvSpPr>
              <a:spLocks/>
            </p:cNvSpPr>
            <p:nvPr/>
          </p:nvSpPr>
          <p:spPr bwMode="auto">
            <a:xfrm>
              <a:off x="4101" y="1831"/>
              <a:ext cx="6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6" name="Freeform 94"/>
            <p:cNvSpPr>
              <a:spLocks/>
            </p:cNvSpPr>
            <p:nvPr/>
          </p:nvSpPr>
          <p:spPr bwMode="auto">
            <a:xfrm>
              <a:off x="4087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7" name="Freeform 95"/>
            <p:cNvSpPr>
              <a:spLocks/>
            </p:cNvSpPr>
            <p:nvPr/>
          </p:nvSpPr>
          <p:spPr bwMode="auto">
            <a:xfrm>
              <a:off x="4074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8" name="Freeform 96"/>
            <p:cNvSpPr>
              <a:spLocks/>
            </p:cNvSpPr>
            <p:nvPr/>
          </p:nvSpPr>
          <p:spPr bwMode="auto">
            <a:xfrm>
              <a:off x="4061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9" name="Freeform 97"/>
            <p:cNvSpPr>
              <a:spLocks/>
            </p:cNvSpPr>
            <p:nvPr/>
          </p:nvSpPr>
          <p:spPr bwMode="auto">
            <a:xfrm>
              <a:off x="4047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0" name="Freeform 98"/>
            <p:cNvSpPr>
              <a:spLocks/>
            </p:cNvSpPr>
            <p:nvPr/>
          </p:nvSpPr>
          <p:spPr bwMode="auto">
            <a:xfrm>
              <a:off x="4034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1" name="Freeform 99"/>
            <p:cNvSpPr>
              <a:spLocks/>
            </p:cNvSpPr>
            <p:nvPr/>
          </p:nvSpPr>
          <p:spPr bwMode="auto">
            <a:xfrm>
              <a:off x="4021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2" name="Freeform 100"/>
            <p:cNvSpPr>
              <a:spLocks/>
            </p:cNvSpPr>
            <p:nvPr/>
          </p:nvSpPr>
          <p:spPr bwMode="auto">
            <a:xfrm>
              <a:off x="4007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3" name="Freeform 101"/>
            <p:cNvSpPr>
              <a:spLocks/>
            </p:cNvSpPr>
            <p:nvPr/>
          </p:nvSpPr>
          <p:spPr bwMode="auto">
            <a:xfrm>
              <a:off x="3994" y="1831"/>
              <a:ext cx="6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4" name="Freeform 102"/>
            <p:cNvSpPr>
              <a:spLocks/>
            </p:cNvSpPr>
            <p:nvPr/>
          </p:nvSpPr>
          <p:spPr bwMode="auto">
            <a:xfrm>
              <a:off x="3970" y="1821"/>
              <a:ext cx="28" cy="2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7"/>
                </a:cxn>
                <a:cxn ang="0">
                  <a:pos x="55" y="55"/>
                </a:cxn>
                <a:cxn ang="0">
                  <a:pos x="55" y="0"/>
                </a:cxn>
              </a:cxnLst>
              <a:rect l="0" t="0" r="r" b="b"/>
              <a:pathLst>
                <a:path w="55" h="55">
                  <a:moveTo>
                    <a:pt x="55" y="0"/>
                  </a:moveTo>
                  <a:lnTo>
                    <a:pt x="0" y="27"/>
                  </a:lnTo>
                  <a:lnTo>
                    <a:pt x="55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55" name="Rectangle 103"/>
          <p:cNvSpPr>
            <a:spLocks noChangeArrowheads="1"/>
          </p:cNvSpPr>
          <p:nvPr/>
        </p:nvSpPr>
        <p:spPr bwMode="auto">
          <a:xfrm>
            <a:off x="7067550" y="5076825"/>
            <a:ext cx="85725" cy="298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6" name="Rectangle 104"/>
          <p:cNvSpPr>
            <a:spLocks noChangeArrowheads="1"/>
          </p:cNvSpPr>
          <p:nvPr/>
        </p:nvSpPr>
        <p:spPr bwMode="auto">
          <a:xfrm>
            <a:off x="6388100" y="5076825"/>
            <a:ext cx="765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7" name="Freeform 105"/>
          <p:cNvSpPr>
            <a:spLocks/>
          </p:cNvSpPr>
          <p:nvPr/>
        </p:nvSpPr>
        <p:spPr bwMode="auto">
          <a:xfrm>
            <a:off x="6302375" y="4992688"/>
            <a:ext cx="169863" cy="254000"/>
          </a:xfrm>
          <a:custGeom>
            <a:avLst/>
            <a:gdLst/>
            <a:ahLst/>
            <a:cxnLst>
              <a:cxn ang="0">
                <a:pos x="214" y="320"/>
              </a:cxn>
              <a:cxn ang="0">
                <a:pos x="0" y="160"/>
              </a:cxn>
              <a:cxn ang="0">
                <a:pos x="214" y="0"/>
              </a:cxn>
              <a:cxn ang="0">
                <a:pos x="214" y="320"/>
              </a:cxn>
            </a:cxnLst>
            <a:rect l="0" t="0" r="r" b="b"/>
            <a:pathLst>
              <a:path w="214" h="320">
                <a:moveTo>
                  <a:pt x="214" y="320"/>
                </a:moveTo>
                <a:lnTo>
                  <a:pt x="0" y="160"/>
                </a:lnTo>
                <a:lnTo>
                  <a:pt x="214" y="0"/>
                </a:lnTo>
                <a:lnTo>
                  <a:pt x="214" y="32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8" name="Rectangle 106"/>
          <p:cNvSpPr>
            <a:spLocks noChangeArrowheads="1"/>
          </p:cNvSpPr>
          <p:nvPr/>
        </p:nvSpPr>
        <p:spPr bwMode="auto">
          <a:xfrm>
            <a:off x="6472238" y="4906963"/>
            <a:ext cx="638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9" name="Rectangle 107"/>
          <p:cNvSpPr>
            <a:spLocks noChangeArrowheads="1"/>
          </p:cNvSpPr>
          <p:nvPr/>
        </p:nvSpPr>
        <p:spPr bwMode="auto">
          <a:xfrm>
            <a:off x="6886575" y="4938713"/>
            <a:ext cx="20002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valP</a:t>
            </a:r>
            <a:endParaRPr lang="en-US"/>
          </a:p>
        </p:txBody>
      </p:sp>
      <p:sp>
        <p:nvSpPr>
          <p:cNvPr id="330860" name="Rectangle 108"/>
          <p:cNvSpPr>
            <a:spLocks noChangeArrowheads="1"/>
          </p:cNvSpPr>
          <p:nvPr/>
        </p:nvSpPr>
        <p:spPr bwMode="auto">
          <a:xfrm>
            <a:off x="6302375" y="4567238"/>
            <a:ext cx="765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1" name="Freeform 109"/>
          <p:cNvSpPr>
            <a:spLocks/>
          </p:cNvSpPr>
          <p:nvPr/>
        </p:nvSpPr>
        <p:spPr bwMode="auto">
          <a:xfrm>
            <a:off x="7024688" y="4483100"/>
            <a:ext cx="169862" cy="254000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214" y="160"/>
              </a:cxn>
              <a:cxn ang="0">
                <a:pos x="0" y="0"/>
              </a:cxn>
              <a:cxn ang="0">
                <a:pos x="0" y="321"/>
              </a:cxn>
            </a:cxnLst>
            <a:rect l="0" t="0" r="r" b="b"/>
            <a:pathLst>
              <a:path w="214" h="321">
                <a:moveTo>
                  <a:pt x="0" y="321"/>
                </a:moveTo>
                <a:lnTo>
                  <a:pt x="214" y="160"/>
                </a:lnTo>
                <a:lnTo>
                  <a:pt x="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2" name="Rectangle 110"/>
          <p:cNvSpPr>
            <a:spLocks noChangeArrowheads="1"/>
          </p:cNvSpPr>
          <p:nvPr/>
        </p:nvSpPr>
        <p:spPr bwMode="auto">
          <a:xfrm>
            <a:off x="6345238" y="4270375"/>
            <a:ext cx="595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3" name="Rectangle 111"/>
          <p:cNvSpPr>
            <a:spLocks noChangeArrowheads="1"/>
          </p:cNvSpPr>
          <p:nvPr/>
        </p:nvSpPr>
        <p:spPr bwMode="auto">
          <a:xfrm>
            <a:off x="6418263" y="4302125"/>
            <a:ext cx="2032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srcA</a:t>
            </a:r>
            <a:endParaRPr lang="en-US"/>
          </a:p>
        </p:txBody>
      </p:sp>
      <p:sp>
        <p:nvSpPr>
          <p:cNvPr id="330864" name="Rectangle 112"/>
          <p:cNvSpPr>
            <a:spLocks noChangeArrowheads="1"/>
          </p:cNvSpPr>
          <p:nvPr/>
        </p:nvSpPr>
        <p:spPr bwMode="auto">
          <a:xfrm>
            <a:off x="6594475" y="4302125"/>
            <a:ext cx="1016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65" name="Rectangle 113"/>
          <p:cNvSpPr>
            <a:spLocks noChangeArrowheads="1"/>
          </p:cNvSpPr>
          <p:nvPr/>
        </p:nvSpPr>
        <p:spPr bwMode="auto">
          <a:xfrm>
            <a:off x="6672263" y="4302125"/>
            <a:ext cx="2032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srcB</a:t>
            </a:r>
            <a:endParaRPr lang="en-US"/>
          </a:p>
        </p:txBody>
      </p:sp>
      <p:sp>
        <p:nvSpPr>
          <p:cNvPr id="330866" name="Rectangle 114"/>
          <p:cNvSpPr>
            <a:spLocks noChangeArrowheads="1"/>
          </p:cNvSpPr>
          <p:nvPr/>
        </p:nvSpPr>
        <p:spPr bwMode="auto">
          <a:xfrm>
            <a:off x="6418263" y="4421188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dstA</a:t>
            </a:r>
            <a:endParaRPr lang="en-US"/>
          </a:p>
        </p:txBody>
      </p:sp>
      <p:sp>
        <p:nvSpPr>
          <p:cNvPr id="330867" name="Rectangle 115"/>
          <p:cNvSpPr>
            <a:spLocks noChangeArrowheads="1"/>
          </p:cNvSpPr>
          <p:nvPr/>
        </p:nvSpPr>
        <p:spPr bwMode="auto">
          <a:xfrm>
            <a:off x="6594475" y="4421188"/>
            <a:ext cx="1016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68" name="Rectangle 116"/>
          <p:cNvSpPr>
            <a:spLocks noChangeArrowheads="1"/>
          </p:cNvSpPr>
          <p:nvPr/>
        </p:nvSpPr>
        <p:spPr bwMode="auto">
          <a:xfrm>
            <a:off x="6672263" y="4421188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dstB</a:t>
            </a:r>
            <a:endParaRPr lang="en-US"/>
          </a:p>
        </p:txBody>
      </p:sp>
      <p:sp>
        <p:nvSpPr>
          <p:cNvPr id="330869" name="Rectangle 117"/>
          <p:cNvSpPr>
            <a:spLocks noChangeArrowheads="1"/>
          </p:cNvSpPr>
          <p:nvPr/>
        </p:nvSpPr>
        <p:spPr bwMode="auto">
          <a:xfrm>
            <a:off x="7407275" y="4057650"/>
            <a:ext cx="85725" cy="341313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0" name="Rectangle 118"/>
          <p:cNvSpPr>
            <a:spLocks noChangeArrowheads="1"/>
          </p:cNvSpPr>
          <p:nvPr/>
        </p:nvSpPr>
        <p:spPr bwMode="auto">
          <a:xfrm>
            <a:off x="6472238" y="4057650"/>
            <a:ext cx="1020762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1" name="Freeform 119"/>
          <p:cNvSpPr>
            <a:spLocks/>
          </p:cNvSpPr>
          <p:nvPr/>
        </p:nvSpPr>
        <p:spPr bwMode="auto">
          <a:xfrm>
            <a:off x="6302375" y="3973513"/>
            <a:ext cx="169863" cy="254000"/>
          </a:xfrm>
          <a:custGeom>
            <a:avLst/>
            <a:gdLst/>
            <a:ahLst/>
            <a:cxnLst>
              <a:cxn ang="0">
                <a:pos x="214" y="321"/>
              </a:cxn>
              <a:cxn ang="0">
                <a:pos x="0" y="160"/>
              </a:cxn>
              <a:cxn ang="0">
                <a:pos x="214" y="0"/>
              </a:cxn>
              <a:cxn ang="0">
                <a:pos x="214" y="321"/>
              </a:cxn>
            </a:cxnLst>
            <a:rect l="0" t="0" r="r" b="b"/>
            <a:pathLst>
              <a:path w="214" h="321">
                <a:moveTo>
                  <a:pt x="214" y="321"/>
                </a:moveTo>
                <a:lnTo>
                  <a:pt x="0" y="160"/>
                </a:lnTo>
                <a:lnTo>
                  <a:pt x="214" y="0"/>
                </a:lnTo>
                <a:lnTo>
                  <a:pt x="214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2" name="Rectangle 120"/>
          <p:cNvSpPr>
            <a:spLocks noChangeArrowheads="1"/>
          </p:cNvSpPr>
          <p:nvPr/>
        </p:nvSpPr>
        <p:spPr bwMode="auto">
          <a:xfrm>
            <a:off x="6811963" y="3846513"/>
            <a:ext cx="6381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3" name="Rectangle 121"/>
          <p:cNvSpPr>
            <a:spLocks noChangeArrowheads="1"/>
          </p:cNvSpPr>
          <p:nvPr/>
        </p:nvSpPr>
        <p:spPr bwMode="auto">
          <a:xfrm>
            <a:off x="6980238" y="3876675"/>
            <a:ext cx="200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valA</a:t>
            </a:r>
            <a:endParaRPr lang="en-US"/>
          </a:p>
        </p:txBody>
      </p:sp>
      <p:sp>
        <p:nvSpPr>
          <p:cNvPr id="330874" name="Rectangle 122"/>
          <p:cNvSpPr>
            <a:spLocks noChangeArrowheads="1"/>
          </p:cNvSpPr>
          <p:nvPr/>
        </p:nvSpPr>
        <p:spPr bwMode="auto">
          <a:xfrm>
            <a:off x="7151688" y="3876675"/>
            <a:ext cx="1016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75" name="Rectangle 123"/>
          <p:cNvSpPr>
            <a:spLocks noChangeArrowheads="1"/>
          </p:cNvSpPr>
          <p:nvPr/>
        </p:nvSpPr>
        <p:spPr bwMode="auto">
          <a:xfrm>
            <a:off x="7226300" y="3876675"/>
            <a:ext cx="200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valB</a:t>
            </a:r>
            <a:endParaRPr lang="en-US"/>
          </a:p>
        </p:txBody>
      </p:sp>
      <p:sp>
        <p:nvSpPr>
          <p:cNvPr id="330876" name="Rectangle 124"/>
          <p:cNvSpPr>
            <a:spLocks noChangeArrowheads="1"/>
          </p:cNvSpPr>
          <p:nvPr/>
        </p:nvSpPr>
        <p:spPr bwMode="auto">
          <a:xfrm>
            <a:off x="6302375" y="3379788"/>
            <a:ext cx="106362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7" name="Rectangle 125"/>
          <p:cNvSpPr>
            <a:spLocks noChangeArrowheads="1"/>
          </p:cNvSpPr>
          <p:nvPr/>
        </p:nvSpPr>
        <p:spPr bwMode="auto">
          <a:xfrm>
            <a:off x="7280275" y="3294063"/>
            <a:ext cx="85725" cy="171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8" name="Freeform 126"/>
          <p:cNvSpPr>
            <a:spLocks/>
          </p:cNvSpPr>
          <p:nvPr/>
        </p:nvSpPr>
        <p:spPr bwMode="auto">
          <a:xfrm>
            <a:off x="7194550" y="3124200"/>
            <a:ext cx="255588" cy="169863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9" name="Rectangle 127"/>
          <p:cNvSpPr>
            <a:spLocks noChangeArrowheads="1"/>
          </p:cNvSpPr>
          <p:nvPr/>
        </p:nvSpPr>
        <p:spPr bwMode="auto">
          <a:xfrm>
            <a:off x="6345238" y="3167063"/>
            <a:ext cx="6381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0" name="Rectangle 128"/>
          <p:cNvSpPr>
            <a:spLocks noChangeArrowheads="1"/>
          </p:cNvSpPr>
          <p:nvPr/>
        </p:nvSpPr>
        <p:spPr bwMode="auto">
          <a:xfrm>
            <a:off x="6418263" y="3198813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aluA</a:t>
            </a:r>
            <a:endParaRPr lang="en-US"/>
          </a:p>
        </p:txBody>
      </p:sp>
      <p:sp>
        <p:nvSpPr>
          <p:cNvPr id="330881" name="Rectangle 129"/>
          <p:cNvSpPr>
            <a:spLocks noChangeArrowheads="1"/>
          </p:cNvSpPr>
          <p:nvPr/>
        </p:nvSpPr>
        <p:spPr bwMode="auto">
          <a:xfrm>
            <a:off x="6594475" y="3198813"/>
            <a:ext cx="1016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82" name="Rectangle 130"/>
          <p:cNvSpPr>
            <a:spLocks noChangeArrowheads="1"/>
          </p:cNvSpPr>
          <p:nvPr/>
        </p:nvSpPr>
        <p:spPr bwMode="auto">
          <a:xfrm>
            <a:off x="6672263" y="3198813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aluB</a:t>
            </a:r>
            <a:endParaRPr lang="en-US"/>
          </a:p>
        </p:txBody>
      </p:sp>
      <p:sp>
        <p:nvSpPr>
          <p:cNvPr id="330883" name="Rectangle 131"/>
          <p:cNvSpPr>
            <a:spLocks noChangeArrowheads="1"/>
          </p:cNvSpPr>
          <p:nvPr/>
        </p:nvSpPr>
        <p:spPr bwMode="auto">
          <a:xfrm>
            <a:off x="6345238" y="2954338"/>
            <a:ext cx="638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4" name="Rectangle 132"/>
          <p:cNvSpPr>
            <a:spLocks noChangeArrowheads="1"/>
          </p:cNvSpPr>
          <p:nvPr/>
        </p:nvSpPr>
        <p:spPr bwMode="auto">
          <a:xfrm>
            <a:off x="6396038" y="2986088"/>
            <a:ext cx="189154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 dirty="0" err="1">
                <a:solidFill>
                  <a:srgbClr val="000000"/>
                </a:solidFill>
              </a:rPr>
              <a:t>Cnd</a:t>
            </a:r>
            <a:endParaRPr lang="en-US" dirty="0"/>
          </a:p>
        </p:txBody>
      </p:sp>
      <p:sp>
        <p:nvSpPr>
          <p:cNvPr id="330885" name="Rectangle 133"/>
          <p:cNvSpPr>
            <a:spLocks noChangeArrowheads="1"/>
          </p:cNvSpPr>
          <p:nvPr/>
        </p:nvSpPr>
        <p:spPr bwMode="auto">
          <a:xfrm>
            <a:off x="7280275" y="2571750"/>
            <a:ext cx="85725" cy="298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6" name="Rectangle 134"/>
          <p:cNvSpPr>
            <a:spLocks noChangeArrowheads="1"/>
          </p:cNvSpPr>
          <p:nvPr/>
        </p:nvSpPr>
        <p:spPr bwMode="auto">
          <a:xfrm>
            <a:off x="6430963" y="2571750"/>
            <a:ext cx="935037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7" name="Freeform 135"/>
          <p:cNvSpPr>
            <a:spLocks/>
          </p:cNvSpPr>
          <p:nvPr/>
        </p:nvSpPr>
        <p:spPr bwMode="auto">
          <a:xfrm>
            <a:off x="6302375" y="2487613"/>
            <a:ext cx="169863" cy="254000"/>
          </a:xfrm>
          <a:custGeom>
            <a:avLst/>
            <a:gdLst/>
            <a:ahLst/>
            <a:cxnLst>
              <a:cxn ang="0">
                <a:pos x="214" y="321"/>
              </a:cxn>
              <a:cxn ang="0">
                <a:pos x="0" y="160"/>
              </a:cxn>
              <a:cxn ang="0">
                <a:pos x="214" y="0"/>
              </a:cxn>
              <a:cxn ang="0">
                <a:pos x="214" y="321"/>
              </a:cxn>
            </a:cxnLst>
            <a:rect l="0" t="0" r="r" b="b"/>
            <a:pathLst>
              <a:path w="214" h="321">
                <a:moveTo>
                  <a:pt x="214" y="321"/>
                </a:moveTo>
                <a:lnTo>
                  <a:pt x="0" y="160"/>
                </a:lnTo>
                <a:lnTo>
                  <a:pt x="214" y="0"/>
                </a:lnTo>
                <a:lnTo>
                  <a:pt x="214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8" name="Rectangle 136"/>
          <p:cNvSpPr>
            <a:spLocks noChangeArrowheads="1"/>
          </p:cNvSpPr>
          <p:nvPr/>
        </p:nvSpPr>
        <p:spPr bwMode="auto">
          <a:xfrm>
            <a:off x="6684963" y="2360613"/>
            <a:ext cx="6381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9" name="Rectangle 137"/>
          <p:cNvSpPr>
            <a:spLocks noChangeArrowheads="1"/>
          </p:cNvSpPr>
          <p:nvPr/>
        </p:nvSpPr>
        <p:spPr bwMode="auto">
          <a:xfrm>
            <a:off x="7099300" y="2390775"/>
            <a:ext cx="200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valE</a:t>
            </a:r>
            <a:endParaRPr lang="en-US"/>
          </a:p>
        </p:txBody>
      </p:sp>
      <p:sp>
        <p:nvSpPr>
          <p:cNvPr id="330890" name="Rectangle 138"/>
          <p:cNvSpPr>
            <a:spLocks noChangeArrowheads="1"/>
          </p:cNvSpPr>
          <p:nvPr/>
        </p:nvSpPr>
        <p:spPr bwMode="auto">
          <a:xfrm>
            <a:off x="7916863" y="4567238"/>
            <a:ext cx="468312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1" name="Freeform 139"/>
          <p:cNvSpPr>
            <a:spLocks/>
          </p:cNvSpPr>
          <p:nvPr/>
        </p:nvSpPr>
        <p:spPr bwMode="auto">
          <a:xfrm>
            <a:off x="7747000" y="4483100"/>
            <a:ext cx="169863" cy="254000"/>
          </a:xfrm>
          <a:custGeom>
            <a:avLst/>
            <a:gdLst/>
            <a:ahLst/>
            <a:cxnLst>
              <a:cxn ang="0">
                <a:pos x="213" y="321"/>
              </a:cxn>
              <a:cxn ang="0">
                <a:pos x="0" y="160"/>
              </a:cxn>
              <a:cxn ang="0">
                <a:pos x="213" y="0"/>
              </a:cxn>
              <a:cxn ang="0">
                <a:pos x="213" y="321"/>
              </a:cxn>
            </a:cxnLst>
            <a:rect l="0" t="0" r="r" b="b"/>
            <a:pathLst>
              <a:path w="213" h="321">
                <a:moveTo>
                  <a:pt x="213" y="321"/>
                </a:moveTo>
                <a:lnTo>
                  <a:pt x="0" y="160"/>
                </a:lnTo>
                <a:lnTo>
                  <a:pt x="213" y="0"/>
                </a:lnTo>
                <a:lnTo>
                  <a:pt x="213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2" name="Rectangle 140"/>
          <p:cNvSpPr>
            <a:spLocks noChangeArrowheads="1"/>
          </p:cNvSpPr>
          <p:nvPr/>
        </p:nvSpPr>
        <p:spPr bwMode="auto">
          <a:xfrm>
            <a:off x="8213725" y="874713"/>
            <a:ext cx="171450" cy="37782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3" name="Rectangle 141"/>
          <p:cNvSpPr>
            <a:spLocks noChangeArrowheads="1"/>
          </p:cNvSpPr>
          <p:nvPr/>
        </p:nvSpPr>
        <p:spPr bwMode="auto">
          <a:xfrm>
            <a:off x="6132513" y="746125"/>
            <a:ext cx="2252662" cy="171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4" name="Rectangle 142"/>
          <p:cNvSpPr>
            <a:spLocks noChangeArrowheads="1"/>
          </p:cNvSpPr>
          <p:nvPr/>
        </p:nvSpPr>
        <p:spPr bwMode="auto">
          <a:xfrm>
            <a:off x="6218238" y="6605588"/>
            <a:ext cx="2463800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5" name="Rectangle 143"/>
          <p:cNvSpPr>
            <a:spLocks noChangeArrowheads="1"/>
          </p:cNvSpPr>
          <p:nvPr/>
        </p:nvSpPr>
        <p:spPr bwMode="auto">
          <a:xfrm>
            <a:off x="6175375" y="6521450"/>
            <a:ext cx="85725" cy="169863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6" name="Freeform 144"/>
          <p:cNvSpPr>
            <a:spLocks/>
          </p:cNvSpPr>
          <p:nvPr/>
        </p:nvSpPr>
        <p:spPr bwMode="auto">
          <a:xfrm>
            <a:off x="6091238" y="6351588"/>
            <a:ext cx="254000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7" name="Rectangle 145"/>
          <p:cNvSpPr>
            <a:spLocks noChangeArrowheads="1"/>
          </p:cNvSpPr>
          <p:nvPr/>
        </p:nvSpPr>
        <p:spPr bwMode="auto">
          <a:xfrm>
            <a:off x="6302375" y="2105025"/>
            <a:ext cx="808038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8" name="Rectangle 146"/>
          <p:cNvSpPr>
            <a:spLocks noChangeArrowheads="1"/>
          </p:cNvSpPr>
          <p:nvPr/>
        </p:nvSpPr>
        <p:spPr bwMode="auto">
          <a:xfrm>
            <a:off x="7024688" y="1978025"/>
            <a:ext cx="85725" cy="171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9" name="Freeform 147"/>
          <p:cNvSpPr>
            <a:spLocks/>
          </p:cNvSpPr>
          <p:nvPr/>
        </p:nvSpPr>
        <p:spPr bwMode="auto">
          <a:xfrm>
            <a:off x="6940550" y="1808163"/>
            <a:ext cx="254000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0" name="Rectangle 148"/>
          <p:cNvSpPr>
            <a:spLocks noChangeArrowheads="1"/>
          </p:cNvSpPr>
          <p:nvPr/>
        </p:nvSpPr>
        <p:spPr bwMode="auto">
          <a:xfrm>
            <a:off x="6302375" y="1892300"/>
            <a:ext cx="638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1" name="Rectangle 149"/>
          <p:cNvSpPr>
            <a:spLocks noChangeArrowheads="1"/>
          </p:cNvSpPr>
          <p:nvPr/>
        </p:nvSpPr>
        <p:spPr bwMode="auto">
          <a:xfrm>
            <a:off x="6376988" y="1924050"/>
            <a:ext cx="2159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Addr</a:t>
            </a:r>
            <a:endParaRPr lang="en-US"/>
          </a:p>
        </p:txBody>
      </p:sp>
      <p:sp>
        <p:nvSpPr>
          <p:cNvPr id="330902" name="Rectangle 150"/>
          <p:cNvSpPr>
            <a:spLocks noChangeArrowheads="1"/>
          </p:cNvSpPr>
          <p:nvPr/>
        </p:nvSpPr>
        <p:spPr bwMode="auto">
          <a:xfrm>
            <a:off x="6562725" y="1924050"/>
            <a:ext cx="3159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Data</a:t>
            </a:r>
            <a:endParaRPr lang="en-US"/>
          </a:p>
        </p:txBody>
      </p:sp>
      <p:sp>
        <p:nvSpPr>
          <p:cNvPr id="330903" name="Rectangle 151"/>
          <p:cNvSpPr>
            <a:spLocks noChangeArrowheads="1"/>
          </p:cNvSpPr>
          <p:nvPr/>
        </p:nvSpPr>
        <p:spPr bwMode="auto">
          <a:xfrm>
            <a:off x="7024688" y="1128713"/>
            <a:ext cx="85725" cy="298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4" name="Rectangle 152"/>
          <p:cNvSpPr>
            <a:spLocks noChangeArrowheads="1"/>
          </p:cNvSpPr>
          <p:nvPr/>
        </p:nvSpPr>
        <p:spPr bwMode="auto">
          <a:xfrm>
            <a:off x="6472238" y="1128713"/>
            <a:ext cx="638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5" name="Freeform 153"/>
          <p:cNvSpPr>
            <a:spLocks/>
          </p:cNvSpPr>
          <p:nvPr/>
        </p:nvSpPr>
        <p:spPr bwMode="auto">
          <a:xfrm>
            <a:off x="6302375" y="1044575"/>
            <a:ext cx="169863" cy="254000"/>
          </a:xfrm>
          <a:custGeom>
            <a:avLst/>
            <a:gdLst/>
            <a:ahLst/>
            <a:cxnLst>
              <a:cxn ang="0">
                <a:pos x="214" y="321"/>
              </a:cxn>
              <a:cxn ang="0">
                <a:pos x="0" y="161"/>
              </a:cxn>
              <a:cxn ang="0">
                <a:pos x="214" y="0"/>
              </a:cxn>
              <a:cxn ang="0">
                <a:pos x="214" y="321"/>
              </a:cxn>
            </a:cxnLst>
            <a:rect l="0" t="0" r="r" b="b"/>
            <a:pathLst>
              <a:path w="214" h="321">
                <a:moveTo>
                  <a:pt x="214" y="321"/>
                </a:moveTo>
                <a:lnTo>
                  <a:pt x="0" y="161"/>
                </a:lnTo>
                <a:lnTo>
                  <a:pt x="214" y="0"/>
                </a:lnTo>
                <a:lnTo>
                  <a:pt x="214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6" name="Rectangle 154"/>
          <p:cNvSpPr>
            <a:spLocks noChangeArrowheads="1"/>
          </p:cNvSpPr>
          <p:nvPr/>
        </p:nvSpPr>
        <p:spPr bwMode="auto">
          <a:xfrm>
            <a:off x="6430963" y="915988"/>
            <a:ext cx="6365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7" name="Rectangle 155"/>
          <p:cNvSpPr>
            <a:spLocks noChangeArrowheads="1"/>
          </p:cNvSpPr>
          <p:nvPr/>
        </p:nvSpPr>
        <p:spPr bwMode="auto">
          <a:xfrm>
            <a:off x="6829425" y="947738"/>
            <a:ext cx="2159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valM</a:t>
            </a:r>
            <a:endParaRPr lang="en-US"/>
          </a:p>
        </p:txBody>
      </p:sp>
      <p:sp>
        <p:nvSpPr>
          <p:cNvPr id="330908" name="Rectangle 156"/>
          <p:cNvSpPr>
            <a:spLocks noChangeArrowheads="1"/>
          </p:cNvSpPr>
          <p:nvPr/>
        </p:nvSpPr>
        <p:spPr bwMode="auto">
          <a:xfrm>
            <a:off x="8596313" y="322263"/>
            <a:ext cx="85725" cy="63690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9" name="Freeform 157"/>
          <p:cNvSpPr>
            <a:spLocks/>
          </p:cNvSpPr>
          <p:nvPr/>
        </p:nvSpPr>
        <p:spPr bwMode="auto">
          <a:xfrm>
            <a:off x="5962650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0" name="Freeform 158"/>
          <p:cNvSpPr>
            <a:spLocks/>
          </p:cNvSpPr>
          <p:nvPr/>
        </p:nvSpPr>
        <p:spPr bwMode="auto">
          <a:xfrm>
            <a:off x="6132513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1" name="Freeform 159"/>
          <p:cNvSpPr>
            <a:spLocks/>
          </p:cNvSpPr>
          <p:nvPr/>
        </p:nvSpPr>
        <p:spPr bwMode="auto">
          <a:xfrm>
            <a:off x="5962650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2" name="Freeform 160"/>
          <p:cNvSpPr>
            <a:spLocks/>
          </p:cNvSpPr>
          <p:nvPr/>
        </p:nvSpPr>
        <p:spPr bwMode="auto">
          <a:xfrm>
            <a:off x="6132513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3" name="Freeform 161"/>
          <p:cNvSpPr>
            <a:spLocks/>
          </p:cNvSpPr>
          <p:nvPr/>
        </p:nvSpPr>
        <p:spPr bwMode="auto">
          <a:xfrm>
            <a:off x="8043863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4" name="Freeform 162"/>
          <p:cNvSpPr>
            <a:spLocks/>
          </p:cNvSpPr>
          <p:nvPr/>
        </p:nvSpPr>
        <p:spPr bwMode="auto">
          <a:xfrm>
            <a:off x="8213725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5" name="Freeform 163"/>
          <p:cNvSpPr>
            <a:spLocks/>
          </p:cNvSpPr>
          <p:nvPr/>
        </p:nvSpPr>
        <p:spPr bwMode="auto">
          <a:xfrm>
            <a:off x="8043863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6" name="Freeform 164"/>
          <p:cNvSpPr>
            <a:spLocks/>
          </p:cNvSpPr>
          <p:nvPr/>
        </p:nvSpPr>
        <p:spPr bwMode="auto">
          <a:xfrm>
            <a:off x="8213725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7" name="Rectangle 165"/>
          <p:cNvSpPr>
            <a:spLocks noChangeArrowheads="1"/>
          </p:cNvSpPr>
          <p:nvPr/>
        </p:nvSpPr>
        <p:spPr bwMode="auto">
          <a:xfrm>
            <a:off x="6175375" y="5883275"/>
            <a:ext cx="85725" cy="255588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8" name="Rectangle 166"/>
          <p:cNvSpPr>
            <a:spLocks noChangeArrowheads="1"/>
          </p:cNvSpPr>
          <p:nvPr/>
        </p:nvSpPr>
        <p:spPr bwMode="auto">
          <a:xfrm>
            <a:off x="6261100" y="6011863"/>
            <a:ext cx="892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9" name="Rectangle 167"/>
          <p:cNvSpPr>
            <a:spLocks noChangeArrowheads="1"/>
          </p:cNvSpPr>
          <p:nvPr/>
        </p:nvSpPr>
        <p:spPr bwMode="auto">
          <a:xfrm>
            <a:off x="7067550" y="5883275"/>
            <a:ext cx="85725" cy="214313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0" name="Rectangle 168"/>
          <p:cNvSpPr>
            <a:spLocks noChangeArrowheads="1"/>
          </p:cNvSpPr>
          <p:nvPr/>
        </p:nvSpPr>
        <p:spPr bwMode="auto">
          <a:xfrm>
            <a:off x="5029200" y="236538"/>
            <a:ext cx="2603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1" name="Rectangle 169"/>
          <p:cNvSpPr>
            <a:spLocks noChangeArrowheads="1"/>
          </p:cNvSpPr>
          <p:nvPr/>
        </p:nvSpPr>
        <p:spPr bwMode="auto">
          <a:xfrm>
            <a:off x="4953000" y="312738"/>
            <a:ext cx="2809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PC</a:t>
            </a:r>
            <a:endParaRPr lang="en-US" sz="1600"/>
          </a:p>
        </p:txBody>
      </p:sp>
      <p:sp>
        <p:nvSpPr>
          <p:cNvPr id="330922" name="Rectangle 170"/>
          <p:cNvSpPr>
            <a:spLocks noChangeArrowheads="1"/>
          </p:cNvSpPr>
          <p:nvPr/>
        </p:nvSpPr>
        <p:spPr bwMode="auto">
          <a:xfrm>
            <a:off x="6302375" y="576263"/>
            <a:ext cx="1487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3" name="Rectangle 171"/>
          <p:cNvSpPr>
            <a:spLocks noChangeArrowheads="1"/>
          </p:cNvSpPr>
          <p:nvPr/>
        </p:nvSpPr>
        <p:spPr bwMode="auto">
          <a:xfrm>
            <a:off x="6375400" y="608013"/>
            <a:ext cx="20002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valE</a:t>
            </a:r>
            <a:endParaRPr lang="en-US"/>
          </a:p>
        </p:txBody>
      </p:sp>
      <p:sp>
        <p:nvSpPr>
          <p:cNvPr id="330924" name="Rectangle 172"/>
          <p:cNvSpPr>
            <a:spLocks noChangeArrowheads="1"/>
          </p:cNvSpPr>
          <p:nvPr/>
        </p:nvSpPr>
        <p:spPr bwMode="auto">
          <a:xfrm>
            <a:off x="6569075" y="608013"/>
            <a:ext cx="5715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925" name="Rectangle 173"/>
          <p:cNvSpPr>
            <a:spLocks noChangeArrowheads="1"/>
          </p:cNvSpPr>
          <p:nvPr/>
        </p:nvSpPr>
        <p:spPr bwMode="auto">
          <a:xfrm>
            <a:off x="6621463" y="608013"/>
            <a:ext cx="2159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valM</a:t>
            </a:r>
            <a:endParaRPr lang="en-US"/>
          </a:p>
        </p:txBody>
      </p:sp>
      <p:sp>
        <p:nvSpPr>
          <p:cNvPr id="330926" name="Rectangle 174"/>
          <p:cNvSpPr>
            <a:spLocks noChangeArrowheads="1"/>
          </p:cNvSpPr>
          <p:nvPr/>
        </p:nvSpPr>
        <p:spPr bwMode="auto">
          <a:xfrm>
            <a:off x="6132513" y="322263"/>
            <a:ext cx="254952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7" name="Freeform 175"/>
          <p:cNvSpPr>
            <a:spLocks/>
          </p:cNvSpPr>
          <p:nvPr/>
        </p:nvSpPr>
        <p:spPr bwMode="auto">
          <a:xfrm>
            <a:off x="8467725" y="3590925"/>
            <a:ext cx="255588" cy="169863"/>
          </a:xfrm>
          <a:custGeom>
            <a:avLst/>
            <a:gdLst/>
            <a:ahLst/>
            <a:cxnLst>
              <a:cxn ang="0">
                <a:pos x="321" y="0"/>
              </a:cxn>
              <a:cxn ang="0">
                <a:pos x="160" y="214"/>
              </a:cxn>
              <a:cxn ang="0">
                <a:pos x="0" y="0"/>
              </a:cxn>
              <a:cxn ang="0">
                <a:pos x="321" y="0"/>
              </a:cxn>
            </a:cxnLst>
            <a:rect l="0" t="0" r="r" b="b"/>
            <a:pathLst>
              <a:path w="321" h="214">
                <a:moveTo>
                  <a:pt x="321" y="0"/>
                </a:moveTo>
                <a:lnTo>
                  <a:pt x="160" y="214"/>
                </a:lnTo>
                <a:lnTo>
                  <a:pt x="0" y="0"/>
                </a:lnTo>
                <a:lnTo>
                  <a:pt x="321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8" name="Freeform 176"/>
          <p:cNvSpPr>
            <a:spLocks/>
          </p:cNvSpPr>
          <p:nvPr/>
        </p:nvSpPr>
        <p:spPr bwMode="auto">
          <a:xfrm>
            <a:off x="8553450" y="3590925"/>
            <a:ext cx="254000" cy="169863"/>
          </a:xfrm>
          <a:custGeom>
            <a:avLst/>
            <a:gdLst/>
            <a:ahLst/>
            <a:cxnLst>
              <a:cxn ang="0">
                <a:pos x="321" y="0"/>
              </a:cxn>
              <a:cxn ang="0">
                <a:pos x="160" y="214"/>
              </a:cxn>
              <a:cxn ang="0">
                <a:pos x="0" y="0"/>
              </a:cxn>
              <a:cxn ang="0">
                <a:pos x="321" y="0"/>
              </a:cxn>
            </a:cxnLst>
            <a:rect l="0" t="0" r="r" b="b"/>
            <a:pathLst>
              <a:path w="321" h="214">
                <a:moveTo>
                  <a:pt x="321" y="0"/>
                </a:moveTo>
                <a:lnTo>
                  <a:pt x="160" y="214"/>
                </a:lnTo>
                <a:lnTo>
                  <a:pt x="0" y="0"/>
                </a:lnTo>
                <a:lnTo>
                  <a:pt x="321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9" name="Rectangle 177"/>
          <p:cNvSpPr>
            <a:spLocks noChangeArrowheads="1"/>
          </p:cNvSpPr>
          <p:nvPr/>
        </p:nvSpPr>
        <p:spPr bwMode="auto">
          <a:xfrm>
            <a:off x="6302375" y="152400"/>
            <a:ext cx="1487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30" name="Rectangle 178"/>
          <p:cNvSpPr>
            <a:spLocks noChangeArrowheads="1"/>
          </p:cNvSpPr>
          <p:nvPr/>
        </p:nvSpPr>
        <p:spPr bwMode="auto">
          <a:xfrm>
            <a:off x="6375400" y="184150"/>
            <a:ext cx="3302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newPC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4CD4E-5B8D-644F-A812-B6067559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11" y="2657475"/>
            <a:ext cx="2196895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6500F-0175-2842-89CE-4C70007BE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67" y="3988268"/>
            <a:ext cx="2560958" cy="1742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734C7-E9A0-764A-95FC-17C098352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388" y="1096343"/>
            <a:ext cx="2012713" cy="17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1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7239000" y="6172200"/>
            <a:ext cx="1676400" cy="673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3322637" cy="779463"/>
          </a:xfrm>
        </p:spPr>
        <p:txBody>
          <a:bodyPr/>
          <a:lstStyle/>
          <a:p>
            <a:r>
              <a:rPr lang="en-US" dirty="0"/>
              <a:t>5-cycle SEQ</a:t>
            </a:r>
          </a:p>
        </p:txBody>
      </p:sp>
      <p:sp>
        <p:nvSpPr>
          <p:cNvPr id="330757" name="Freeform 5"/>
          <p:cNvSpPr>
            <a:spLocks/>
          </p:cNvSpPr>
          <p:nvPr/>
        </p:nvSpPr>
        <p:spPr bwMode="auto">
          <a:xfrm>
            <a:off x="6091238" y="5713413"/>
            <a:ext cx="254000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58" name="Freeform 6"/>
          <p:cNvSpPr>
            <a:spLocks/>
          </p:cNvSpPr>
          <p:nvPr/>
        </p:nvSpPr>
        <p:spPr bwMode="auto">
          <a:xfrm>
            <a:off x="6981825" y="5713413"/>
            <a:ext cx="255588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0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0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6132513" y="322263"/>
            <a:ext cx="171450" cy="5053012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983288" y="5445125"/>
            <a:ext cx="5159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Instruction</a:t>
            </a:r>
            <a:endParaRPr lang="en-US"/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032500" y="5564188"/>
            <a:ext cx="4111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5635625" y="5386388"/>
            <a:ext cx="1150938" cy="3444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622925" y="5373688"/>
            <a:ext cx="1147763" cy="341312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5969000" y="5430838"/>
            <a:ext cx="5159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Instruction</a:t>
            </a:r>
            <a:endParaRPr lang="en-US"/>
          </a:p>
        </p:txBody>
      </p:sp>
      <p:sp>
        <p:nvSpPr>
          <p:cNvPr id="330765" name="Rectangle 13"/>
          <p:cNvSpPr>
            <a:spLocks noChangeArrowheads="1"/>
          </p:cNvSpPr>
          <p:nvPr/>
        </p:nvSpPr>
        <p:spPr bwMode="auto">
          <a:xfrm>
            <a:off x="6018213" y="5549900"/>
            <a:ext cx="4111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7054850" y="5445125"/>
            <a:ext cx="187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PC</a:t>
            </a:r>
            <a:endParaRPr lang="en-US"/>
          </a:p>
        </p:txBody>
      </p:sp>
      <p:sp>
        <p:nvSpPr>
          <p:cNvPr id="330767" name="Rectangle 15"/>
          <p:cNvSpPr>
            <a:spLocks noChangeArrowheads="1"/>
          </p:cNvSpPr>
          <p:nvPr/>
        </p:nvSpPr>
        <p:spPr bwMode="auto">
          <a:xfrm>
            <a:off x="6905625" y="5564188"/>
            <a:ext cx="4921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increment</a:t>
            </a:r>
            <a:endParaRPr lang="en-US"/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6865938" y="5386388"/>
            <a:ext cx="515937" cy="3444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6854825" y="5373688"/>
            <a:ext cx="511175" cy="341312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0" name="Rectangle 18"/>
          <p:cNvSpPr>
            <a:spLocks noChangeArrowheads="1"/>
          </p:cNvSpPr>
          <p:nvPr/>
        </p:nvSpPr>
        <p:spPr bwMode="auto">
          <a:xfrm>
            <a:off x="7040563" y="5430838"/>
            <a:ext cx="1873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PC</a:t>
            </a:r>
            <a:endParaRPr lang="en-US"/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6891338" y="5549900"/>
            <a:ext cx="4921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increment</a:t>
            </a:r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6734175" y="2894013"/>
            <a:ext cx="1920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CC</a:t>
            </a:r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/>
        </p:nvSpPr>
        <p:spPr bwMode="auto">
          <a:xfrm>
            <a:off x="6654800" y="2838450"/>
            <a:ext cx="301625" cy="2174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4" name="Rectangle 22"/>
          <p:cNvSpPr>
            <a:spLocks noChangeArrowheads="1"/>
          </p:cNvSpPr>
          <p:nvPr/>
        </p:nvSpPr>
        <p:spPr bwMode="auto">
          <a:xfrm>
            <a:off x="6642100" y="2827338"/>
            <a:ext cx="298450" cy="21272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5" name="Rectangle 23"/>
          <p:cNvSpPr>
            <a:spLocks noChangeArrowheads="1"/>
          </p:cNvSpPr>
          <p:nvPr/>
        </p:nvSpPr>
        <p:spPr bwMode="auto">
          <a:xfrm>
            <a:off x="6719888" y="2879725"/>
            <a:ext cx="19208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CC</a:t>
            </a:r>
            <a:endParaRPr lang="en-US"/>
          </a:p>
        </p:txBody>
      </p:sp>
      <p:sp>
        <p:nvSpPr>
          <p:cNvPr id="330776" name="Rectangle 24"/>
          <p:cNvSpPr>
            <a:spLocks noChangeArrowheads="1"/>
          </p:cNvSpPr>
          <p:nvPr/>
        </p:nvSpPr>
        <p:spPr bwMode="auto">
          <a:xfrm>
            <a:off x="7261225" y="2957513"/>
            <a:ext cx="2428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grpSp>
        <p:nvGrpSpPr>
          <p:cNvPr id="330777" name="Group 25"/>
          <p:cNvGrpSpPr>
            <a:grpSpLocks/>
          </p:cNvGrpSpPr>
          <p:nvPr/>
        </p:nvGrpSpPr>
        <p:grpSpPr bwMode="auto">
          <a:xfrm>
            <a:off x="6981825" y="2870200"/>
            <a:ext cx="736600" cy="268288"/>
            <a:chOff x="4398" y="1808"/>
            <a:chExt cx="464" cy="169"/>
          </a:xfrm>
        </p:grpSpPr>
        <p:sp>
          <p:nvSpPr>
            <p:cNvPr id="330778" name="Freeform 26"/>
            <p:cNvSpPr>
              <a:spLocks/>
            </p:cNvSpPr>
            <p:nvPr/>
          </p:nvSpPr>
          <p:spPr bwMode="auto">
            <a:xfrm>
              <a:off x="4407" y="1817"/>
              <a:ext cx="455" cy="160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28" y="0"/>
                </a:cxn>
                <a:cxn ang="0">
                  <a:pos x="683" y="0"/>
                </a:cxn>
                <a:cxn ang="0">
                  <a:pos x="910" y="321"/>
                </a:cxn>
                <a:cxn ang="0">
                  <a:pos x="0" y="321"/>
                </a:cxn>
              </a:cxnLst>
              <a:rect l="0" t="0" r="r" b="b"/>
              <a:pathLst>
                <a:path w="910" h="321">
                  <a:moveTo>
                    <a:pt x="0" y="321"/>
                  </a:moveTo>
                  <a:lnTo>
                    <a:pt x="228" y="0"/>
                  </a:lnTo>
                  <a:lnTo>
                    <a:pt x="683" y="0"/>
                  </a:lnTo>
                  <a:lnTo>
                    <a:pt x="91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79" name="Freeform 27"/>
            <p:cNvSpPr>
              <a:spLocks/>
            </p:cNvSpPr>
            <p:nvPr/>
          </p:nvSpPr>
          <p:spPr bwMode="auto">
            <a:xfrm>
              <a:off x="4398" y="1808"/>
              <a:ext cx="455" cy="160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27" y="0"/>
                </a:cxn>
                <a:cxn ang="0">
                  <a:pos x="682" y="0"/>
                </a:cxn>
                <a:cxn ang="0">
                  <a:pos x="909" y="321"/>
                </a:cxn>
                <a:cxn ang="0">
                  <a:pos x="0" y="321"/>
                </a:cxn>
              </a:cxnLst>
              <a:rect l="0" t="0" r="r" b="b"/>
              <a:pathLst>
                <a:path w="909" h="321">
                  <a:moveTo>
                    <a:pt x="0" y="321"/>
                  </a:moveTo>
                  <a:lnTo>
                    <a:pt x="227" y="0"/>
                  </a:lnTo>
                  <a:lnTo>
                    <a:pt x="682" y="0"/>
                  </a:lnTo>
                  <a:lnTo>
                    <a:pt x="909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CC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0" name="Rectangle 28"/>
          <p:cNvSpPr>
            <a:spLocks noChangeArrowheads="1"/>
          </p:cNvSpPr>
          <p:nvPr/>
        </p:nvSpPr>
        <p:spPr bwMode="auto">
          <a:xfrm>
            <a:off x="7246938" y="2943225"/>
            <a:ext cx="24288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sp>
        <p:nvSpPr>
          <p:cNvPr id="330781" name="Rectangle 29"/>
          <p:cNvSpPr>
            <a:spLocks noChangeArrowheads="1"/>
          </p:cNvSpPr>
          <p:nvPr/>
        </p:nvSpPr>
        <p:spPr bwMode="auto">
          <a:xfrm>
            <a:off x="6934200" y="1519238"/>
            <a:ext cx="2603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330782" name="Rectangle 30"/>
          <p:cNvSpPr>
            <a:spLocks noChangeArrowheads="1"/>
          </p:cNvSpPr>
          <p:nvPr/>
        </p:nvSpPr>
        <p:spPr bwMode="auto">
          <a:xfrm>
            <a:off x="6859588" y="1636713"/>
            <a:ext cx="4111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sp>
        <p:nvSpPr>
          <p:cNvPr id="330783" name="Rectangle 31"/>
          <p:cNvSpPr>
            <a:spLocks noChangeArrowheads="1"/>
          </p:cNvSpPr>
          <p:nvPr/>
        </p:nvSpPr>
        <p:spPr bwMode="auto">
          <a:xfrm>
            <a:off x="6738938" y="1438275"/>
            <a:ext cx="600075" cy="387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84" name="Rectangle 32"/>
          <p:cNvSpPr>
            <a:spLocks noChangeArrowheads="1"/>
          </p:cNvSpPr>
          <p:nvPr/>
        </p:nvSpPr>
        <p:spPr bwMode="auto">
          <a:xfrm>
            <a:off x="6727825" y="1425575"/>
            <a:ext cx="595313" cy="38417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85" name="Rectangle 33"/>
          <p:cNvSpPr>
            <a:spLocks noChangeArrowheads="1"/>
          </p:cNvSpPr>
          <p:nvPr/>
        </p:nvSpPr>
        <p:spPr bwMode="auto">
          <a:xfrm>
            <a:off x="6919913" y="1504950"/>
            <a:ext cx="2603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330786" name="Rectangle 34"/>
          <p:cNvSpPr>
            <a:spLocks noChangeArrowheads="1"/>
          </p:cNvSpPr>
          <p:nvPr/>
        </p:nvSpPr>
        <p:spPr bwMode="auto">
          <a:xfrm>
            <a:off x="6846888" y="1622425"/>
            <a:ext cx="4111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memory</a:t>
            </a:r>
            <a:endParaRPr lang="en-US"/>
          </a:p>
        </p:txBody>
      </p:sp>
      <p:grpSp>
        <p:nvGrpSpPr>
          <p:cNvPr id="330787" name="Group 35"/>
          <p:cNvGrpSpPr>
            <a:grpSpLocks/>
          </p:cNvGrpSpPr>
          <p:nvPr/>
        </p:nvGrpSpPr>
        <p:grpSpPr bwMode="auto">
          <a:xfrm>
            <a:off x="6940550" y="2884488"/>
            <a:ext cx="196850" cy="55562"/>
            <a:chOff x="4372" y="1817"/>
            <a:chExt cx="124" cy="35"/>
          </a:xfrm>
        </p:grpSpPr>
        <p:sp>
          <p:nvSpPr>
            <p:cNvPr id="330788" name="Line 36"/>
            <p:cNvSpPr>
              <a:spLocks noChangeShapeType="1"/>
            </p:cNvSpPr>
            <p:nvPr/>
          </p:nvSpPr>
          <p:spPr bwMode="auto">
            <a:xfrm flipH="1">
              <a:off x="4405" y="1834"/>
              <a:ext cx="9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89" name="Freeform 37"/>
            <p:cNvSpPr>
              <a:spLocks/>
            </p:cNvSpPr>
            <p:nvPr/>
          </p:nvSpPr>
          <p:spPr bwMode="auto">
            <a:xfrm>
              <a:off x="4372" y="1817"/>
              <a:ext cx="35" cy="3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35"/>
                </a:cxn>
                <a:cxn ang="0">
                  <a:pos x="70" y="70"/>
                </a:cxn>
                <a:cxn ang="0">
                  <a:pos x="70" y="0"/>
                </a:cxn>
              </a:cxnLst>
              <a:rect l="0" t="0" r="r" b="b"/>
              <a:pathLst>
                <a:path w="70" h="70">
                  <a:moveTo>
                    <a:pt x="70" y="0"/>
                  </a:moveTo>
                  <a:lnTo>
                    <a:pt x="0" y="35"/>
                  </a:lnTo>
                  <a:lnTo>
                    <a:pt x="70" y="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90" name="Rectangle 38"/>
          <p:cNvSpPr>
            <a:spLocks noChangeArrowheads="1"/>
          </p:cNvSpPr>
          <p:nvPr/>
        </p:nvSpPr>
        <p:spPr bwMode="auto">
          <a:xfrm>
            <a:off x="5029200" y="5502275"/>
            <a:ext cx="4048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1" name="Rectangle 39"/>
          <p:cNvSpPr>
            <a:spLocks noChangeArrowheads="1"/>
          </p:cNvSpPr>
          <p:nvPr/>
        </p:nvSpPr>
        <p:spPr bwMode="auto">
          <a:xfrm>
            <a:off x="4953000" y="5562600"/>
            <a:ext cx="541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Fetch</a:t>
            </a:r>
            <a:endParaRPr lang="en-US" sz="1600"/>
          </a:p>
        </p:txBody>
      </p:sp>
      <p:sp>
        <p:nvSpPr>
          <p:cNvPr id="330792" name="Rectangle 40"/>
          <p:cNvSpPr>
            <a:spLocks noChangeArrowheads="1"/>
          </p:cNvSpPr>
          <p:nvPr/>
        </p:nvSpPr>
        <p:spPr bwMode="auto">
          <a:xfrm>
            <a:off x="5029200" y="4356100"/>
            <a:ext cx="511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4953000" y="4343400"/>
            <a:ext cx="7318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Decode</a:t>
            </a:r>
            <a:endParaRPr lang="en-US" sz="1600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5029200" y="2911475"/>
            <a:ext cx="5365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5" name="Rectangle 43"/>
          <p:cNvSpPr>
            <a:spLocks noChangeArrowheads="1"/>
          </p:cNvSpPr>
          <p:nvPr/>
        </p:nvSpPr>
        <p:spPr bwMode="auto">
          <a:xfrm>
            <a:off x="4953000" y="2971800"/>
            <a:ext cx="7778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Execute</a:t>
            </a:r>
            <a:endParaRPr lang="en-US" sz="1600"/>
          </a:p>
        </p:txBody>
      </p:sp>
      <p:sp>
        <p:nvSpPr>
          <p:cNvPr id="330796" name="Rectangle 44"/>
          <p:cNvSpPr>
            <a:spLocks noChangeArrowheads="1"/>
          </p:cNvSpPr>
          <p:nvPr/>
        </p:nvSpPr>
        <p:spPr bwMode="auto">
          <a:xfrm>
            <a:off x="5029200" y="1554163"/>
            <a:ext cx="5365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7" name="Rectangle 45"/>
          <p:cNvSpPr>
            <a:spLocks noChangeArrowheads="1"/>
          </p:cNvSpPr>
          <p:nvPr/>
        </p:nvSpPr>
        <p:spPr bwMode="auto">
          <a:xfrm>
            <a:off x="4953000" y="1600200"/>
            <a:ext cx="7762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Memory</a:t>
            </a:r>
            <a:endParaRPr lang="en-US" sz="1600"/>
          </a:p>
        </p:txBody>
      </p:sp>
      <p:sp>
        <p:nvSpPr>
          <p:cNvPr id="330798" name="Rectangle 46"/>
          <p:cNvSpPr>
            <a:spLocks noChangeArrowheads="1"/>
          </p:cNvSpPr>
          <p:nvPr/>
        </p:nvSpPr>
        <p:spPr bwMode="auto">
          <a:xfrm>
            <a:off x="5029200" y="746125"/>
            <a:ext cx="6762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9" name="Rectangle 47"/>
          <p:cNvSpPr>
            <a:spLocks noChangeArrowheads="1"/>
          </p:cNvSpPr>
          <p:nvPr/>
        </p:nvSpPr>
        <p:spPr bwMode="auto">
          <a:xfrm>
            <a:off x="4953000" y="762000"/>
            <a:ext cx="10287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Write back</a:t>
            </a:r>
            <a:endParaRPr lang="en-US" sz="1600"/>
          </a:p>
        </p:txBody>
      </p:sp>
      <p:sp>
        <p:nvSpPr>
          <p:cNvPr id="330800" name="Rectangle 48"/>
          <p:cNvSpPr>
            <a:spLocks noChangeArrowheads="1"/>
          </p:cNvSpPr>
          <p:nvPr/>
        </p:nvSpPr>
        <p:spPr bwMode="auto">
          <a:xfrm>
            <a:off x="5495925" y="4906963"/>
            <a:ext cx="5953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01" name="Rectangle 49"/>
          <p:cNvSpPr>
            <a:spLocks noChangeArrowheads="1"/>
          </p:cNvSpPr>
          <p:nvPr/>
        </p:nvSpPr>
        <p:spPr bwMode="auto">
          <a:xfrm>
            <a:off x="5638800" y="4938713"/>
            <a:ext cx="24447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</a:rPr>
              <a:t>icode</a:t>
            </a:r>
            <a:endParaRPr lang="en-US" sz="800"/>
          </a:p>
        </p:txBody>
      </p:sp>
      <p:sp>
        <p:nvSpPr>
          <p:cNvPr id="330802" name="Rectangle 50"/>
          <p:cNvSpPr>
            <a:spLocks noChangeArrowheads="1"/>
          </p:cNvSpPr>
          <p:nvPr/>
        </p:nvSpPr>
        <p:spPr bwMode="auto">
          <a:xfrm>
            <a:off x="5818188" y="4938713"/>
            <a:ext cx="114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, </a:t>
            </a:r>
            <a:endParaRPr lang="en-US" sz="1600"/>
          </a:p>
        </p:txBody>
      </p:sp>
      <p:sp>
        <p:nvSpPr>
          <p:cNvPr id="330803" name="Rectangle 51"/>
          <p:cNvSpPr>
            <a:spLocks noChangeArrowheads="1"/>
          </p:cNvSpPr>
          <p:nvPr/>
        </p:nvSpPr>
        <p:spPr bwMode="auto">
          <a:xfrm>
            <a:off x="5902325" y="4938713"/>
            <a:ext cx="1651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ifun</a:t>
            </a:r>
            <a:endParaRPr lang="en-US"/>
          </a:p>
        </p:txBody>
      </p:sp>
      <p:sp>
        <p:nvSpPr>
          <p:cNvPr id="330804" name="Rectangle 52"/>
          <p:cNvSpPr>
            <a:spLocks noChangeArrowheads="1"/>
          </p:cNvSpPr>
          <p:nvPr/>
        </p:nvSpPr>
        <p:spPr bwMode="auto">
          <a:xfrm>
            <a:off x="5757863" y="5057775"/>
            <a:ext cx="1016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</a:rPr>
              <a:t>rA</a:t>
            </a:r>
            <a:endParaRPr lang="en-US" sz="800"/>
          </a:p>
        </p:txBody>
      </p:sp>
      <p:sp>
        <p:nvSpPr>
          <p:cNvPr id="330805" name="Rectangle 53"/>
          <p:cNvSpPr>
            <a:spLocks noChangeArrowheads="1"/>
          </p:cNvSpPr>
          <p:nvPr/>
        </p:nvSpPr>
        <p:spPr bwMode="auto">
          <a:xfrm>
            <a:off x="5884863" y="5057775"/>
            <a:ext cx="1016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06" name="Rectangle 54"/>
          <p:cNvSpPr>
            <a:spLocks noChangeArrowheads="1"/>
          </p:cNvSpPr>
          <p:nvPr/>
        </p:nvSpPr>
        <p:spPr bwMode="auto">
          <a:xfrm>
            <a:off x="5962650" y="5057775"/>
            <a:ext cx="1016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330807" name="Rectangle 55"/>
          <p:cNvSpPr>
            <a:spLocks noChangeArrowheads="1"/>
          </p:cNvSpPr>
          <p:nvPr/>
        </p:nvSpPr>
        <p:spPr bwMode="auto">
          <a:xfrm>
            <a:off x="5864225" y="5175250"/>
            <a:ext cx="20478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330808" name="Rectangle 56"/>
          <p:cNvSpPr>
            <a:spLocks noChangeArrowheads="1"/>
          </p:cNvSpPr>
          <p:nvPr/>
        </p:nvSpPr>
        <p:spPr bwMode="auto">
          <a:xfrm>
            <a:off x="7300913" y="4491038"/>
            <a:ext cx="4238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09" name="Rectangle 57"/>
          <p:cNvSpPr>
            <a:spLocks noChangeArrowheads="1"/>
          </p:cNvSpPr>
          <p:nvPr/>
        </p:nvSpPr>
        <p:spPr bwMode="auto">
          <a:xfrm>
            <a:off x="7421563" y="4608513"/>
            <a:ext cx="1762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10" name="Rectangle 58"/>
          <p:cNvSpPr>
            <a:spLocks noChangeArrowheads="1"/>
          </p:cNvSpPr>
          <p:nvPr/>
        </p:nvSpPr>
        <p:spPr bwMode="auto">
          <a:xfrm>
            <a:off x="7205663" y="4410075"/>
            <a:ext cx="557212" cy="387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1" name="Rectangle 59"/>
          <p:cNvSpPr>
            <a:spLocks noChangeArrowheads="1"/>
          </p:cNvSpPr>
          <p:nvPr/>
        </p:nvSpPr>
        <p:spPr bwMode="auto">
          <a:xfrm>
            <a:off x="7194550" y="4397375"/>
            <a:ext cx="552450" cy="38417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2" name="Rectangle 60"/>
          <p:cNvSpPr>
            <a:spLocks noChangeArrowheads="1"/>
          </p:cNvSpPr>
          <p:nvPr/>
        </p:nvSpPr>
        <p:spPr bwMode="auto">
          <a:xfrm>
            <a:off x="7286625" y="4476750"/>
            <a:ext cx="4238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13" name="Rectangle 61"/>
          <p:cNvSpPr>
            <a:spLocks noChangeArrowheads="1"/>
          </p:cNvSpPr>
          <p:nvPr/>
        </p:nvSpPr>
        <p:spPr bwMode="auto">
          <a:xfrm>
            <a:off x="7407275" y="4594225"/>
            <a:ext cx="1762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14" name="Rectangle 62"/>
          <p:cNvSpPr>
            <a:spLocks noChangeArrowheads="1"/>
          </p:cNvSpPr>
          <p:nvPr/>
        </p:nvSpPr>
        <p:spPr bwMode="auto">
          <a:xfrm>
            <a:off x="7280275" y="43894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5" name="Rectangle 63"/>
          <p:cNvSpPr>
            <a:spLocks noChangeArrowheads="1"/>
          </p:cNvSpPr>
          <p:nvPr/>
        </p:nvSpPr>
        <p:spPr bwMode="auto">
          <a:xfrm>
            <a:off x="7340600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330816" name="Rectangle 64"/>
          <p:cNvSpPr>
            <a:spLocks noChangeArrowheads="1"/>
          </p:cNvSpPr>
          <p:nvPr/>
        </p:nvSpPr>
        <p:spPr bwMode="auto">
          <a:xfrm>
            <a:off x="7491413" y="4389438"/>
            <a:ext cx="17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7" name="Rectangle 65"/>
          <p:cNvSpPr>
            <a:spLocks noChangeArrowheads="1"/>
          </p:cNvSpPr>
          <p:nvPr/>
        </p:nvSpPr>
        <p:spPr bwMode="auto">
          <a:xfrm>
            <a:off x="7553325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30818" name="Rectangle 66"/>
          <p:cNvSpPr>
            <a:spLocks noChangeArrowheads="1"/>
          </p:cNvSpPr>
          <p:nvPr/>
        </p:nvSpPr>
        <p:spPr bwMode="auto">
          <a:xfrm>
            <a:off x="7620000" y="44402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9" name="Rectangle 67"/>
          <p:cNvSpPr>
            <a:spLocks noChangeArrowheads="1"/>
          </p:cNvSpPr>
          <p:nvPr/>
        </p:nvSpPr>
        <p:spPr bwMode="auto">
          <a:xfrm>
            <a:off x="7673975" y="4471988"/>
            <a:ext cx="968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330820" name="Rectangle 68"/>
          <p:cNvSpPr>
            <a:spLocks noChangeArrowheads="1"/>
          </p:cNvSpPr>
          <p:nvPr/>
        </p:nvSpPr>
        <p:spPr bwMode="auto">
          <a:xfrm>
            <a:off x="7620000" y="4652963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1" name="Rectangle 69"/>
          <p:cNvSpPr>
            <a:spLocks noChangeArrowheads="1"/>
          </p:cNvSpPr>
          <p:nvPr/>
        </p:nvSpPr>
        <p:spPr bwMode="auto">
          <a:xfrm>
            <a:off x="7680325" y="4683125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330822" name="Rectangle 70"/>
          <p:cNvSpPr>
            <a:spLocks noChangeArrowheads="1"/>
          </p:cNvSpPr>
          <p:nvPr/>
        </p:nvSpPr>
        <p:spPr bwMode="auto">
          <a:xfrm>
            <a:off x="7300913" y="4491038"/>
            <a:ext cx="4238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23" name="Rectangle 71"/>
          <p:cNvSpPr>
            <a:spLocks noChangeArrowheads="1"/>
          </p:cNvSpPr>
          <p:nvPr/>
        </p:nvSpPr>
        <p:spPr bwMode="auto">
          <a:xfrm>
            <a:off x="7421563" y="4608513"/>
            <a:ext cx="1762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24" name="Rectangle 72"/>
          <p:cNvSpPr>
            <a:spLocks noChangeArrowheads="1"/>
          </p:cNvSpPr>
          <p:nvPr/>
        </p:nvSpPr>
        <p:spPr bwMode="auto">
          <a:xfrm>
            <a:off x="7205663" y="4410075"/>
            <a:ext cx="557212" cy="387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5" name="Rectangle 73"/>
          <p:cNvSpPr>
            <a:spLocks noChangeArrowheads="1"/>
          </p:cNvSpPr>
          <p:nvPr/>
        </p:nvSpPr>
        <p:spPr bwMode="auto">
          <a:xfrm>
            <a:off x="7194550" y="4397375"/>
            <a:ext cx="552450" cy="384175"/>
          </a:xfrm>
          <a:prstGeom prst="rect">
            <a:avLst/>
          </a:prstGeom>
          <a:solidFill>
            <a:srgbClr val="CC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6" name="Rectangle 74"/>
          <p:cNvSpPr>
            <a:spLocks noChangeArrowheads="1"/>
          </p:cNvSpPr>
          <p:nvPr/>
        </p:nvSpPr>
        <p:spPr bwMode="auto">
          <a:xfrm>
            <a:off x="7286625" y="4476750"/>
            <a:ext cx="4238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Register</a:t>
            </a:r>
            <a:endParaRPr lang="en-US"/>
          </a:p>
        </p:txBody>
      </p:sp>
      <p:sp>
        <p:nvSpPr>
          <p:cNvPr id="330827" name="Rectangle 75"/>
          <p:cNvSpPr>
            <a:spLocks noChangeArrowheads="1"/>
          </p:cNvSpPr>
          <p:nvPr/>
        </p:nvSpPr>
        <p:spPr bwMode="auto">
          <a:xfrm>
            <a:off x="7407275" y="4594225"/>
            <a:ext cx="1762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file</a:t>
            </a:r>
            <a:endParaRPr lang="en-US"/>
          </a:p>
        </p:txBody>
      </p:sp>
      <p:sp>
        <p:nvSpPr>
          <p:cNvPr id="330828" name="Rectangle 76"/>
          <p:cNvSpPr>
            <a:spLocks noChangeArrowheads="1"/>
          </p:cNvSpPr>
          <p:nvPr/>
        </p:nvSpPr>
        <p:spPr bwMode="auto">
          <a:xfrm>
            <a:off x="7280275" y="43894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9" name="Rectangle 77"/>
          <p:cNvSpPr>
            <a:spLocks noChangeArrowheads="1"/>
          </p:cNvSpPr>
          <p:nvPr/>
        </p:nvSpPr>
        <p:spPr bwMode="auto">
          <a:xfrm>
            <a:off x="7340600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330830" name="Rectangle 78"/>
          <p:cNvSpPr>
            <a:spLocks noChangeArrowheads="1"/>
          </p:cNvSpPr>
          <p:nvPr/>
        </p:nvSpPr>
        <p:spPr bwMode="auto">
          <a:xfrm>
            <a:off x="7491413" y="4389438"/>
            <a:ext cx="17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1" name="Rectangle 79"/>
          <p:cNvSpPr>
            <a:spLocks noChangeArrowheads="1"/>
          </p:cNvSpPr>
          <p:nvPr/>
        </p:nvSpPr>
        <p:spPr bwMode="auto">
          <a:xfrm>
            <a:off x="7553325" y="441960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30832" name="Rectangle 80"/>
          <p:cNvSpPr>
            <a:spLocks noChangeArrowheads="1"/>
          </p:cNvSpPr>
          <p:nvPr/>
        </p:nvSpPr>
        <p:spPr bwMode="auto">
          <a:xfrm>
            <a:off x="7620000" y="4440238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3" name="Rectangle 81"/>
          <p:cNvSpPr>
            <a:spLocks noChangeArrowheads="1"/>
          </p:cNvSpPr>
          <p:nvPr/>
        </p:nvSpPr>
        <p:spPr bwMode="auto">
          <a:xfrm>
            <a:off x="7673975" y="4471988"/>
            <a:ext cx="968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330834" name="Rectangle 82"/>
          <p:cNvSpPr>
            <a:spLocks noChangeArrowheads="1"/>
          </p:cNvSpPr>
          <p:nvPr/>
        </p:nvSpPr>
        <p:spPr bwMode="auto">
          <a:xfrm>
            <a:off x="7620000" y="4652963"/>
            <a:ext cx="1698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5" name="Rectangle 83"/>
          <p:cNvSpPr>
            <a:spLocks noChangeArrowheads="1"/>
          </p:cNvSpPr>
          <p:nvPr/>
        </p:nvSpPr>
        <p:spPr bwMode="auto">
          <a:xfrm>
            <a:off x="7680325" y="4683125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330836" name="Rectangle 84"/>
          <p:cNvSpPr>
            <a:spLocks noChangeArrowheads="1"/>
          </p:cNvSpPr>
          <p:nvPr/>
        </p:nvSpPr>
        <p:spPr bwMode="auto">
          <a:xfrm>
            <a:off x="6005513" y="6138863"/>
            <a:ext cx="425450" cy="212725"/>
          </a:xfrm>
          <a:prstGeom prst="rect">
            <a:avLst/>
          </a:prstGeom>
          <a:solidFill>
            <a:srgbClr val="FFFF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7" name="Rectangle 85"/>
          <p:cNvSpPr>
            <a:spLocks noChangeArrowheads="1"/>
          </p:cNvSpPr>
          <p:nvPr/>
        </p:nvSpPr>
        <p:spPr bwMode="auto">
          <a:xfrm>
            <a:off x="6159500" y="6199188"/>
            <a:ext cx="1635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>
                <a:solidFill>
                  <a:srgbClr val="000000"/>
                </a:solidFill>
              </a:rPr>
              <a:t>PC</a:t>
            </a:r>
            <a:endParaRPr lang="en-US"/>
          </a:p>
        </p:txBody>
      </p:sp>
      <p:grpSp>
        <p:nvGrpSpPr>
          <p:cNvPr id="330838" name="Group 86"/>
          <p:cNvGrpSpPr>
            <a:grpSpLocks/>
          </p:cNvGrpSpPr>
          <p:nvPr/>
        </p:nvGrpSpPr>
        <p:grpSpPr bwMode="auto">
          <a:xfrm>
            <a:off x="6302375" y="2890838"/>
            <a:ext cx="346075" cy="42862"/>
            <a:chOff x="3970" y="1821"/>
            <a:chExt cx="218" cy="27"/>
          </a:xfrm>
        </p:grpSpPr>
        <p:sp>
          <p:nvSpPr>
            <p:cNvPr id="330839" name="Freeform 87"/>
            <p:cNvSpPr>
              <a:spLocks/>
            </p:cNvSpPr>
            <p:nvPr/>
          </p:nvSpPr>
          <p:spPr bwMode="auto">
            <a:xfrm>
              <a:off x="4181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0" name="Freeform 88"/>
            <p:cNvSpPr>
              <a:spLocks/>
            </p:cNvSpPr>
            <p:nvPr/>
          </p:nvSpPr>
          <p:spPr bwMode="auto">
            <a:xfrm>
              <a:off x="4168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1" name="Freeform 89"/>
            <p:cNvSpPr>
              <a:spLocks/>
            </p:cNvSpPr>
            <p:nvPr/>
          </p:nvSpPr>
          <p:spPr bwMode="auto">
            <a:xfrm>
              <a:off x="4154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2" name="Freeform 90"/>
            <p:cNvSpPr>
              <a:spLocks/>
            </p:cNvSpPr>
            <p:nvPr/>
          </p:nvSpPr>
          <p:spPr bwMode="auto">
            <a:xfrm>
              <a:off x="4141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3" name="Freeform 91"/>
            <p:cNvSpPr>
              <a:spLocks/>
            </p:cNvSpPr>
            <p:nvPr/>
          </p:nvSpPr>
          <p:spPr bwMode="auto">
            <a:xfrm>
              <a:off x="4128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4" name="Freeform 92"/>
            <p:cNvSpPr>
              <a:spLocks/>
            </p:cNvSpPr>
            <p:nvPr/>
          </p:nvSpPr>
          <p:spPr bwMode="auto">
            <a:xfrm>
              <a:off x="4114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5" name="Freeform 93"/>
            <p:cNvSpPr>
              <a:spLocks/>
            </p:cNvSpPr>
            <p:nvPr/>
          </p:nvSpPr>
          <p:spPr bwMode="auto">
            <a:xfrm>
              <a:off x="4101" y="1831"/>
              <a:ext cx="6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6" name="Freeform 94"/>
            <p:cNvSpPr>
              <a:spLocks/>
            </p:cNvSpPr>
            <p:nvPr/>
          </p:nvSpPr>
          <p:spPr bwMode="auto">
            <a:xfrm>
              <a:off x="4087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7" name="Freeform 95"/>
            <p:cNvSpPr>
              <a:spLocks/>
            </p:cNvSpPr>
            <p:nvPr/>
          </p:nvSpPr>
          <p:spPr bwMode="auto">
            <a:xfrm>
              <a:off x="4074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8" name="Freeform 96"/>
            <p:cNvSpPr>
              <a:spLocks/>
            </p:cNvSpPr>
            <p:nvPr/>
          </p:nvSpPr>
          <p:spPr bwMode="auto">
            <a:xfrm>
              <a:off x="4061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9" name="Freeform 97"/>
            <p:cNvSpPr>
              <a:spLocks/>
            </p:cNvSpPr>
            <p:nvPr/>
          </p:nvSpPr>
          <p:spPr bwMode="auto">
            <a:xfrm>
              <a:off x="4047" y="1831"/>
              <a:ext cx="7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0" name="Freeform 98"/>
            <p:cNvSpPr>
              <a:spLocks/>
            </p:cNvSpPr>
            <p:nvPr/>
          </p:nvSpPr>
          <p:spPr bwMode="auto">
            <a:xfrm>
              <a:off x="4034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1" name="Freeform 99"/>
            <p:cNvSpPr>
              <a:spLocks/>
            </p:cNvSpPr>
            <p:nvPr/>
          </p:nvSpPr>
          <p:spPr bwMode="auto">
            <a:xfrm>
              <a:off x="4021" y="1831"/>
              <a:ext cx="6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2" name="Freeform 100"/>
            <p:cNvSpPr>
              <a:spLocks/>
            </p:cNvSpPr>
            <p:nvPr/>
          </p:nvSpPr>
          <p:spPr bwMode="auto">
            <a:xfrm>
              <a:off x="4007" y="1831"/>
              <a:ext cx="7" cy="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9" y="12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3" name="Freeform 101"/>
            <p:cNvSpPr>
              <a:spLocks/>
            </p:cNvSpPr>
            <p:nvPr/>
          </p:nvSpPr>
          <p:spPr bwMode="auto">
            <a:xfrm>
              <a:off x="3994" y="1831"/>
              <a:ext cx="6" cy="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8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4" name="Freeform 102"/>
            <p:cNvSpPr>
              <a:spLocks/>
            </p:cNvSpPr>
            <p:nvPr/>
          </p:nvSpPr>
          <p:spPr bwMode="auto">
            <a:xfrm>
              <a:off x="3970" y="1821"/>
              <a:ext cx="28" cy="2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7"/>
                </a:cxn>
                <a:cxn ang="0">
                  <a:pos x="55" y="55"/>
                </a:cxn>
                <a:cxn ang="0">
                  <a:pos x="55" y="0"/>
                </a:cxn>
              </a:cxnLst>
              <a:rect l="0" t="0" r="r" b="b"/>
              <a:pathLst>
                <a:path w="55" h="55">
                  <a:moveTo>
                    <a:pt x="55" y="0"/>
                  </a:moveTo>
                  <a:lnTo>
                    <a:pt x="0" y="27"/>
                  </a:lnTo>
                  <a:lnTo>
                    <a:pt x="55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55" name="Rectangle 103"/>
          <p:cNvSpPr>
            <a:spLocks noChangeArrowheads="1"/>
          </p:cNvSpPr>
          <p:nvPr/>
        </p:nvSpPr>
        <p:spPr bwMode="auto">
          <a:xfrm>
            <a:off x="7067550" y="5076825"/>
            <a:ext cx="85725" cy="298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6" name="Rectangle 104"/>
          <p:cNvSpPr>
            <a:spLocks noChangeArrowheads="1"/>
          </p:cNvSpPr>
          <p:nvPr/>
        </p:nvSpPr>
        <p:spPr bwMode="auto">
          <a:xfrm>
            <a:off x="6388100" y="5076825"/>
            <a:ext cx="765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7" name="Freeform 105"/>
          <p:cNvSpPr>
            <a:spLocks/>
          </p:cNvSpPr>
          <p:nvPr/>
        </p:nvSpPr>
        <p:spPr bwMode="auto">
          <a:xfrm>
            <a:off x="6302375" y="4992688"/>
            <a:ext cx="169863" cy="254000"/>
          </a:xfrm>
          <a:custGeom>
            <a:avLst/>
            <a:gdLst/>
            <a:ahLst/>
            <a:cxnLst>
              <a:cxn ang="0">
                <a:pos x="214" y="320"/>
              </a:cxn>
              <a:cxn ang="0">
                <a:pos x="0" y="160"/>
              </a:cxn>
              <a:cxn ang="0">
                <a:pos x="214" y="0"/>
              </a:cxn>
              <a:cxn ang="0">
                <a:pos x="214" y="320"/>
              </a:cxn>
            </a:cxnLst>
            <a:rect l="0" t="0" r="r" b="b"/>
            <a:pathLst>
              <a:path w="214" h="320">
                <a:moveTo>
                  <a:pt x="214" y="320"/>
                </a:moveTo>
                <a:lnTo>
                  <a:pt x="0" y="160"/>
                </a:lnTo>
                <a:lnTo>
                  <a:pt x="214" y="0"/>
                </a:lnTo>
                <a:lnTo>
                  <a:pt x="214" y="32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8" name="Rectangle 106"/>
          <p:cNvSpPr>
            <a:spLocks noChangeArrowheads="1"/>
          </p:cNvSpPr>
          <p:nvPr/>
        </p:nvSpPr>
        <p:spPr bwMode="auto">
          <a:xfrm>
            <a:off x="6472238" y="4906963"/>
            <a:ext cx="638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9" name="Rectangle 107"/>
          <p:cNvSpPr>
            <a:spLocks noChangeArrowheads="1"/>
          </p:cNvSpPr>
          <p:nvPr/>
        </p:nvSpPr>
        <p:spPr bwMode="auto">
          <a:xfrm>
            <a:off x="6886575" y="4938713"/>
            <a:ext cx="20002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valP</a:t>
            </a:r>
            <a:endParaRPr lang="en-US"/>
          </a:p>
        </p:txBody>
      </p:sp>
      <p:sp>
        <p:nvSpPr>
          <p:cNvPr id="330860" name="Rectangle 108"/>
          <p:cNvSpPr>
            <a:spLocks noChangeArrowheads="1"/>
          </p:cNvSpPr>
          <p:nvPr/>
        </p:nvSpPr>
        <p:spPr bwMode="auto">
          <a:xfrm>
            <a:off x="6302375" y="4567238"/>
            <a:ext cx="765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1" name="Freeform 109"/>
          <p:cNvSpPr>
            <a:spLocks/>
          </p:cNvSpPr>
          <p:nvPr/>
        </p:nvSpPr>
        <p:spPr bwMode="auto">
          <a:xfrm>
            <a:off x="7024688" y="4483100"/>
            <a:ext cx="169862" cy="254000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214" y="160"/>
              </a:cxn>
              <a:cxn ang="0">
                <a:pos x="0" y="0"/>
              </a:cxn>
              <a:cxn ang="0">
                <a:pos x="0" y="321"/>
              </a:cxn>
            </a:cxnLst>
            <a:rect l="0" t="0" r="r" b="b"/>
            <a:pathLst>
              <a:path w="214" h="321">
                <a:moveTo>
                  <a:pt x="0" y="321"/>
                </a:moveTo>
                <a:lnTo>
                  <a:pt x="214" y="160"/>
                </a:lnTo>
                <a:lnTo>
                  <a:pt x="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2" name="Rectangle 110"/>
          <p:cNvSpPr>
            <a:spLocks noChangeArrowheads="1"/>
          </p:cNvSpPr>
          <p:nvPr/>
        </p:nvSpPr>
        <p:spPr bwMode="auto">
          <a:xfrm>
            <a:off x="6345238" y="4270375"/>
            <a:ext cx="595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3" name="Rectangle 111"/>
          <p:cNvSpPr>
            <a:spLocks noChangeArrowheads="1"/>
          </p:cNvSpPr>
          <p:nvPr/>
        </p:nvSpPr>
        <p:spPr bwMode="auto">
          <a:xfrm>
            <a:off x="6418263" y="4302125"/>
            <a:ext cx="2032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srcA</a:t>
            </a:r>
            <a:endParaRPr lang="en-US"/>
          </a:p>
        </p:txBody>
      </p:sp>
      <p:sp>
        <p:nvSpPr>
          <p:cNvPr id="330864" name="Rectangle 112"/>
          <p:cNvSpPr>
            <a:spLocks noChangeArrowheads="1"/>
          </p:cNvSpPr>
          <p:nvPr/>
        </p:nvSpPr>
        <p:spPr bwMode="auto">
          <a:xfrm>
            <a:off x="6594475" y="4302125"/>
            <a:ext cx="1016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65" name="Rectangle 113"/>
          <p:cNvSpPr>
            <a:spLocks noChangeArrowheads="1"/>
          </p:cNvSpPr>
          <p:nvPr/>
        </p:nvSpPr>
        <p:spPr bwMode="auto">
          <a:xfrm>
            <a:off x="6672263" y="4302125"/>
            <a:ext cx="2032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srcB</a:t>
            </a:r>
            <a:endParaRPr lang="en-US"/>
          </a:p>
        </p:txBody>
      </p:sp>
      <p:sp>
        <p:nvSpPr>
          <p:cNvPr id="330866" name="Rectangle 114"/>
          <p:cNvSpPr>
            <a:spLocks noChangeArrowheads="1"/>
          </p:cNvSpPr>
          <p:nvPr/>
        </p:nvSpPr>
        <p:spPr bwMode="auto">
          <a:xfrm>
            <a:off x="6418263" y="4421188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dstA</a:t>
            </a:r>
            <a:endParaRPr lang="en-US"/>
          </a:p>
        </p:txBody>
      </p:sp>
      <p:sp>
        <p:nvSpPr>
          <p:cNvPr id="330867" name="Rectangle 115"/>
          <p:cNvSpPr>
            <a:spLocks noChangeArrowheads="1"/>
          </p:cNvSpPr>
          <p:nvPr/>
        </p:nvSpPr>
        <p:spPr bwMode="auto">
          <a:xfrm>
            <a:off x="6594475" y="4421188"/>
            <a:ext cx="1016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68" name="Rectangle 116"/>
          <p:cNvSpPr>
            <a:spLocks noChangeArrowheads="1"/>
          </p:cNvSpPr>
          <p:nvPr/>
        </p:nvSpPr>
        <p:spPr bwMode="auto">
          <a:xfrm>
            <a:off x="6672263" y="4421188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dstB</a:t>
            </a:r>
            <a:endParaRPr lang="en-US"/>
          </a:p>
        </p:txBody>
      </p:sp>
      <p:sp>
        <p:nvSpPr>
          <p:cNvPr id="330869" name="Rectangle 117"/>
          <p:cNvSpPr>
            <a:spLocks noChangeArrowheads="1"/>
          </p:cNvSpPr>
          <p:nvPr/>
        </p:nvSpPr>
        <p:spPr bwMode="auto">
          <a:xfrm>
            <a:off x="7407275" y="4057650"/>
            <a:ext cx="85725" cy="341313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0" name="Rectangle 118"/>
          <p:cNvSpPr>
            <a:spLocks noChangeArrowheads="1"/>
          </p:cNvSpPr>
          <p:nvPr/>
        </p:nvSpPr>
        <p:spPr bwMode="auto">
          <a:xfrm>
            <a:off x="6472238" y="4057650"/>
            <a:ext cx="1020762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1" name="Freeform 119"/>
          <p:cNvSpPr>
            <a:spLocks/>
          </p:cNvSpPr>
          <p:nvPr/>
        </p:nvSpPr>
        <p:spPr bwMode="auto">
          <a:xfrm>
            <a:off x="6302375" y="3973513"/>
            <a:ext cx="169863" cy="254000"/>
          </a:xfrm>
          <a:custGeom>
            <a:avLst/>
            <a:gdLst/>
            <a:ahLst/>
            <a:cxnLst>
              <a:cxn ang="0">
                <a:pos x="214" y="321"/>
              </a:cxn>
              <a:cxn ang="0">
                <a:pos x="0" y="160"/>
              </a:cxn>
              <a:cxn ang="0">
                <a:pos x="214" y="0"/>
              </a:cxn>
              <a:cxn ang="0">
                <a:pos x="214" y="321"/>
              </a:cxn>
            </a:cxnLst>
            <a:rect l="0" t="0" r="r" b="b"/>
            <a:pathLst>
              <a:path w="214" h="321">
                <a:moveTo>
                  <a:pt x="214" y="321"/>
                </a:moveTo>
                <a:lnTo>
                  <a:pt x="0" y="160"/>
                </a:lnTo>
                <a:lnTo>
                  <a:pt x="214" y="0"/>
                </a:lnTo>
                <a:lnTo>
                  <a:pt x="214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2" name="Rectangle 120"/>
          <p:cNvSpPr>
            <a:spLocks noChangeArrowheads="1"/>
          </p:cNvSpPr>
          <p:nvPr/>
        </p:nvSpPr>
        <p:spPr bwMode="auto">
          <a:xfrm>
            <a:off x="6811963" y="3846513"/>
            <a:ext cx="6381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3" name="Rectangle 121"/>
          <p:cNvSpPr>
            <a:spLocks noChangeArrowheads="1"/>
          </p:cNvSpPr>
          <p:nvPr/>
        </p:nvSpPr>
        <p:spPr bwMode="auto">
          <a:xfrm>
            <a:off x="6980238" y="3876675"/>
            <a:ext cx="200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valA</a:t>
            </a:r>
            <a:endParaRPr lang="en-US"/>
          </a:p>
        </p:txBody>
      </p:sp>
      <p:sp>
        <p:nvSpPr>
          <p:cNvPr id="330874" name="Rectangle 122"/>
          <p:cNvSpPr>
            <a:spLocks noChangeArrowheads="1"/>
          </p:cNvSpPr>
          <p:nvPr/>
        </p:nvSpPr>
        <p:spPr bwMode="auto">
          <a:xfrm>
            <a:off x="7151688" y="3876675"/>
            <a:ext cx="1016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75" name="Rectangle 123"/>
          <p:cNvSpPr>
            <a:spLocks noChangeArrowheads="1"/>
          </p:cNvSpPr>
          <p:nvPr/>
        </p:nvSpPr>
        <p:spPr bwMode="auto">
          <a:xfrm>
            <a:off x="7226300" y="3876675"/>
            <a:ext cx="200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valB</a:t>
            </a:r>
            <a:endParaRPr lang="en-US"/>
          </a:p>
        </p:txBody>
      </p:sp>
      <p:sp>
        <p:nvSpPr>
          <p:cNvPr id="330876" name="Rectangle 124"/>
          <p:cNvSpPr>
            <a:spLocks noChangeArrowheads="1"/>
          </p:cNvSpPr>
          <p:nvPr/>
        </p:nvSpPr>
        <p:spPr bwMode="auto">
          <a:xfrm>
            <a:off x="6302375" y="3379788"/>
            <a:ext cx="106362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7" name="Rectangle 125"/>
          <p:cNvSpPr>
            <a:spLocks noChangeArrowheads="1"/>
          </p:cNvSpPr>
          <p:nvPr/>
        </p:nvSpPr>
        <p:spPr bwMode="auto">
          <a:xfrm>
            <a:off x="7280275" y="3294063"/>
            <a:ext cx="85725" cy="171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8" name="Freeform 126"/>
          <p:cNvSpPr>
            <a:spLocks/>
          </p:cNvSpPr>
          <p:nvPr/>
        </p:nvSpPr>
        <p:spPr bwMode="auto">
          <a:xfrm>
            <a:off x="7194550" y="3124200"/>
            <a:ext cx="255588" cy="169863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9" name="Rectangle 127"/>
          <p:cNvSpPr>
            <a:spLocks noChangeArrowheads="1"/>
          </p:cNvSpPr>
          <p:nvPr/>
        </p:nvSpPr>
        <p:spPr bwMode="auto">
          <a:xfrm>
            <a:off x="6345238" y="3167063"/>
            <a:ext cx="6381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0" name="Rectangle 128"/>
          <p:cNvSpPr>
            <a:spLocks noChangeArrowheads="1"/>
          </p:cNvSpPr>
          <p:nvPr/>
        </p:nvSpPr>
        <p:spPr bwMode="auto">
          <a:xfrm>
            <a:off x="6418263" y="3198813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aluA</a:t>
            </a:r>
            <a:endParaRPr lang="en-US"/>
          </a:p>
        </p:txBody>
      </p:sp>
      <p:sp>
        <p:nvSpPr>
          <p:cNvPr id="330881" name="Rectangle 129"/>
          <p:cNvSpPr>
            <a:spLocks noChangeArrowheads="1"/>
          </p:cNvSpPr>
          <p:nvPr/>
        </p:nvSpPr>
        <p:spPr bwMode="auto">
          <a:xfrm>
            <a:off x="6594475" y="3198813"/>
            <a:ext cx="1016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882" name="Rectangle 130"/>
          <p:cNvSpPr>
            <a:spLocks noChangeArrowheads="1"/>
          </p:cNvSpPr>
          <p:nvPr/>
        </p:nvSpPr>
        <p:spPr bwMode="auto">
          <a:xfrm>
            <a:off x="6672263" y="3198813"/>
            <a:ext cx="2047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aluB</a:t>
            </a:r>
            <a:endParaRPr lang="en-US"/>
          </a:p>
        </p:txBody>
      </p:sp>
      <p:sp>
        <p:nvSpPr>
          <p:cNvPr id="330883" name="Rectangle 131"/>
          <p:cNvSpPr>
            <a:spLocks noChangeArrowheads="1"/>
          </p:cNvSpPr>
          <p:nvPr/>
        </p:nvSpPr>
        <p:spPr bwMode="auto">
          <a:xfrm>
            <a:off x="6345238" y="2954338"/>
            <a:ext cx="638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4" name="Rectangle 132"/>
          <p:cNvSpPr>
            <a:spLocks noChangeArrowheads="1"/>
          </p:cNvSpPr>
          <p:nvPr/>
        </p:nvSpPr>
        <p:spPr bwMode="auto">
          <a:xfrm>
            <a:off x="6396038" y="2986088"/>
            <a:ext cx="189154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 dirty="0" err="1">
                <a:solidFill>
                  <a:srgbClr val="000000"/>
                </a:solidFill>
              </a:rPr>
              <a:t>Cnd</a:t>
            </a:r>
            <a:endParaRPr lang="en-US" dirty="0"/>
          </a:p>
        </p:txBody>
      </p:sp>
      <p:sp>
        <p:nvSpPr>
          <p:cNvPr id="330885" name="Rectangle 133"/>
          <p:cNvSpPr>
            <a:spLocks noChangeArrowheads="1"/>
          </p:cNvSpPr>
          <p:nvPr/>
        </p:nvSpPr>
        <p:spPr bwMode="auto">
          <a:xfrm>
            <a:off x="7280275" y="2571750"/>
            <a:ext cx="85725" cy="298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6" name="Rectangle 134"/>
          <p:cNvSpPr>
            <a:spLocks noChangeArrowheads="1"/>
          </p:cNvSpPr>
          <p:nvPr/>
        </p:nvSpPr>
        <p:spPr bwMode="auto">
          <a:xfrm>
            <a:off x="6430963" y="2571750"/>
            <a:ext cx="935037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7" name="Freeform 135"/>
          <p:cNvSpPr>
            <a:spLocks/>
          </p:cNvSpPr>
          <p:nvPr/>
        </p:nvSpPr>
        <p:spPr bwMode="auto">
          <a:xfrm>
            <a:off x="6302375" y="2487613"/>
            <a:ext cx="169863" cy="254000"/>
          </a:xfrm>
          <a:custGeom>
            <a:avLst/>
            <a:gdLst/>
            <a:ahLst/>
            <a:cxnLst>
              <a:cxn ang="0">
                <a:pos x="214" y="321"/>
              </a:cxn>
              <a:cxn ang="0">
                <a:pos x="0" y="160"/>
              </a:cxn>
              <a:cxn ang="0">
                <a:pos x="214" y="0"/>
              </a:cxn>
              <a:cxn ang="0">
                <a:pos x="214" y="321"/>
              </a:cxn>
            </a:cxnLst>
            <a:rect l="0" t="0" r="r" b="b"/>
            <a:pathLst>
              <a:path w="214" h="321">
                <a:moveTo>
                  <a:pt x="214" y="321"/>
                </a:moveTo>
                <a:lnTo>
                  <a:pt x="0" y="160"/>
                </a:lnTo>
                <a:lnTo>
                  <a:pt x="214" y="0"/>
                </a:lnTo>
                <a:lnTo>
                  <a:pt x="214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8" name="Rectangle 136"/>
          <p:cNvSpPr>
            <a:spLocks noChangeArrowheads="1"/>
          </p:cNvSpPr>
          <p:nvPr/>
        </p:nvSpPr>
        <p:spPr bwMode="auto">
          <a:xfrm>
            <a:off x="6684963" y="2360613"/>
            <a:ext cx="6381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9" name="Rectangle 137"/>
          <p:cNvSpPr>
            <a:spLocks noChangeArrowheads="1"/>
          </p:cNvSpPr>
          <p:nvPr/>
        </p:nvSpPr>
        <p:spPr bwMode="auto">
          <a:xfrm>
            <a:off x="7099300" y="2390775"/>
            <a:ext cx="200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valE</a:t>
            </a:r>
            <a:endParaRPr lang="en-US"/>
          </a:p>
        </p:txBody>
      </p:sp>
      <p:sp>
        <p:nvSpPr>
          <p:cNvPr id="330890" name="Rectangle 138"/>
          <p:cNvSpPr>
            <a:spLocks noChangeArrowheads="1"/>
          </p:cNvSpPr>
          <p:nvPr/>
        </p:nvSpPr>
        <p:spPr bwMode="auto">
          <a:xfrm>
            <a:off x="7916863" y="4567238"/>
            <a:ext cx="468312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1" name="Freeform 139"/>
          <p:cNvSpPr>
            <a:spLocks/>
          </p:cNvSpPr>
          <p:nvPr/>
        </p:nvSpPr>
        <p:spPr bwMode="auto">
          <a:xfrm>
            <a:off x="7747000" y="4483100"/>
            <a:ext cx="169863" cy="254000"/>
          </a:xfrm>
          <a:custGeom>
            <a:avLst/>
            <a:gdLst/>
            <a:ahLst/>
            <a:cxnLst>
              <a:cxn ang="0">
                <a:pos x="213" y="321"/>
              </a:cxn>
              <a:cxn ang="0">
                <a:pos x="0" y="160"/>
              </a:cxn>
              <a:cxn ang="0">
                <a:pos x="213" y="0"/>
              </a:cxn>
              <a:cxn ang="0">
                <a:pos x="213" y="321"/>
              </a:cxn>
            </a:cxnLst>
            <a:rect l="0" t="0" r="r" b="b"/>
            <a:pathLst>
              <a:path w="213" h="321">
                <a:moveTo>
                  <a:pt x="213" y="321"/>
                </a:moveTo>
                <a:lnTo>
                  <a:pt x="0" y="160"/>
                </a:lnTo>
                <a:lnTo>
                  <a:pt x="213" y="0"/>
                </a:lnTo>
                <a:lnTo>
                  <a:pt x="213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2" name="Rectangle 140"/>
          <p:cNvSpPr>
            <a:spLocks noChangeArrowheads="1"/>
          </p:cNvSpPr>
          <p:nvPr/>
        </p:nvSpPr>
        <p:spPr bwMode="auto">
          <a:xfrm>
            <a:off x="8213725" y="874713"/>
            <a:ext cx="171450" cy="37782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3" name="Rectangle 141"/>
          <p:cNvSpPr>
            <a:spLocks noChangeArrowheads="1"/>
          </p:cNvSpPr>
          <p:nvPr/>
        </p:nvSpPr>
        <p:spPr bwMode="auto">
          <a:xfrm>
            <a:off x="6132513" y="746125"/>
            <a:ext cx="2252662" cy="171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4" name="Rectangle 142"/>
          <p:cNvSpPr>
            <a:spLocks noChangeArrowheads="1"/>
          </p:cNvSpPr>
          <p:nvPr/>
        </p:nvSpPr>
        <p:spPr bwMode="auto">
          <a:xfrm>
            <a:off x="6218238" y="6605588"/>
            <a:ext cx="2463800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5" name="Rectangle 143"/>
          <p:cNvSpPr>
            <a:spLocks noChangeArrowheads="1"/>
          </p:cNvSpPr>
          <p:nvPr/>
        </p:nvSpPr>
        <p:spPr bwMode="auto">
          <a:xfrm>
            <a:off x="6175375" y="6521450"/>
            <a:ext cx="85725" cy="169863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6" name="Freeform 144"/>
          <p:cNvSpPr>
            <a:spLocks/>
          </p:cNvSpPr>
          <p:nvPr/>
        </p:nvSpPr>
        <p:spPr bwMode="auto">
          <a:xfrm>
            <a:off x="6091238" y="6351588"/>
            <a:ext cx="254000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7" name="Rectangle 145"/>
          <p:cNvSpPr>
            <a:spLocks noChangeArrowheads="1"/>
          </p:cNvSpPr>
          <p:nvPr/>
        </p:nvSpPr>
        <p:spPr bwMode="auto">
          <a:xfrm>
            <a:off x="6302375" y="2105025"/>
            <a:ext cx="808038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8" name="Rectangle 146"/>
          <p:cNvSpPr>
            <a:spLocks noChangeArrowheads="1"/>
          </p:cNvSpPr>
          <p:nvPr/>
        </p:nvSpPr>
        <p:spPr bwMode="auto">
          <a:xfrm>
            <a:off x="7024688" y="1978025"/>
            <a:ext cx="85725" cy="171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9" name="Freeform 147"/>
          <p:cNvSpPr>
            <a:spLocks/>
          </p:cNvSpPr>
          <p:nvPr/>
        </p:nvSpPr>
        <p:spPr bwMode="auto">
          <a:xfrm>
            <a:off x="6940550" y="1808163"/>
            <a:ext cx="254000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161" y="0"/>
              </a:cxn>
              <a:cxn ang="0">
                <a:pos x="321" y="214"/>
              </a:cxn>
              <a:cxn ang="0">
                <a:pos x="0" y="214"/>
              </a:cxn>
            </a:cxnLst>
            <a:rect l="0" t="0" r="r" b="b"/>
            <a:pathLst>
              <a:path w="321" h="214">
                <a:moveTo>
                  <a:pt x="0" y="214"/>
                </a:moveTo>
                <a:lnTo>
                  <a:pt x="161" y="0"/>
                </a:lnTo>
                <a:lnTo>
                  <a:pt x="321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0" name="Rectangle 148"/>
          <p:cNvSpPr>
            <a:spLocks noChangeArrowheads="1"/>
          </p:cNvSpPr>
          <p:nvPr/>
        </p:nvSpPr>
        <p:spPr bwMode="auto">
          <a:xfrm>
            <a:off x="6302375" y="1892300"/>
            <a:ext cx="638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1" name="Rectangle 149"/>
          <p:cNvSpPr>
            <a:spLocks noChangeArrowheads="1"/>
          </p:cNvSpPr>
          <p:nvPr/>
        </p:nvSpPr>
        <p:spPr bwMode="auto">
          <a:xfrm>
            <a:off x="6376988" y="1924050"/>
            <a:ext cx="2159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Addr</a:t>
            </a:r>
            <a:endParaRPr lang="en-US"/>
          </a:p>
        </p:txBody>
      </p:sp>
      <p:sp>
        <p:nvSpPr>
          <p:cNvPr id="330902" name="Rectangle 150"/>
          <p:cNvSpPr>
            <a:spLocks noChangeArrowheads="1"/>
          </p:cNvSpPr>
          <p:nvPr/>
        </p:nvSpPr>
        <p:spPr bwMode="auto">
          <a:xfrm>
            <a:off x="6562725" y="1924050"/>
            <a:ext cx="3159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Data</a:t>
            </a:r>
            <a:endParaRPr lang="en-US"/>
          </a:p>
        </p:txBody>
      </p:sp>
      <p:sp>
        <p:nvSpPr>
          <p:cNvPr id="330903" name="Rectangle 151"/>
          <p:cNvSpPr>
            <a:spLocks noChangeArrowheads="1"/>
          </p:cNvSpPr>
          <p:nvPr/>
        </p:nvSpPr>
        <p:spPr bwMode="auto">
          <a:xfrm>
            <a:off x="7024688" y="1128713"/>
            <a:ext cx="85725" cy="2984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4" name="Rectangle 152"/>
          <p:cNvSpPr>
            <a:spLocks noChangeArrowheads="1"/>
          </p:cNvSpPr>
          <p:nvPr/>
        </p:nvSpPr>
        <p:spPr bwMode="auto">
          <a:xfrm>
            <a:off x="6472238" y="1128713"/>
            <a:ext cx="638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5" name="Freeform 153"/>
          <p:cNvSpPr>
            <a:spLocks/>
          </p:cNvSpPr>
          <p:nvPr/>
        </p:nvSpPr>
        <p:spPr bwMode="auto">
          <a:xfrm>
            <a:off x="6302375" y="1044575"/>
            <a:ext cx="169863" cy="254000"/>
          </a:xfrm>
          <a:custGeom>
            <a:avLst/>
            <a:gdLst/>
            <a:ahLst/>
            <a:cxnLst>
              <a:cxn ang="0">
                <a:pos x="214" y="321"/>
              </a:cxn>
              <a:cxn ang="0">
                <a:pos x="0" y="161"/>
              </a:cxn>
              <a:cxn ang="0">
                <a:pos x="214" y="0"/>
              </a:cxn>
              <a:cxn ang="0">
                <a:pos x="214" y="321"/>
              </a:cxn>
            </a:cxnLst>
            <a:rect l="0" t="0" r="r" b="b"/>
            <a:pathLst>
              <a:path w="214" h="321">
                <a:moveTo>
                  <a:pt x="214" y="321"/>
                </a:moveTo>
                <a:lnTo>
                  <a:pt x="0" y="161"/>
                </a:lnTo>
                <a:lnTo>
                  <a:pt x="214" y="0"/>
                </a:lnTo>
                <a:lnTo>
                  <a:pt x="214" y="321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6" name="Rectangle 154"/>
          <p:cNvSpPr>
            <a:spLocks noChangeArrowheads="1"/>
          </p:cNvSpPr>
          <p:nvPr/>
        </p:nvSpPr>
        <p:spPr bwMode="auto">
          <a:xfrm>
            <a:off x="6430963" y="915988"/>
            <a:ext cx="6365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7" name="Rectangle 155"/>
          <p:cNvSpPr>
            <a:spLocks noChangeArrowheads="1"/>
          </p:cNvSpPr>
          <p:nvPr/>
        </p:nvSpPr>
        <p:spPr bwMode="auto">
          <a:xfrm>
            <a:off x="6829425" y="947738"/>
            <a:ext cx="2159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valM</a:t>
            </a:r>
            <a:endParaRPr lang="en-US"/>
          </a:p>
        </p:txBody>
      </p:sp>
      <p:sp>
        <p:nvSpPr>
          <p:cNvPr id="330908" name="Rectangle 156"/>
          <p:cNvSpPr>
            <a:spLocks noChangeArrowheads="1"/>
          </p:cNvSpPr>
          <p:nvPr/>
        </p:nvSpPr>
        <p:spPr bwMode="auto">
          <a:xfrm>
            <a:off x="8596313" y="322263"/>
            <a:ext cx="85725" cy="63690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9" name="Freeform 157"/>
          <p:cNvSpPr>
            <a:spLocks/>
          </p:cNvSpPr>
          <p:nvPr/>
        </p:nvSpPr>
        <p:spPr bwMode="auto">
          <a:xfrm>
            <a:off x="5962650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0" name="Freeform 158"/>
          <p:cNvSpPr>
            <a:spLocks/>
          </p:cNvSpPr>
          <p:nvPr/>
        </p:nvSpPr>
        <p:spPr bwMode="auto">
          <a:xfrm>
            <a:off x="6132513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1" name="Freeform 159"/>
          <p:cNvSpPr>
            <a:spLocks/>
          </p:cNvSpPr>
          <p:nvPr/>
        </p:nvSpPr>
        <p:spPr bwMode="auto">
          <a:xfrm>
            <a:off x="5962650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2" name="Freeform 160"/>
          <p:cNvSpPr>
            <a:spLocks/>
          </p:cNvSpPr>
          <p:nvPr/>
        </p:nvSpPr>
        <p:spPr bwMode="auto">
          <a:xfrm>
            <a:off x="6132513" y="1595438"/>
            <a:ext cx="339725" cy="169862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14" y="0"/>
              </a:cxn>
              <a:cxn ang="0">
                <a:pos x="428" y="214"/>
              </a:cxn>
              <a:cxn ang="0">
                <a:pos x="0" y="214"/>
              </a:cxn>
            </a:cxnLst>
            <a:rect l="0" t="0" r="r" b="b"/>
            <a:pathLst>
              <a:path w="428" h="214">
                <a:moveTo>
                  <a:pt x="0" y="214"/>
                </a:moveTo>
                <a:lnTo>
                  <a:pt x="214" y="0"/>
                </a:lnTo>
                <a:lnTo>
                  <a:pt x="428" y="214"/>
                </a:lnTo>
                <a:lnTo>
                  <a:pt x="0" y="2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3" name="Freeform 161"/>
          <p:cNvSpPr>
            <a:spLocks/>
          </p:cNvSpPr>
          <p:nvPr/>
        </p:nvSpPr>
        <p:spPr bwMode="auto">
          <a:xfrm>
            <a:off x="8043863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4" name="Freeform 162"/>
          <p:cNvSpPr>
            <a:spLocks/>
          </p:cNvSpPr>
          <p:nvPr/>
        </p:nvSpPr>
        <p:spPr bwMode="auto">
          <a:xfrm>
            <a:off x="8213725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5" name="Freeform 163"/>
          <p:cNvSpPr>
            <a:spLocks/>
          </p:cNvSpPr>
          <p:nvPr/>
        </p:nvSpPr>
        <p:spPr bwMode="auto">
          <a:xfrm>
            <a:off x="8043863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6" name="Freeform 164"/>
          <p:cNvSpPr>
            <a:spLocks/>
          </p:cNvSpPr>
          <p:nvPr/>
        </p:nvSpPr>
        <p:spPr bwMode="auto">
          <a:xfrm>
            <a:off x="8213725" y="2401888"/>
            <a:ext cx="33972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214"/>
              </a:cxn>
              <a:cxn ang="0">
                <a:pos x="428" y="0"/>
              </a:cxn>
              <a:cxn ang="0">
                <a:pos x="0" y="0"/>
              </a:cxn>
            </a:cxnLst>
            <a:rect l="0" t="0" r="r" b="b"/>
            <a:pathLst>
              <a:path w="428" h="214">
                <a:moveTo>
                  <a:pt x="0" y="0"/>
                </a:moveTo>
                <a:lnTo>
                  <a:pt x="214" y="21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7" name="Rectangle 165"/>
          <p:cNvSpPr>
            <a:spLocks noChangeArrowheads="1"/>
          </p:cNvSpPr>
          <p:nvPr/>
        </p:nvSpPr>
        <p:spPr bwMode="auto">
          <a:xfrm>
            <a:off x="6175375" y="5883275"/>
            <a:ext cx="85725" cy="255588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8" name="Rectangle 166"/>
          <p:cNvSpPr>
            <a:spLocks noChangeArrowheads="1"/>
          </p:cNvSpPr>
          <p:nvPr/>
        </p:nvSpPr>
        <p:spPr bwMode="auto">
          <a:xfrm>
            <a:off x="6261100" y="6011863"/>
            <a:ext cx="89217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9" name="Rectangle 167"/>
          <p:cNvSpPr>
            <a:spLocks noChangeArrowheads="1"/>
          </p:cNvSpPr>
          <p:nvPr/>
        </p:nvSpPr>
        <p:spPr bwMode="auto">
          <a:xfrm>
            <a:off x="7067550" y="5883275"/>
            <a:ext cx="85725" cy="214313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0" name="Rectangle 168"/>
          <p:cNvSpPr>
            <a:spLocks noChangeArrowheads="1"/>
          </p:cNvSpPr>
          <p:nvPr/>
        </p:nvSpPr>
        <p:spPr bwMode="auto">
          <a:xfrm>
            <a:off x="5029200" y="236538"/>
            <a:ext cx="2603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1" name="Rectangle 169"/>
          <p:cNvSpPr>
            <a:spLocks noChangeArrowheads="1"/>
          </p:cNvSpPr>
          <p:nvPr/>
        </p:nvSpPr>
        <p:spPr bwMode="auto">
          <a:xfrm>
            <a:off x="4953000" y="312738"/>
            <a:ext cx="2809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PC</a:t>
            </a:r>
            <a:endParaRPr lang="en-US" sz="1600"/>
          </a:p>
        </p:txBody>
      </p:sp>
      <p:sp>
        <p:nvSpPr>
          <p:cNvPr id="330922" name="Rectangle 170"/>
          <p:cNvSpPr>
            <a:spLocks noChangeArrowheads="1"/>
          </p:cNvSpPr>
          <p:nvPr/>
        </p:nvSpPr>
        <p:spPr bwMode="auto">
          <a:xfrm>
            <a:off x="6302375" y="576263"/>
            <a:ext cx="1487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3" name="Rectangle 171"/>
          <p:cNvSpPr>
            <a:spLocks noChangeArrowheads="1"/>
          </p:cNvSpPr>
          <p:nvPr/>
        </p:nvSpPr>
        <p:spPr bwMode="auto">
          <a:xfrm>
            <a:off x="6375400" y="608013"/>
            <a:ext cx="20002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valE</a:t>
            </a:r>
            <a:endParaRPr lang="en-US"/>
          </a:p>
        </p:txBody>
      </p:sp>
      <p:sp>
        <p:nvSpPr>
          <p:cNvPr id="330924" name="Rectangle 172"/>
          <p:cNvSpPr>
            <a:spLocks noChangeArrowheads="1"/>
          </p:cNvSpPr>
          <p:nvPr/>
        </p:nvSpPr>
        <p:spPr bwMode="auto">
          <a:xfrm>
            <a:off x="6569075" y="608013"/>
            <a:ext cx="5715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, </a:t>
            </a:r>
            <a:endParaRPr lang="en-US"/>
          </a:p>
        </p:txBody>
      </p:sp>
      <p:sp>
        <p:nvSpPr>
          <p:cNvPr id="330925" name="Rectangle 173"/>
          <p:cNvSpPr>
            <a:spLocks noChangeArrowheads="1"/>
          </p:cNvSpPr>
          <p:nvPr/>
        </p:nvSpPr>
        <p:spPr bwMode="auto">
          <a:xfrm>
            <a:off x="6621463" y="608013"/>
            <a:ext cx="2159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valM</a:t>
            </a:r>
            <a:endParaRPr lang="en-US"/>
          </a:p>
        </p:txBody>
      </p:sp>
      <p:sp>
        <p:nvSpPr>
          <p:cNvPr id="330926" name="Rectangle 174"/>
          <p:cNvSpPr>
            <a:spLocks noChangeArrowheads="1"/>
          </p:cNvSpPr>
          <p:nvPr/>
        </p:nvSpPr>
        <p:spPr bwMode="auto">
          <a:xfrm>
            <a:off x="6132513" y="322263"/>
            <a:ext cx="2549525" cy="857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7" name="Freeform 175"/>
          <p:cNvSpPr>
            <a:spLocks/>
          </p:cNvSpPr>
          <p:nvPr/>
        </p:nvSpPr>
        <p:spPr bwMode="auto">
          <a:xfrm>
            <a:off x="8467725" y="3590925"/>
            <a:ext cx="255588" cy="169863"/>
          </a:xfrm>
          <a:custGeom>
            <a:avLst/>
            <a:gdLst/>
            <a:ahLst/>
            <a:cxnLst>
              <a:cxn ang="0">
                <a:pos x="321" y="0"/>
              </a:cxn>
              <a:cxn ang="0">
                <a:pos x="160" y="214"/>
              </a:cxn>
              <a:cxn ang="0">
                <a:pos x="0" y="0"/>
              </a:cxn>
              <a:cxn ang="0">
                <a:pos x="321" y="0"/>
              </a:cxn>
            </a:cxnLst>
            <a:rect l="0" t="0" r="r" b="b"/>
            <a:pathLst>
              <a:path w="321" h="214">
                <a:moveTo>
                  <a:pt x="321" y="0"/>
                </a:moveTo>
                <a:lnTo>
                  <a:pt x="160" y="214"/>
                </a:lnTo>
                <a:lnTo>
                  <a:pt x="0" y="0"/>
                </a:lnTo>
                <a:lnTo>
                  <a:pt x="321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8" name="Freeform 176"/>
          <p:cNvSpPr>
            <a:spLocks/>
          </p:cNvSpPr>
          <p:nvPr/>
        </p:nvSpPr>
        <p:spPr bwMode="auto">
          <a:xfrm>
            <a:off x="8553450" y="3590925"/>
            <a:ext cx="254000" cy="169863"/>
          </a:xfrm>
          <a:custGeom>
            <a:avLst/>
            <a:gdLst/>
            <a:ahLst/>
            <a:cxnLst>
              <a:cxn ang="0">
                <a:pos x="321" y="0"/>
              </a:cxn>
              <a:cxn ang="0">
                <a:pos x="160" y="214"/>
              </a:cxn>
              <a:cxn ang="0">
                <a:pos x="0" y="0"/>
              </a:cxn>
              <a:cxn ang="0">
                <a:pos x="321" y="0"/>
              </a:cxn>
            </a:cxnLst>
            <a:rect l="0" t="0" r="r" b="b"/>
            <a:pathLst>
              <a:path w="321" h="214">
                <a:moveTo>
                  <a:pt x="321" y="0"/>
                </a:moveTo>
                <a:lnTo>
                  <a:pt x="160" y="214"/>
                </a:lnTo>
                <a:lnTo>
                  <a:pt x="0" y="0"/>
                </a:lnTo>
                <a:lnTo>
                  <a:pt x="321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9" name="Rectangle 177"/>
          <p:cNvSpPr>
            <a:spLocks noChangeArrowheads="1"/>
          </p:cNvSpPr>
          <p:nvPr/>
        </p:nvSpPr>
        <p:spPr bwMode="auto">
          <a:xfrm>
            <a:off x="6302375" y="152400"/>
            <a:ext cx="1487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30" name="Rectangle 178"/>
          <p:cNvSpPr>
            <a:spLocks noChangeArrowheads="1"/>
          </p:cNvSpPr>
          <p:nvPr/>
        </p:nvSpPr>
        <p:spPr bwMode="auto">
          <a:xfrm>
            <a:off x="6375400" y="184150"/>
            <a:ext cx="3302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</a:rPr>
              <a:t>newPC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3BC9A-F176-E14A-AB6D-FE57BF46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81" y="2363012"/>
            <a:ext cx="1858962" cy="1572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FDEB3-1DFE-A64C-AFC4-42ECBDBB3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58" y="4247112"/>
            <a:ext cx="2418763" cy="1727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06BC3-815B-C940-A61B-5440AE8CA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307" y="1148715"/>
            <a:ext cx="1928812" cy="14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37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 Hardware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6050" y="1670050"/>
            <a:ext cx="4275137" cy="4255294"/>
          </a:xfrm>
        </p:spPr>
        <p:txBody>
          <a:bodyPr/>
          <a:lstStyle/>
          <a:p>
            <a:r>
              <a:rPr lang="en-US" sz="2000" dirty="0"/>
              <a:t>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Blue boxes: predesigned hardware blocks</a:t>
            </a:r>
          </a:p>
          <a:p>
            <a:pPr lvl="1"/>
            <a:r>
              <a:rPr lang="en-US" dirty="0"/>
              <a:t>E.g., memories, ALU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Gray boxes: control logic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White ovals: labels for signals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Thick lines: 64-bit word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Thin lines: 4-8 bit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Dotted lines: 1-bit values</a:t>
            </a:r>
          </a:p>
          <a:p>
            <a:pPr lvl="1"/>
            <a:endParaRPr lang="en-US" sz="1800" dirty="0"/>
          </a:p>
        </p:txBody>
      </p:sp>
      <p:pic>
        <p:nvPicPr>
          <p:cNvPr id="3594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8861" y="603250"/>
            <a:ext cx="4093664" cy="60960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6182043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5006" y="146050"/>
            <a:ext cx="8704262" cy="779463"/>
          </a:xfrm>
        </p:spPr>
        <p:txBody>
          <a:bodyPr/>
          <a:lstStyle/>
          <a:p>
            <a:r>
              <a:rPr lang="en-US" dirty="0"/>
              <a:t>Computed Values - Variables</a:t>
            </a:r>
          </a:p>
        </p:txBody>
      </p:sp>
      <p:sp>
        <p:nvSpPr>
          <p:cNvPr id="35737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8656" y="925513"/>
            <a:ext cx="4281487" cy="5213350"/>
          </a:xfrm>
        </p:spPr>
        <p:txBody>
          <a:bodyPr/>
          <a:lstStyle/>
          <a:p>
            <a:pPr marL="0" indent="0">
              <a:tabLst>
                <a:tab pos="1485900" algn="l"/>
              </a:tabLst>
            </a:pPr>
            <a:r>
              <a:rPr lang="en-US" sz="1800" dirty="0"/>
              <a:t>Memory	</a:t>
            </a:r>
          </a:p>
          <a:p>
            <a:pPr lvl="1">
              <a:tabLst>
                <a:tab pos="1485900" algn="l"/>
              </a:tabLst>
            </a:pPr>
            <a:r>
              <a:rPr lang="en-US" sz="1400" dirty="0" err="1"/>
              <a:t>valM</a:t>
            </a:r>
            <a:r>
              <a:rPr lang="en-US" sz="1400" dirty="0"/>
              <a:t>	Value from memory</a:t>
            </a:r>
            <a:endParaRPr lang="en-US" sz="1600" dirty="0"/>
          </a:p>
          <a:p>
            <a:pPr marL="0" indent="0">
              <a:tabLst>
                <a:tab pos="1485900" algn="l"/>
              </a:tabLst>
            </a:pPr>
            <a:r>
              <a:rPr lang="en-US" sz="1800" dirty="0"/>
              <a:t>Execute</a:t>
            </a:r>
          </a:p>
          <a:p>
            <a:pPr lvl="1">
              <a:tabLst>
                <a:tab pos="1485900" algn="l"/>
              </a:tabLst>
            </a:pPr>
            <a:r>
              <a:rPr lang="en-US" sz="1400" dirty="0" err="1"/>
              <a:t>valE</a:t>
            </a:r>
            <a:r>
              <a:rPr lang="en-US" sz="1400" dirty="0"/>
              <a:t>	ALU result</a:t>
            </a:r>
          </a:p>
          <a:p>
            <a:pPr lvl="1">
              <a:tabLst>
                <a:tab pos="1485900" algn="l"/>
              </a:tabLst>
            </a:pPr>
            <a:r>
              <a:rPr lang="en-US" sz="1400" dirty="0" err="1"/>
              <a:t>Cnd</a:t>
            </a:r>
            <a:r>
              <a:rPr lang="en-US" sz="1400" dirty="0"/>
              <a:t>	Branch/move flag</a:t>
            </a:r>
          </a:p>
          <a:p>
            <a:pPr marL="0" indent="0">
              <a:tabLst>
                <a:tab pos="1485900" algn="l"/>
              </a:tabLst>
            </a:pPr>
            <a:r>
              <a:rPr lang="en-US" sz="1800" dirty="0"/>
              <a:t>Decode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400" dirty="0" err="1"/>
              <a:t>srcA</a:t>
            </a:r>
            <a:r>
              <a:rPr lang="en-US" sz="1400" dirty="0"/>
              <a:t>	Register ID A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400" dirty="0" err="1"/>
              <a:t>srcB</a:t>
            </a:r>
            <a:r>
              <a:rPr lang="en-US" sz="1400" dirty="0"/>
              <a:t>	Register ID B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400" dirty="0" err="1"/>
              <a:t>dstE</a:t>
            </a:r>
            <a:r>
              <a:rPr lang="en-US" sz="1400" dirty="0"/>
              <a:t>	Destination Register E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400" dirty="0" err="1"/>
              <a:t>dstM</a:t>
            </a:r>
            <a:r>
              <a:rPr lang="en-US" sz="1400" dirty="0"/>
              <a:t>	Destination Register M</a:t>
            </a:r>
          </a:p>
          <a:p>
            <a:pPr lvl="1">
              <a:buFont typeface="Wingdings" pitchFamily="2" charset="2"/>
              <a:buNone/>
              <a:tabLst>
                <a:tab pos="1485900" algn="l"/>
              </a:tabLst>
            </a:pPr>
            <a:r>
              <a:rPr lang="en-US" sz="1400" dirty="0" err="1"/>
              <a:t>valA</a:t>
            </a:r>
            <a:r>
              <a:rPr lang="en-US" sz="1400" dirty="0"/>
              <a:t>	Register value A</a:t>
            </a:r>
          </a:p>
          <a:p>
            <a:pPr marL="0" indent="0">
              <a:tabLst>
                <a:tab pos="1485900" algn="l"/>
              </a:tabLst>
            </a:pPr>
            <a:r>
              <a:rPr lang="en-US" sz="1400" dirty="0"/>
              <a:t>          </a:t>
            </a:r>
            <a:r>
              <a:rPr lang="en-US" sz="1400" dirty="0" err="1"/>
              <a:t>valB</a:t>
            </a:r>
            <a:r>
              <a:rPr lang="en-US" sz="1400" dirty="0"/>
              <a:t>	Register value B</a:t>
            </a:r>
          </a:p>
          <a:p>
            <a:pPr marL="0" indent="0">
              <a:tabLst>
                <a:tab pos="1485900" algn="l"/>
              </a:tabLst>
            </a:pPr>
            <a:r>
              <a:rPr lang="en-US" sz="1800" dirty="0"/>
              <a:t>Fetch</a:t>
            </a:r>
          </a:p>
          <a:p>
            <a:pPr lvl="1">
              <a:buNone/>
              <a:tabLst>
                <a:tab pos="1485900" algn="l"/>
              </a:tabLst>
            </a:pPr>
            <a:r>
              <a:rPr lang="en-US" sz="1400" dirty="0" err="1"/>
              <a:t>icode</a:t>
            </a:r>
            <a:r>
              <a:rPr lang="en-US" sz="1400" dirty="0"/>
              <a:t>	Instruction code</a:t>
            </a:r>
          </a:p>
          <a:p>
            <a:pPr lvl="1">
              <a:buNone/>
              <a:tabLst>
                <a:tab pos="1485900" algn="l"/>
              </a:tabLst>
            </a:pPr>
            <a:r>
              <a:rPr lang="en-US" sz="1400" dirty="0" err="1"/>
              <a:t>ifun</a:t>
            </a:r>
            <a:r>
              <a:rPr lang="en-US" sz="1400" dirty="0"/>
              <a:t>	Instruction function</a:t>
            </a:r>
          </a:p>
          <a:p>
            <a:pPr lvl="1">
              <a:buNone/>
              <a:tabLst>
                <a:tab pos="1485900" algn="l"/>
              </a:tabLst>
            </a:pPr>
            <a:r>
              <a:rPr lang="en-US" sz="1400" dirty="0" err="1"/>
              <a:t>rA</a:t>
            </a:r>
            <a:r>
              <a:rPr lang="en-US" sz="1400" dirty="0"/>
              <a:t>	Instr. Register A</a:t>
            </a:r>
          </a:p>
          <a:p>
            <a:pPr lvl="1">
              <a:buNone/>
              <a:tabLst>
                <a:tab pos="1485900" algn="l"/>
              </a:tabLst>
            </a:pPr>
            <a:r>
              <a:rPr lang="en-US" sz="1400" dirty="0" err="1"/>
              <a:t>rB</a:t>
            </a:r>
            <a:r>
              <a:rPr lang="en-US" sz="1400" dirty="0"/>
              <a:t>	Instr. Register B</a:t>
            </a:r>
          </a:p>
          <a:p>
            <a:pPr lvl="1">
              <a:buNone/>
              <a:tabLst>
                <a:tab pos="1485900" algn="l"/>
              </a:tabLst>
            </a:pPr>
            <a:r>
              <a:rPr lang="en-US" sz="1400" dirty="0" err="1"/>
              <a:t>valC</a:t>
            </a:r>
            <a:r>
              <a:rPr lang="en-US" sz="1400" dirty="0"/>
              <a:t>	Instruction constant</a:t>
            </a:r>
          </a:p>
          <a:p>
            <a:pPr lvl="1">
              <a:buNone/>
              <a:tabLst>
                <a:tab pos="1485900" algn="l"/>
              </a:tabLst>
            </a:pPr>
            <a:r>
              <a:rPr lang="en-US" sz="1400" dirty="0" err="1"/>
              <a:t>valP</a:t>
            </a:r>
            <a:r>
              <a:rPr lang="en-US" sz="1400" dirty="0"/>
              <a:t>	Incremented PC</a:t>
            </a:r>
          </a:p>
          <a:p>
            <a:pPr marL="498475" lvl="1" indent="0">
              <a:buNone/>
              <a:tabLst>
                <a:tab pos="1485900" algn="l"/>
              </a:tabLst>
            </a:pPr>
            <a:endParaRPr lang="en-US" sz="1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FDE2DC8-7F52-164F-9405-8E4C33B4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3671" y="822735"/>
            <a:ext cx="3946273" cy="587651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749096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 Operations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34963" y="1295400"/>
            <a:ext cx="8345487" cy="6096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563563" y="1447800"/>
            <a:ext cx="1905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 dirty="0" err="1">
                <a:solidFill>
                  <a:schemeClr val="folHlink"/>
                </a:solidFill>
                <a:latin typeface="Courier New" pitchFamily="49" charset="0"/>
              </a:rPr>
              <a:t>rrmovq</a:t>
            </a:r>
            <a:r>
              <a:rPr lang="en-US" sz="1600" dirty="0">
                <a:solidFill>
                  <a:schemeClr val="folHlink"/>
                </a:solidFill>
              </a:rPr>
              <a:t> </a:t>
            </a:r>
            <a:r>
              <a:rPr lang="en-US" sz="1600" dirty="0" err="1">
                <a:solidFill>
                  <a:schemeClr val="folHlink"/>
                </a:solidFill>
              </a:rPr>
              <a:t>rA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, </a:t>
            </a:r>
            <a:r>
              <a:rPr lang="en-US" sz="1600" dirty="0" err="1">
                <a:solidFill>
                  <a:schemeClr val="folHlink"/>
                </a:solidFill>
              </a:rPr>
              <a:t>rB</a:t>
            </a:r>
            <a:endParaRPr lang="en-US" sz="1600" dirty="0">
              <a:solidFill>
                <a:schemeClr val="folHlink"/>
              </a:solidFill>
            </a:endParaRPr>
          </a:p>
        </p:txBody>
      </p:sp>
      <p:grpSp>
        <p:nvGrpSpPr>
          <p:cNvPr id="268295" name="Group 7"/>
          <p:cNvGrpSpPr>
            <a:grpSpLocks/>
          </p:cNvGrpSpPr>
          <p:nvPr/>
        </p:nvGrpSpPr>
        <p:grpSpPr bwMode="auto">
          <a:xfrm>
            <a:off x="2468563" y="1447800"/>
            <a:ext cx="609600" cy="304800"/>
            <a:chOff x="1296" y="2544"/>
            <a:chExt cx="384" cy="192"/>
          </a:xfrm>
        </p:grpSpPr>
        <p:sp>
          <p:nvSpPr>
            <p:cNvPr id="268296" name="Rectangle 8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2</a:t>
              </a:r>
            </a:p>
          </p:txBody>
        </p:sp>
        <p:sp>
          <p:nvSpPr>
            <p:cNvPr id="268297" name="Rectangle 9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0</a:t>
              </a:r>
            </a:p>
          </p:txBody>
        </p:sp>
        <p:sp>
          <p:nvSpPr>
            <p:cNvPr id="268298" name="Rectangle 10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268314" name="Rectangle 26"/>
          <p:cNvSpPr>
            <a:spLocks noChangeArrowheads="1"/>
          </p:cNvSpPr>
          <p:nvPr/>
        </p:nvSpPr>
        <p:spPr bwMode="auto">
          <a:xfrm>
            <a:off x="350838" y="2286000"/>
            <a:ext cx="8329612" cy="6096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8336" name="Text Box 48"/>
          <p:cNvSpPr txBox="1">
            <a:spLocks noChangeArrowheads="1"/>
          </p:cNvSpPr>
          <p:nvPr/>
        </p:nvSpPr>
        <p:spPr bwMode="auto">
          <a:xfrm>
            <a:off x="6394450" y="984250"/>
            <a:ext cx="2314320" cy="34624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dirty="0"/>
              <a:t>Register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Register</a:t>
            </a:r>
          </a:p>
        </p:txBody>
      </p:sp>
      <p:sp>
        <p:nvSpPr>
          <p:cNvPr id="268338" name="Text Box 50"/>
          <p:cNvSpPr txBox="1">
            <a:spLocks noChangeArrowheads="1"/>
          </p:cNvSpPr>
          <p:nvPr/>
        </p:nvSpPr>
        <p:spPr bwMode="auto">
          <a:xfrm>
            <a:off x="6165850" y="1974850"/>
            <a:ext cx="2532416" cy="34624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dirty="0"/>
              <a:t>Immediate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Register</a:t>
            </a:r>
          </a:p>
        </p:txBody>
      </p:sp>
      <p:sp>
        <p:nvSpPr>
          <p:cNvPr id="268316" name="Rectangle 28"/>
          <p:cNvSpPr>
            <a:spLocks noChangeArrowheads="1"/>
          </p:cNvSpPr>
          <p:nvPr/>
        </p:nvSpPr>
        <p:spPr bwMode="auto">
          <a:xfrm>
            <a:off x="503238" y="2438400"/>
            <a:ext cx="1905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 dirty="0" err="1">
                <a:solidFill>
                  <a:schemeClr val="folHlink"/>
                </a:solidFill>
                <a:latin typeface="Courier New" pitchFamily="49" charset="0"/>
              </a:rPr>
              <a:t>irmovq</a:t>
            </a:r>
            <a:r>
              <a:rPr lang="en-US" sz="1600" dirty="0">
                <a:solidFill>
                  <a:schemeClr val="folHlink"/>
                </a:solidFill>
              </a:rPr>
              <a:t> V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, </a:t>
            </a:r>
            <a:r>
              <a:rPr lang="en-US" sz="1600" dirty="0" err="1">
                <a:solidFill>
                  <a:schemeClr val="folHlink"/>
                </a:solidFill>
              </a:rPr>
              <a:t>rB</a:t>
            </a:r>
            <a:endParaRPr lang="en-US" sz="1600" dirty="0">
              <a:solidFill>
                <a:schemeClr val="folHlink"/>
              </a:solidFill>
            </a:endParaRPr>
          </a:p>
        </p:txBody>
      </p:sp>
      <p:grpSp>
        <p:nvGrpSpPr>
          <p:cNvPr id="268352" name="Group 64"/>
          <p:cNvGrpSpPr>
            <a:grpSpLocks/>
          </p:cNvGrpSpPr>
          <p:nvPr/>
        </p:nvGrpSpPr>
        <p:grpSpPr bwMode="auto">
          <a:xfrm>
            <a:off x="3017838" y="2438400"/>
            <a:ext cx="609600" cy="304800"/>
            <a:chOff x="2688" y="1632"/>
            <a:chExt cx="384" cy="192"/>
          </a:xfrm>
        </p:grpSpPr>
        <p:sp>
          <p:nvSpPr>
            <p:cNvPr id="268353" name="Rectangle 65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F</a:t>
              </a:r>
            </a:p>
          </p:txBody>
        </p:sp>
        <p:sp>
          <p:nvSpPr>
            <p:cNvPr id="268354" name="Rectangle 66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dirty="0" err="1"/>
                <a:t>rB</a:t>
              </a:r>
              <a:endParaRPr lang="en-US" dirty="0"/>
            </a:p>
          </p:txBody>
        </p:sp>
        <p:sp>
          <p:nvSpPr>
            <p:cNvPr id="268355" name="Rectangle 67"/>
            <p:cNvSpPr>
              <a:spLocks noChangeArrowheads="1"/>
            </p:cNvSpPr>
            <p:nvPr/>
          </p:nvSpPr>
          <p:spPr bwMode="auto">
            <a:xfrm>
              <a:off x="2688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>
                <a:latin typeface="Courier New" pitchFamily="49" charset="0"/>
              </a:endParaRPr>
            </a:p>
          </p:txBody>
        </p:sp>
      </p:grpSp>
      <p:grpSp>
        <p:nvGrpSpPr>
          <p:cNvPr id="268348" name="Group 60"/>
          <p:cNvGrpSpPr>
            <a:grpSpLocks/>
          </p:cNvGrpSpPr>
          <p:nvPr/>
        </p:nvGrpSpPr>
        <p:grpSpPr bwMode="auto">
          <a:xfrm>
            <a:off x="2408238" y="2438400"/>
            <a:ext cx="609600" cy="304800"/>
            <a:chOff x="1296" y="2544"/>
            <a:chExt cx="384" cy="192"/>
          </a:xfrm>
        </p:grpSpPr>
        <p:sp>
          <p:nvSpPr>
            <p:cNvPr id="268349" name="Rectangle 61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3</a:t>
              </a:r>
            </a:p>
          </p:txBody>
        </p:sp>
        <p:sp>
          <p:nvSpPr>
            <p:cNvPr id="268350" name="Rectangle 62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268351" name="Rectangle 63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268356" name="Rectangle 68"/>
          <p:cNvSpPr>
            <a:spLocks noChangeArrowheads="1"/>
          </p:cNvSpPr>
          <p:nvPr/>
        </p:nvSpPr>
        <p:spPr bwMode="auto">
          <a:xfrm>
            <a:off x="3627438" y="2438400"/>
            <a:ext cx="49006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/>
              <a:t>V</a:t>
            </a:r>
          </a:p>
        </p:txBody>
      </p:sp>
      <p:sp>
        <p:nvSpPr>
          <p:cNvPr id="268360" name="Rectangle 72"/>
          <p:cNvSpPr>
            <a:spLocks noChangeArrowheads="1"/>
          </p:cNvSpPr>
          <p:nvPr/>
        </p:nvSpPr>
        <p:spPr bwMode="auto">
          <a:xfrm>
            <a:off x="350838" y="3276600"/>
            <a:ext cx="8329612" cy="6096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8361" name="Text Box 73"/>
          <p:cNvSpPr txBox="1">
            <a:spLocks noChangeArrowheads="1"/>
          </p:cNvSpPr>
          <p:nvPr/>
        </p:nvSpPr>
        <p:spPr bwMode="auto">
          <a:xfrm>
            <a:off x="6394450" y="2965450"/>
            <a:ext cx="2275773" cy="34624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dirty="0"/>
              <a:t>Register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Memory</a:t>
            </a:r>
          </a:p>
        </p:txBody>
      </p:sp>
      <p:sp>
        <p:nvSpPr>
          <p:cNvPr id="268363" name="Rectangle 75"/>
          <p:cNvSpPr>
            <a:spLocks noChangeArrowheads="1"/>
          </p:cNvSpPr>
          <p:nvPr/>
        </p:nvSpPr>
        <p:spPr bwMode="auto">
          <a:xfrm>
            <a:off x="503238" y="3429000"/>
            <a:ext cx="1905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 dirty="0" err="1">
                <a:solidFill>
                  <a:schemeClr val="folHlink"/>
                </a:solidFill>
                <a:latin typeface="Courier New" pitchFamily="49" charset="0"/>
              </a:rPr>
              <a:t>rmmovq</a:t>
            </a:r>
            <a:r>
              <a:rPr lang="en-US" sz="1600" dirty="0">
                <a:solidFill>
                  <a:schemeClr val="folHlink"/>
                </a:solidFill>
              </a:rPr>
              <a:t> </a:t>
            </a:r>
            <a:r>
              <a:rPr lang="en-US" sz="1600" dirty="0" err="1">
                <a:solidFill>
                  <a:schemeClr val="folHlink"/>
                </a:solidFill>
              </a:rPr>
              <a:t>rA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,</a:t>
            </a:r>
            <a:r>
              <a:rPr lang="en-US" sz="1600" dirty="0">
                <a:solidFill>
                  <a:schemeClr val="folHlink"/>
                </a:solidFill>
              </a:rPr>
              <a:t> D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chemeClr val="folHlink"/>
                </a:solidFill>
              </a:rPr>
              <a:t>rB</a:t>
            </a:r>
            <a:r>
              <a:rPr lang="en-US" sz="1600" dirty="0">
                <a:solidFill>
                  <a:schemeClr val="folHlink"/>
                </a:solidFill>
              </a:rPr>
              <a:t>)</a:t>
            </a:r>
          </a:p>
        </p:txBody>
      </p:sp>
      <p:grpSp>
        <p:nvGrpSpPr>
          <p:cNvPr id="268365" name="Group 77"/>
          <p:cNvGrpSpPr>
            <a:grpSpLocks/>
          </p:cNvGrpSpPr>
          <p:nvPr/>
        </p:nvGrpSpPr>
        <p:grpSpPr bwMode="auto">
          <a:xfrm>
            <a:off x="2408238" y="3429000"/>
            <a:ext cx="609600" cy="304800"/>
            <a:chOff x="1296" y="2544"/>
            <a:chExt cx="384" cy="192"/>
          </a:xfrm>
        </p:grpSpPr>
        <p:sp>
          <p:nvSpPr>
            <p:cNvPr id="268366" name="Rectangle 78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4</a:t>
              </a:r>
            </a:p>
          </p:txBody>
        </p:sp>
        <p:sp>
          <p:nvSpPr>
            <p:cNvPr id="268367" name="Rectangle 79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268368" name="Rectangle 80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>
                <a:latin typeface="Courier New" pitchFamily="49" charset="0"/>
              </a:endParaRPr>
            </a:p>
          </p:txBody>
        </p:sp>
      </p:grpSp>
      <p:grpSp>
        <p:nvGrpSpPr>
          <p:cNvPr id="268369" name="Group 81"/>
          <p:cNvGrpSpPr>
            <a:grpSpLocks/>
          </p:cNvGrpSpPr>
          <p:nvPr/>
        </p:nvGrpSpPr>
        <p:grpSpPr bwMode="auto">
          <a:xfrm>
            <a:off x="3017838" y="3429000"/>
            <a:ext cx="609600" cy="304800"/>
            <a:chOff x="2688" y="1632"/>
            <a:chExt cx="384" cy="192"/>
          </a:xfrm>
        </p:grpSpPr>
        <p:sp>
          <p:nvSpPr>
            <p:cNvPr id="268370" name="Rectangle 82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</a:rPr>
                <a:t>rA</a:t>
              </a:r>
            </a:p>
          </p:txBody>
        </p:sp>
        <p:sp>
          <p:nvSpPr>
            <p:cNvPr id="268371" name="Rectangle 83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/>
                <a:t>rB</a:t>
              </a:r>
            </a:p>
          </p:txBody>
        </p:sp>
        <p:sp>
          <p:nvSpPr>
            <p:cNvPr id="268372" name="Rectangle 84"/>
            <p:cNvSpPr>
              <a:spLocks noChangeArrowheads="1"/>
            </p:cNvSpPr>
            <p:nvPr/>
          </p:nvSpPr>
          <p:spPr bwMode="auto">
            <a:xfrm>
              <a:off x="2688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268373" name="Rectangle 85"/>
          <p:cNvSpPr>
            <a:spLocks noChangeArrowheads="1"/>
          </p:cNvSpPr>
          <p:nvPr/>
        </p:nvSpPr>
        <p:spPr bwMode="auto">
          <a:xfrm>
            <a:off x="3627438" y="3429000"/>
            <a:ext cx="49006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/>
              <a:t>D</a:t>
            </a:r>
          </a:p>
        </p:txBody>
      </p:sp>
      <p:sp>
        <p:nvSpPr>
          <p:cNvPr id="268374" name="Rectangle 86"/>
          <p:cNvSpPr>
            <a:spLocks noChangeArrowheads="1"/>
          </p:cNvSpPr>
          <p:nvPr/>
        </p:nvSpPr>
        <p:spPr bwMode="auto">
          <a:xfrm>
            <a:off x="350838" y="4343400"/>
            <a:ext cx="8329612" cy="6096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8375" name="Text Box 87"/>
          <p:cNvSpPr txBox="1">
            <a:spLocks noChangeArrowheads="1"/>
          </p:cNvSpPr>
          <p:nvPr/>
        </p:nvSpPr>
        <p:spPr bwMode="auto">
          <a:xfrm>
            <a:off x="6394450" y="4032250"/>
            <a:ext cx="2275773" cy="34624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dirty="0"/>
              <a:t>Memory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Register</a:t>
            </a:r>
          </a:p>
        </p:txBody>
      </p:sp>
      <p:sp>
        <p:nvSpPr>
          <p:cNvPr id="268377" name="Rectangle 89"/>
          <p:cNvSpPr>
            <a:spLocks noChangeArrowheads="1"/>
          </p:cNvSpPr>
          <p:nvPr/>
        </p:nvSpPr>
        <p:spPr bwMode="auto">
          <a:xfrm>
            <a:off x="503238" y="4495800"/>
            <a:ext cx="1905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 dirty="0" err="1">
                <a:solidFill>
                  <a:schemeClr val="folHlink"/>
                </a:solidFill>
                <a:latin typeface="Courier New" pitchFamily="49" charset="0"/>
              </a:rPr>
              <a:t>mrmovq</a:t>
            </a:r>
            <a:r>
              <a:rPr lang="en-US" sz="1600" dirty="0">
                <a:solidFill>
                  <a:schemeClr val="folHlink"/>
                </a:solidFill>
              </a:rPr>
              <a:t> D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chemeClr val="folHlink"/>
                </a:solidFill>
              </a:rPr>
              <a:t>rB</a:t>
            </a:r>
            <a:r>
              <a:rPr lang="en-US" sz="1600" dirty="0">
                <a:solidFill>
                  <a:schemeClr val="folHlink"/>
                </a:solidFill>
              </a:rPr>
              <a:t>), </a:t>
            </a:r>
            <a:r>
              <a:rPr lang="en-US" sz="1600" dirty="0" err="1">
                <a:solidFill>
                  <a:schemeClr val="folHlink"/>
                </a:solidFill>
              </a:rPr>
              <a:t>rA</a:t>
            </a:r>
            <a:endParaRPr lang="en-US" sz="1600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grpSp>
        <p:nvGrpSpPr>
          <p:cNvPr id="268379" name="Group 91"/>
          <p:cNvGrpSpPr>
            <a:grpSpLocks/>
          </p:cNvGrpSpPr>
          <p:nvPr/>
        </p:nvGrpSpPr>
        <p:grpSpPr bwMode="auto">
          <a:xfrm>
            <a:off x="2408238" y="4495800"/>
            <a:ext cx="609600" cy="304800"/>
            <a:chOff x="1296" y="2544"/>
            <a:chExt cx="384" cy="192"/>
          </a:xfrm>
        </p:grpSpPr>
        <p:sp>
          <p:nvSpPr>
            <p:cNvPr id="268380" name="Rectangle 92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5</a:t>
              </a:r>
            </a:p>
          </p:txBody>
        </p:sp>
        <p:sp>
          <p:nvSpPr>
            <p:cNvPr id="268381" name="Rectangle 93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268382" name="Rectangle 94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>
                <a:latin typeface="Courier New" pitchFamily="49" charset="0"/>
              </a:endParaRPr>
            </a:p>
          </p:txBody>
        </p:sp>
      </p:grpSp>
      <p:grpSp>
        <p:nvGrpSpPr>
          <p:cNvPr id="268383" name="Group 95"/>
          <p:cNvGrpSpPr>
            <a:grpSpLocks/>
          </p:cNvGrpSpPr>
          <p:nvPr/>
        </p:nvGrpSpPr>
        <p:grpSpPr bwMode="auto">
          <a:xfrm>
            <a:off x="3017838" y="4495800"/>
            <a:ext cx="609600" cy="304800"/>
            <a:chOff x="2688" y="1632"/>
            <a:chExt cx="384" cy="192"/>
          </a:xfrm>
        </p:grpSpPr>
        <p:sp>
          <p:nvSpPr>
            <p:cNvPr id="268384" name="Rectangle 96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</a:rPr>
                <a:t>rA</a:t>
              </a:r>
            </a:p>
          </p:txBody>
        </p:sp>
        <p:sp>
          <p:nvSpPr>
            <p:cNvPr id="268385" name="Rectangle 97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/>
                <a:t>rB</a:t>
              </a:r>
            </a:p>
          </p:txBody>
        </p:sp>
        <p:sp>
          <p:nvSpPr>
            <p:cNvPr id="268386" name="Rectangle 98"/>
            <p:cNvSpPr>
              <a:spLocks noChangeArrowheads="1"/>
            </p:cNvSpPr>
            <p:nvPr/>
          </p:nvSpPr>
          <p:spPr bwMode="auto">
            <a:xfrm>
              <a:off x="2688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268387" name="Rectangle 99"/>
          <p:cNvSpPr>
            <a:spLocks noChangeArrowheads="1"/>
          </p:cNvSpPr>
          <p:nvPr/>
        </p:nvSpPr>
        <p:spPr bwMode="auto">
          <a:xfrm>
            <a:off x="3627438" y="4495800"/>
            <a:ext cx="49006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35509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irmovq</a:t>
            </a:r>
            <a:r>
              <a:rPr lang="en-US" dirty="0"/>
              <a:t> V, </a:t>
            </a:r>
            <a:r>
              <a:rPr lang="en-US" dirty="0" err="1"/>
              <a:t>rB</a:t>
            </a:r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1" y="2279650"/>
            <a:ext cx="5901738" cy="2819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Fetch</a:t>
            </a:r>
          </a:p>
          <a:p>
            <a:pPr marL="357187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valC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&lt;- 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via ALU</a:t>
            </a:r>
          </a:p>
          <a:p>
            <a:pPr marL="0" indent="0"/>
            <a:r>
              <a:rPr lang="en-US" dirty="0"/>
              <a:t>	</a:t>
            </a:r>
            <a:r>
              <a:rPr lang="en-US" sz="2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ALU_A &lt;- </a:t>
            </a:r>
            <a:r>
              <a:rPr lang="en-US" sz="20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valC</a:t>
            </a:r>
            <a:r>
              <a:rPr lang="en-US" sz="2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; ALU_B &lt;- 0; Add; </a:t>
            </a:r>
            <a:r>
              <a:rPr lang="en-US" sz="20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valE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457200" indent="-457200">
              <a:buAutoNum type="arabicPeriod" startAt="3"/>
            </a:pPr>
            <a:r>
              <a:rPr lang="en-US" dirty="0"/>
              <a:t>Transfer</a:t>
            </a:r>
          </a:p>
          <a:p>
            <a:pPr marL="0" indent="0"/>
            <a:r>
              <a:rPr lang="en-US" dirty="0"/>
              <a:t>	</a:t>
            </a:r>
            <a:r>
              <a:rPr lang="en-US" sz="20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dstE</a:t>
            </a:r>
            <a:r>
              <a:rPr lang="en-US" sz="2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&lt;- </a:t>
            </a:r>
            <a:r>
              <a:rPr lang="en-US" sz="20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rB</a:t>
            </a:r>
            <a:r>
              <a:rPr lang="en-US" sz="2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; </a:t>
            </a:r>
            <a:r>
              <a:rPr lang="en-US" sz="20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valE</a:t>
            </a:r>
            <a:r>
              <a:rPr lang="en-US" sz="2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&lt;- </a:t>
            </a:r>
            <a:r>
              <a:rPr lang="en-US" sz="20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valE</a:t>
            </a:r>
            <a:r>
              <a:rPr lang="en-US" sz="2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write</a:t>
            </a:r>
          </a:p>
          <a:p>
            <a:pPr lvl="2"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2E6C8E-FD21-EE48-A08D-076AF0EB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259681"/>
            <a:ext cx="6642100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70141-5A0E-C14F-A10D-4EE6CBEB4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23" y="3526082"/>
            <a:ext cx="1858962" cy="157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C3930-2329-D54A-B969-2344FDCAE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349" y="1798971"/>
            <a:ext cx="2124710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092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rmmovq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D(</a:t>
            </a:r>
            <a:r>
              <a:rPr lang="en-US" dirty="0" err="1"/>
              <a:t>rB</a:t>
            </a:r>
            <a:r>
              <a:rPr lang="en-US" dirty="0"/>
              <a:t>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2279650"/>
            <a:ext cx="6400800" cy="431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Fetch</a:t>
            </a:r>
          </a:p>
          <a:p>
            <a:pPr marL="0" indent="0"/>
            <a:r>
              <a:rPr lang="en-US" dirty="0"/>
              <a:t>	</a:t>
            </a:r>
            <a:r>
              <a:rPr lang="en-US" sz="2000" dirty="0" err="1">
                <a:solidFill>
                  <a:schemeClr val="tx1"/>
                </a:solidFill>
              </a:rPr>
              <a:t>valC</a:t>
            </a:r>
            <a:r>
              <a:rPr lang="en-US" sz="2000" dirty="0">
                <a:solidFill>
                  <a:schemeClr val="tx1"/>
                </a:solidFill>
              </a:rPr>
              <a:t> &lt;- D;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Decode</a:t>
            </a:r>
          </a:p>
          <a:p>
            <a:pPr marL="357187" lvl="1" indent="0">
              <a:buNone/>
            </a:pPr>
            <a:r>
              <a:rPr lang="en-US" dirty="0"/>
              <a:t>	 </a:t>
            </a:r>
            <a:r>
              <a:rPr lang="en-US" dirty="0" err="1"/>
              <a:t>valA</a:t>
            </a:r>
            <a:r>
              <a:rPr lang="en-US" dirty="0"/>
              <a:t> &lt;- R[</a:t>
            </a:r>
            <a:r>
              <a:rPr lang="en-US" dirty="0" err="1"/>
              <a:t>rA</a:t>
            </a:r>
            <a:r>
              <a:rPr lang="en-US" dirty="0"/>
              <a:t>]; </a:t>
            </a:r>
            <a:r>
              <a:rPr lang="en-US" dirty="0" err="1"/>
              <a:t>valB</a:t>
            </a:r>
            <a:r>
              <a:rPr lang="en-US" dirty="0"/>
              <a:t> &lt;- R[</a:t>
            </a:r>
            <a:r>
              <a:rPr lang="en-US" dirty="0" err="1"/>
              <a:t>rB</a:t>
            </a:r>
            <a:r>
              <a:rPr lang="en-US" dirty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357187" lvl="1" indent="0">
              <a:buNone/>
            </a:pPr>
            <a:r>
              <a:rPr lang="en-US" dirty="0"/>
              <a:t>   	ALU_A &lt;- </a:t>
            </a:r>
            <a:r>
              <a:rPr lang="en-US" dirty="0" err="1"/>
              <a:t>valC</a:t>
            </a:r>
            <a:r>
              <a:rPr lang="en-US" dirty="0"/>
              <a:t>; ALU_B &lt;- </a:t>
            </a:r>
            <a:r>
              <a:rPr lang="en-US" dirty="0" err="1"/>
              <a:t>valB</a:t>
            </a:r>
            <a:r>
              <a:rPr lang="en-US" dirty="0"/>
              <a:t>; </a:t>
            </a:r>
            <a:r>
              <a:rPr lang="en-US" dirty="0" err="1"/>
              <a:t>add;valE</a:t>
            </a:r>
            <a:r>
              <a:rPr lang="en-US" dirty="0"/>
              <a:t> </a:t>
            </a:r>
          </a:p>
          <a:p>
            <a:pPr marL="357187" lvl="1" indent="0">
              <a:buNone/>
            </a:pPr>
            <a:endParaRPr lang="en-US" dirty="0"/>
          </a:p>
          <a:p>
            <a:pPr marL="0" indent="0"/>
            <a:r>
              <a:rPr lang="en-US" dirty="0"/>
              <a:t>3. Memory Write</a:t>
            </a:r>
          </a:p>
          <a:p>
            <a:pPr marL="0" indent="0"/>
            <a:r>
              <a:rPr lang="en-US" sz="2000" b="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	</a:t>
            </a:r>
            <a:r>
              <a:rPr lang="en-US" sz="2000" b="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M_addr</a:t>
            </a:r>
            <a:r>
              <a:rPr lang="en-US" sz="2000" b="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&lt;- </a:t>
            </a:r>
            <a:r>
              <a:rPr lang="en-US" sz="2000" b="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valE</a:t>
            </a:r>
            <a:r>
              <a:rPr lang="en-US" sz="2000" b="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; </a:t>
            </a:r>
            <a:r>
              <a:rPr lang="en-US" sz="2000" b="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M_data</a:t>
            </a:r>
            <a:r>
              <a:rPr lang="en-US" sz="2000" b="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&lt;- </a:t>
            </a:r>
            <a:r>
              <a:rPr lang="en-US" sz="2000" b="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valA</a:t>
            </a:r>
            <a:r>
              <a:rPr lang="en-US" sz="2000" b="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; </a:t>
            </a:r>
            <a:r>
              <a:rPr lang="en-US" sz="2000" b="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M_write</a:t>
            </a:r>
            <a:endParaRPr lang="en-US" sz="2000" b="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2"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57FDF-1CE3-714F-83D6-812940A6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462881"/>
            <a:ext cx="65532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9E397-16ED-C641-A63F-446CEECB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48" y="3472496"/>
            <a:ext cx="1694657" cy="1433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E71BD-A0D6-C64B-9C8E-810E285CB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44" y="1862931"/>
            <a:ext cx="2052256" cy="1465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D4CAC8-BDFF-1D4C-A859-02EB27F60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994" y="5131753"/>
            <a:ext cx="1928812" cy="14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161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6326FC1-1146-F047-A080-43640C0B184F}"/>
              </a:ext>
            </a:extLst>
          </p:cNvPr>
          <p:cNvSpPr txBox="1">
            <a:spLocks/>
          </p:cNvSpPr>
          <p:nvPr/>
        </p:nvSpPr>
        <p:spPr bwMode="auto">
          <a:xfrm>
            <a:off x="374650" y="319857"/>
            <a:ext cx="8526780" cy="8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591" dirty="0">
                <a:solidFill>
                  <a:schemeClr val="accent1"/>
                </a:solidFill>
                <a:latin typeface="Calibri" panose="020F0502020204030204" pitchFamily="34" charset="0"/>
              </a:rPr>
              <a:t>Machine Org. from Building Blocks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E691B2EB-BB9A-984B-B384-23CF5514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066" y="2008862"/>
            <a:ext cx="380294" cy="1445119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PC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C29CD2E1-A903-7240-8022-9BA631E0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789" y="1876664"/>
            <a:ext cx="1369060" cy="760589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Registers</a:t>
            </a:r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B6A721B2-E95D-C547-A5B5-3E9FDBC5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00" y="1432987"/>
            <a:ext cx="3194473" cy="22057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319" tIns="44368" rIns="90319" bIns="44368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CPU</a:t>
            </a:r>
          </a:p>
        </p:txBody>
      </p:sp>
      <p:sp>
        <p:nvSpPr>
          <p:cNvPr id="26630" name="Rectangle 7">
            <a:extLst>
              <a:ext uri="{FF2B5EF4-FFF2-40B4-BE49-F238E27FC236}">
                <a16:creationId xmlns:a16="http://schemas.microsoft.com/office/drawing/2014/main" id="{18993522-06A1-3542-B960-78584080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1" y="1192136"/>
            <a:ext cx="2133600" cy="274051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Memory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5723A2D1-B7EE-074B-82E3-7CED516C8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1876664"/>
            <a:ext cx="2281767" cy="10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 dirty="0">
                <a:latin typeface="Helvetica" pitchFamily="2" charset="0"/>
              </a:rPr>
              <a:t>Object Code</a:t>
            </a:r>
          </a:p>
          <a:p>
            <a:r>
              <a:rPr lang="en-US" altLang="en-US" sz="1797" b="0" dirty="0">
                <a:latin typeface="Helvetica" pitchFamily="2" charset="0"/>
              </a:rPr>
              <a:t>Program Data</a:t>
            </a:r>
          </a:p>
          <a:p>
            <a:r>
              <a:rPr lang="en-US" altLang="en-US" sz="1797" b="0" dirty="0">
                <a:latin typeface="Helvetica" pitchFamily="2" charset="0"/>
              </a:rPr>
              <a:t>Stack</a:t>
            </a:r>
          </a:p>
          <a:p>
            <a:r>
              <a:rPr lang="en-US" altLang="en-US" sz="1797" b="0" dirty="0">
                <a:latin typeface="Helvetica" pitchFamily="2" charset="0"/>
              </a:rPr>
              <a:t>OS Data/Code</a:t>
            </a:r>
          </a:p>
        </p:txBody>
      </p:sp>
      <p:sp>
        <p:nvSpPr>
          <p:cNvPr id="26632" name="Line 9">
            <a:extLst>
              <a:ext uri="{FF2B5EF4-FFF2-40B4-BE49-F238E27FC236}">
                <a16:creationId xmlns:a16="http://schemas.microsoft.com/office/drawing/2014/main" id="{B6B4C901-0888-FB42-9511-81CA7A2F4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2193576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0">
            <a:extLst>
              <a:ext uri="{FF2B5EF4-FFF2-40B4-BE49-F238E27FC236}">
                <a16:creationId xmlns:a16="http://schemas.microsoft.com/office/drawing/2014/main" id="{867E39D2-EA6F-3445-AE00-5F48B303B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2725988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1">
            <a:extLst>
              <a:ext uri="{FF2B5EF4-FFF2-40B4-BE49-F238E27FC236}">
                <a16:creationId xmlns:a16="http://schemas.microsoft.com/office/drawing/2014/main" id="{BA36204B-662C-8E41-88D3-172937C27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3258401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2">
            <a:extLst>
              <a:ext uri="{FF2B5EF4-FFF2-40B4-BE49-F238E27FC236}">
                <a16:creationId xmlns:a16="http://schemas.microsoft.com/office/drawing/2014/main" id="{5F0618EF-7E74-904F-BA43-CF1A43FB9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574" y="1787929"/>
            <a:ext cx="1749354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Addresses</a:t>
            </a:r>
          </a:p>
        </p:txBody>
      </p:sp>
      <p:sp>
        <p:nvSpPr>
          <p:cNvPr id="26636" name="Text Box 13">
            <a:extLst>
              <a:ext uri="{FF2B5EF4-FFF2-40B4-BE49-F238E27FC236}">
                <a16:creationId xmlns:a16="http://schemas.microsoft.com/office/drawing/2014/main" id="{94459226-122F-A547-AD97-B9DDAA77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574" y="2345695"/>
            <a:ext cx="1749354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Data</a:t>
            </a:r>
          </a:p>
        </p:txBody>
      </p:sp>
      <p:sp>
        <p:nvSpPr>
          <p:cNvPr id="26637" name="Text Box 14">
            <a:extLst>
              <a:ext uri="{FF2B5EF4-FFF2-40B4-BE49-F238E27FC236}">
                <a16:creationId xmlns:a16="http://schemas.microsoft.com/office/drawing/2014/main" id="{5E61D3B9-C5A0-554B-A360-9A9706C8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632" y="2878107"/>
            <a:ext cx="1673296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Instructions</a:t>
            </a:r>
          </a:p>
        </p:txBody>
      </p:sp>
      <p:sp>
        <p:nvSpPr>
          <p:cNvPr id="26639" name="Rectangle 16">
            <a:extLst>
              <a:ext uri="{FF2B5EF4-FFF2-40B4-BE49-F238E27FC236}">
                <a16:creationId xmlns:a16="http://schemas.microsoft.com/office/drawing/2014/main" id="{3240E34B-97D7-3744-868C-0A44ACDE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954" y="2815516"/>
            <a:ext cx="1369060" cy="68453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 dirty="0"/>
              <a:t>Condition</a:t>
            </a:r>
          </a:p>
          <a:p>
            <a:r>
              <a:rPr lang="en-US" altLang="en-US" sz="2395" dirty="0"/>
              <a:t>Codes</a:t>
            </a: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7330D236-36FC-8C4E-B5AB-839BD2745386}"/>
              </a:ext>
            </a:extLst>
          </p:cNvPr>
          <p:cNvSpPr>
            <a:spLocks/>
          </p:cNvSpPr>
          <p:nvPr/>
        </p:nvSpPr>
        <p:spPr bwMode="auto">
          <a:xfrm>
            <a:off x="3545728" y="2014521"/>
            <a:ext cx="456353" cy="1293001"/>
          </a:xfrm>
          <a:custGeom>
            <a:avLst/>
            <a:gdLst>
              <a:gd name="T0" fmla="*/ 0 w 288"/>
              <a:gd name="T1" fmla="*/ 0 h 816"/>
              <a:gd name="T2" fmla="*/ 2147483646 w 288"/>
              <a:gd name="T3" fmla="*/ 2147483646 h 816"/>
              <a:gd name="T4" fmla="*/ 2147483646 w 288"/>
              <a:gd name="T5" fmla="*/ 2147483646 h 816"/>
              <a:gd name="T6" fmla="*/ 0 w 288"/>
              <a:gd name="T7" fmla="*/ 2147483646 h 816"/>
              <a:gd name="T8" fmla="*/ 0 w 2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816"/>
              <a:gd name="T17" fmla="*/ 288 w 2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816">
                <a:moveTo>
                  <a:pt x="0" y="0"/>
                </a:moveTo>
                <a:lnTo>
                  <a:pt x="288" y="192"/>
                </a:lnTo>
                <a:lnTo>
                  <a:pt x="288" y="624"/>
                </a:lnTo>
                <a:lnTo>
                  <a:pt x="0" y="816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395" dirty="0"/>
              <a:t>ALU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759803F-AED9-6B4E-F7B2-F7E25E1C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91" y="3655074"/>
            <a:ext cx="1993801" cy="21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2A92D4-EF56-FA51-DCCC-04ED2FEDA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53" y="3721396"/>
            <a:ext cx="1917638" cy="1778626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A4AFCE36-7AAA-98B2-F402-5488A5F1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60" y="5682201"/>
            <a:ext cx="1410524" cy="84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9670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2133600" y="1295400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rmmovq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rmmovq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D(</a:t>
            </a:r>
            <a:r>
              <a:rPr lang="en-US" sz="1600" dirty="0" err="1"/>
              <a:t>rB</a:t>
            </a:r>
            <a:r>
              <a:rPr lang="en-US" sz="1600" dirty="0"/>
              <a:t>)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icode:ifun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[PC]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2133600" y="16002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rA:rB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[PC+1]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2133600" y="19050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valC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8</a:t>
            </a:r>
            <a:r>
              <a:rPr lang="en-US" sz="1600" dirty="0"/>
              <a:t>[PC+2]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valP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PC+10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914400" y="1295400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105400" y="12954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105400" y="1691481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register byte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5105400" y="19050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displacement D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105400" y="22098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grpSp>
        <p:nvGrpSpPr>
          <p:cNvPr id="339984" name="Group 16"/>
          <p:cNvGrpSpPr>
            <a:grpSpLocks/>
          </p:cNvGrpSpPr>
          <p:nvPr/>
        </p:nvGrpSpPr>
        <p:grpSpPr bwMode="auto">
          <a:xfrm>
            <a:off x="914400" y="2505075"/>
            <a:ext cx="4040188" cy="619125"/>
            <a:chOff x="576" y="1578"/>
            <a:chExt cx="2545" cy="390"/>
          </a:xfrm>
        </p:grpSpPr>
        <p:sp>
          <p:nvSpPr>
            <p:cNvPr id="339985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39986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39987" name="Text Box 19"/>
            <p:cNvSpPr txBox="1">
              <a:spLocks noChangeArrowheads="1"/>
            </p:cNvSpPr>
            <p:nvPr/>
          </p:nvSpPr>
          <p:spPr bwMode="auto">
            <a:xfrm>
              <a:off x="1345" y="157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88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</p:grpSp>
      <p:grpSp>
        <p:nvGrpSpPr>
          <p:cNvPr id="339991" name="Group 23"/>
          <p:cNvGrpSpPr>
            <a:grpSpLocks/>
          </p:cNvGrpSpPr>
          <p:nvPr/>
        </p:nvGrpSpPr>
        <p:grpSpPr bwMode="auto">
          <a:xfrm>
            <a:off x="914400" y="3119440"/>
            <a:ext cx="7010400" cy="614363"/>
            <a:chOff x="576" y="1965"/>
            <a:chExt cx="4416" cy="387"/>
          </a:xfrm>
        </p:grpSpPr>
        <p:sp>
          <p:nvSpPr>
            <p:cNvPr id="339992" name="Text Box 24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39993" name="Text Box 25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4" name="Text Box 26"/>
            <p:cNvSpPr txBox="1">
              <a:spLocks noChangeArrowheads="1"/>
            </p:cNvSpPr>
            <p:nvPr/>
          </p:nvSpPr>
          <p:spPr bwMode="auto">
            <a:xfrm>
              <a:off x="1344" y="1965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5" name="Text Box 27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39998" name="Group 30"/>
          <p:cNvGrpSpPr>
            <a:grpSpLocks/>
          </p:cNvGrpSpPr>
          <p:nvPr/>
        </p:nvGrpSpPr>
        <p:grpSpPr bwMode="auto">
          <a:xfrm>
            <a:off x="914400" y="3727462"/>
            <a:ext cx="4038600" cy="311151"/>
            <a:chOff x="576" y="2348"/>
            <a:chExt cx="2544" cy="196"/>
          </a:xfrm>
        </p:grpSpPr>
        <p:sp>
          <p:nvSpPr>
            <p:cNvPr id="339999" name="Text Box 31"/>
            <p:cNvSpPr txBox="1">
              <a:spLocks noChangeArrowheads="1"/>
            </p:cNvSpPr>
            <p:nvPr/>
          </p:nvSpPr>
          <p:spPr bwMode="auto">
            <a:xfrm>
              <a:off x="1344" y="2348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</a:t>
              </a:r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</p:grp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0003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0004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0005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6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0007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8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0009" name="Group 41"/>
          <p:cNvGrpSpPr>
            <a:grpSpLocks/>
          </p:cNvGrpSpPr>
          <p:nvPr/>
        </p:nvGrpSpPr>
        <p:grpSpPr bwMode="auto">
          <a:xfrm>
            <a:off x="914400" y="4648200"/>
            <a:ext cx="4038600" cy="304800"/>
            <a:chOff x="576" y="2928"/>
            <a:chExt cx="2544" cy="192"/>
          </a:xfrm>
        </p:grpSpPr>
        <p:sp>
          <p:nvSpPr>
            <p:cNvPr id="340010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0011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43FA4DC-8B8E-EA9F-01E2-4D3D0B57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5227524"/>
            <a:ext cx="6553200" cy="381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2133600" y="1295400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rmmovq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rmmovq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D(</a:t>
            </a:r>
            <a:r>
              <a:rPr lang="en-US" sz="1600" dirty="0" err="1"/>
              <a:t>rB</a:t>
            </a:r>
            <a:r>
              <a:rPr lang="en-US" sz="1600" dirty="0"/>
              <a:t>)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icode:ifun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[PC]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2133600" y="16002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rA:rB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[PC+1]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2133600" y="19050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valC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8</a:t>
            </a:r>
            <a:r>
              <a:rPr lang="en-US" sz="1600" dirty="0"/>
              <a:t>[PC+2]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valP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PC+10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914400" y="1295400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105400" y="12954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105400" y="16002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register byte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5105400" y="19050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displacement D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105400" y="22098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grpSp>
        <p:nvGrpSpPr>
          <p:cNvPr id="339984" name="Group 16"/>
          <p:cNvGrpSpPr>
            <a:grpSpLocks/>
          </p:cNvGrpSpPr>
          <p:nvPr/>
        </p:nvGrpSpPr>
        <p:grpSpPr bwMode="auto">
          <a:xfrm>
            <a:off x="914400" y="2514600"/>
            <a:ext cx="7010400" cy="609600"/>
            <a:chOff x="576" y="1584"/>
            <a:chExt cx="4416" cy="384"/>
          </a:xfrm>
        </p:grpSpPr>
        <p:sp>
          <p:nvSpPr>
            <p:cNvPr id="339985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9986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valB </a:t>
              </a:r>
              <a:r>
                <a:rPr lang="en-US" sz="1600">
                  <a:sym typeface="Symbol" pitchFamily="18" charset="2"/>
                </a:rPr>
                <a:t> R[rB]</a:t>
              </a:r>
            </a:p>
          </p:txBody>
        </p:sp>
        <p:sp>
          <p:nvSpPr>
            <p:cNvPr id="339987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88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9989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9990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B</a:t>
              </a:r>
            </a:p>
          </p:txBody>
        </p:sp>
      </p:grpSp>
      <p:grpSp>
        <p:nvGrpSpPr>
          <p:cNvPr id="339991" name="Group 23"/>
          <p:cNvGrpSpPr>
            <a:grpSpLocks/>
          </p:cNvGrpSpPr>
          <p:nvPr/>
        </p:nvGrpSpPr>
        <p:grpSpPr bwMode="auto">
          <a:xfrm>
            <a:off x="914400" y="3124200"/>
            <a:ext cx="7010400" cy="609600"/>
            <a:chOff x="576" y="1968"/>
            <a:chExt cx="4416" cy="384"/>
          </a:xfrm>
        </p:grpSpPr>
        <p:sp>
          <p:nvSpPr>
            <p:cNvPr id="339992" name="Text Box 24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39993" name="Text Box 25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4" name="Text Box 26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5" name="Text Box 27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39998" name="Group 30"/>
          <p:cNvGrpSpPr>
            <a:grpSpLocks/>
          </p:cNvGrpSpPr>
          <p:nvPr/>
        </p:nvGrpSpPr>
        <p:grpSpPr bwMode="auto">
          <a:xfrm>
            <a:off x="914400" y="3733800"/>
            <a:ext cx="4038600" cy="304800"/>
            <a:chOff x="576" y="2352"/>
            <a:chExt cx="2544" cy="192"/>
          </a:xfrm>
        </p:grpSpPr>
        <p:sp>
          <p:nvSpPr>
            <p:cNvPr id="339999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</a:t>
              </a:r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</p:grp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0003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0004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0005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6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0007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8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0009" name="Group 41"/>
          <p:cNvGrpSpPr>
            <a:grpSpLocks/>
          </p:cNvGrpSpPr>
          <p:nvPr/>
        </p:nvGrpSpPr>
        <p:grpSpPr bwMode="auto">
          <a:xfrm>
            <a:off x="914400" y="4648200"/>
            <a:ext cx="4038600" cy="304800"/>
            <a:chOff x="576" y="2928"/>
            <a:chExt cx="2544" cy="192"/>
          </a:xfrm>
        </p:grpSpPr>
        <p:sp>
          <p:nvSpPr>
            <p:cNvPr id="340010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0011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BA5523B-63FC-3670-E36C-6EEAF4BA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5227524"/>
            <a:ext cx="6553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0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2133600" y="1295400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rmmovq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5691368"/>
            <a:ext cx="8294687" cy="779463"/>
          </a:xfrm>
        </p:spPr>
        <p:txBody>
          <a:bodyPr/>
          <a:lstStyle/>
          <a:p>
            <a:pPr lvl="1"/>
            <a:r>
              <a:rPr lang="en-US" dirty="0"/>
              <a:t>Use ALU for address computation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rmmovq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D(</a:t>
            </a:r>
            <a:r>
              <a:rPr lang="en-US" sz="1600" dirty="0" err="1"/>
              <a:t>rB</a:t>
            </a:r>
            <a:r>
              <a:rPr lang="en-US" sz="1600" dirty="0"/>
              <a:t>)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icode:ifun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[PC]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2133600" y="16002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rA:rB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[PC+1]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2133600" y="19050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valC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8</a:t>
            </a:r>
            <a:r>
              <a:rPr lang="en-US" sz="1600" dirty="0"/>
              <a:t>[PC+2]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valP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PC+10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914400" y="1295400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105400" y="12954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105400" y="16002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register byte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5105400" y="19050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displacement D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105400" y="22098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grpSp>
        <p:nvGrpSpPr>
          <p:cNvPr id="339984" name="Group 16"/>
          <p:cNvGrpSpPr>
            <a:grpSpLocks/>
          </p:cNvGrpSpPr>
          <p:nvPr/>
        </p:nvGrpSpPr>
        <p:grpSpPr bwMode="auto">
          <a:xfrm>
            <a:off x="914400" y="2514600"/>
            <a:ext cx="7010400" cy="609600"/>
            <a:chOff x="576" y="1584"/>
            <a:chExt cx="4416" cy="384"/>
          </a:xfrm>
        </p:grpSpPr>
        <p:sp>
          <p:nvSpPr>
            <p:cNvPr id="339985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9986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valB </a:t>
              </a:r>
              <a:r>
                <a:rPr lang="en-US" sz="1600">
                  <a:sym typeface="Symbol" pitchFamily="18" charset="2"/>
                </a:rPr>
                <a:t> R[rB]</a:t>
              </a:r>
            </a:p>
          </p:txBody>
        </p:sp>
        <p:sp>
          <p:nvSpPr>
            <p:cNvPr id="339987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88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9989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9990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B</a:t>
              </a:r>
            </a:p>
          </p:txBody>
        </p:sp>
      </p:grpSp>
      <p:grpSp>
        <p:nvGrpSpPr>
          <p:cNvPr id="339991" name="Group 23"/>
          <p:cNvGrpSpPr>
            <a:grpSpLocks/>
          </p:cNvGrpSpPr>
          <p:nvPr/>
        </p:nvGrpSpPr>
        <p:grpSpPr bwMode="auto">
          <a:xfrm>
            <a:off x="914400" y="3124200"/>
            <a:ext cx="7010400" cy="609600"/>
            <a:chOff x="576" y="1968"/>
            <a:chExt cx="4416" cy="384"/>
          </a:xfrm>
        </p:grpSpPr>
        <p:sp>
          <p:nvSpPr>
            <p:cNvPr id="339992" name="Text Box 24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+ valC</a:t>
              </a:r>
            </a:p>
          </p:txBody>
        </p:sp>
        <p:sp>
          <p:nvSpPr>
            <p:cNvPr id="339993" name="Text Box 25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4" name="Text Box 26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5" name="Text Box 27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9996" name="Text Box 28"/>
            <p:cNvSpPr txBox="1">
              <a:spLocks noChangeArrowheads="1"/>
            </p:cNvSpPr>
            <p:nvPr/>
          </p:nvSpPr>
          <p:spPr bwMode="auto">
            <a:xfrm>
              <a:off x="3216" y="196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effective address</a:t>
              </a:r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39998" name="Group 30"/>
          <p:cNvGrpSpPr>
            <a:grpSpLocks/>
          </p:cNvGrpSpPr>
          <p:nvPr/>
        </p:nvGrpSpPr>
        <p:grpSpPr bwMode="auto">
          <a:xfrm>
            <a:off x="914400" y="3733800"/>
            <a:ext cx="4038600" cy="304800"/>
            <a:chOff x="576" y="2352"/>
            <a:chExt cx="2544" cy="192"/>
          </a:xfrm>
        </p:grpSpPr>
        <p:sp>
          <p:nvSpPr>
            <p:cNvPr id="339999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</a:t>
              </a:r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</p:grp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0003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0004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0005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6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0007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8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0009" name="Group 41"/>
          <p:cNvGrpSpPr>
            <a:grpSpLocks/>
          </p:cNvGrpSpPr>
          <p:nvPr/>
        </p:nvGrpSpPr>
        <p:grpSpPr bwMode="auto">
          <a:xfrm>
            <a:off x="914400" y="4648200"/>
            <a:ext cx="4038600" cy="304800"/>
            <a:chOff x="576" y="2928"/>
            <a:chExt cx="2544" cy="192"/>
          </a:xfrm>
        </p:grpSpPr>
        <p:sp>
          <p:nvSpPr>
            <p:cNvPr id="340010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0011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923DF8D-6763-8A5B-D024-E75FD0EB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5227524"/>
            <a:ext cx="6553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7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2133600" y="1295400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rmmovq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rmmovq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D(</a:t>
            </a:r>
            <a:r>
              <a:rPr lang="en-US" sz="1600" dirty="0" err="1"/>
              <a:t>rB</a:t>
            </a:r>
            <a:r>
              <a:rPr lang="en-US" sz="1600" dirty="0"/>
              <a:t>)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icode:ifun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[PC]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2133600" y="16002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rA:rB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[PC+1]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2133600" y="19050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valC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8</a:t>
            </a:r>
            <a:r>
              <a:rPr lang="en-US" sz="1600" dirty="0"/>
              <a:t>[PC+2]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valP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PC+10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914400" y="1295400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105400" y="12954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105400" y="16002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register byte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5105400" y="19050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displacement D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105400" y="22098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grpSp>
        <p:nvGrpSpPr>
          <p:cNvPr id="339984" name="Group 16"/>
          <p:cNvGrpSpPr>
            <a:grpSpLocks/>
          </p:cNvGrpSpPr>
          <p:nvPr/>
        </p:nvGrpSpPr>
        <p:grpSpPr bwMode="auto">
          <a:xfrm>
            <a:off x="914400" y="2514600"/>
            <a:ext cx="7010400" cy="609600"/>
            <a:chOff x="576" y="1584"/>
            <a:chExt cx="4416" cy="384"/>
          </a:xfrm>
        </p:grpSpPr>
        <p:sp>
          <p:nvSpPr>
            <p:cNvPr id="339985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9986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valB </a:t>
              </a:r>
              <a:r>
                <a:rPr lang="en-US" sz="1600">
                  <a:sym typeface="Symbol" pitchFamily="18" charset="2"/>
                </a:rPr>
                <a:t> R[rB]</a:t>
              </a:r>
            </a:p>
          </p:txBody>
        </p:sp>
        <p:sp>
          <p:nvSpPr>
            <p:cNvPr id="339987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88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9989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9990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B</a:t>
              </a:r>
            </a:p>
          </p:txBody>
        </p:sp>
      </p:grpSp>
      <p:grpSp>
        <p:nvGrpSpPr>
          <p:cNvPr id="339991" name="Group 23"/>
          <p:cNvGrpSpPr>
            <a:grpSpLocks/>
          </p:cNvGrpSpPr>
          <p:nvPr/>
        </p:nvGrpSpPr>
        <p:grpSpPr bwMode="auto">
          <a:xfrm>
            <a:off x="914400" y="3124200"/>
            <a:ext cx="7010400" cy="609600"/>
            <a:chOff x="576" y="1968"/>
            <a:chExt cx="4416" cy="384"/>
          </a:xfrm>
        </p:grpSpPr>
        <p:sp>
          <p:nvSpPr>
            <p:cNvPr id="339992" name="Text Box 24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+ valC</a:t>
              </a:r>
            </a:p>
          </p:txBody>
        </p:sp>
        <p:sp>
          <p:nvSpPr>
            <p:cNvPr id="339993" name="Text Box 25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4" name="Text Box 26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5" name="Text Box 27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9996" name="Text Box 28"/>
            <p:cNvSpPr txBox="1">
              <a:spLocks noChangeArrowheads="1"/>
            </p:cNvSpPr>
            <p:nvPr/>
          </p:nvSpPr>
          <p:spPr bwMode="auto">
            <a:xfrm>
              <a:off x="3216" y="196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effective address</a:t>
              </a:r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39998" name="Group 30"/>
          <p:cNvGrpSpPr>
            <a:grpSpLocks/>
          </p:cNvGrpSpPr>
          <p:nvPr/>
        </p:nvGrpSpPr>
        <p:grpSpPr bwMode="auto">
          <a:xfrm>
            <a:off x="914400" y="3733800"/>
            <a:ext cx="7010400" cy="304800"/>
            <a:chOff x="576" y="2352"/>
            <a:chExt cx="4416" cy="192"/>
          </a:xfrm>
        </p:grpSpPr>
        <p:sp>
          <p:nvSpPr>
            <p:cNvPr id="339999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valE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</a:t>
              </a:r>
              <a:r>
                <a:rPr lang="en-US" sz="1600" dirty="0" err="1"/>
                <a:t>valA</a:t>
              </a:r>
              <a:endParaRPr lang="en-US" sz="1600" dirty="0"/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0001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value to memory  </a:t>
              </a:r>
            </a:p>
          </p:txBody>
        </p:sp>
      </p:grp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0003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0004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0005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6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0007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8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0009" name="Group 41"/>
          <p:cNvGrpSpPr>
            <a:grpSpLocks/>
          </p:cNvGrpSpPr>
          <p:nvPr/>
        </p:nvGrpSpPr>
        <p:grpSpPr bwMode="auto">
          <a:xfrm>
            <a:off x="914400" y="4648200"/>
            <a:ext cx="4038600" cy="304800"/>
            <a:chOff x="576" y="2928"/>
            <a:chExt cx="2544" cy="192"/>
          </a:xfrm>
        </p:grpSpPr>
        <p:sp>
          <p:nvSpPr>
            <p:cNvPr id="340010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0011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13A1F0-262F-D16D-4344-88829DE8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5227524"/>
            <a:ext cx="6553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0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2133600" y="1295400"/>
            <a:ext cx="28194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endParaRPr lang="en-US" sz="160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rmmovq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rmmovq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D(</a:t>
            </a:r>
            <a:r>
              <a:rPr lang="en-US" sz="1600" dirty="0" err="1"/>
              <a:t>rB</a:t>
            </a:r>
            <a:r>
              <a:rPr lang="en-US" sz="1600" dirty="0"/>
              <a:t>)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icode:ifun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[PC]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2133600" y="16002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rA:rB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1</a:t>
            </a:r>
            <a:r>
              <a:rPr lang="en-US" sz="1600" dirty="0"/>
              <a:t>[PC+1]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2133600" y="19050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valC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M</a:t>
            </a:r>
            <a:r>
              <a:rPr lang="en-US" sz="1600" baseline="-25000" dirty="0"/>
              <a:t>8</a:t>
            </a:r>
            <a:r>
              <a:rPr lang="en-US" sz="1600" dirty="0"/>
              <a:t>[PC+2]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2819400" cy="30480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valP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 PC+10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914400" y="1295400"/>
            <a:ext cx="1219200" cy="1219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pPr algn="l">
              <a:spcBef>
                <a:spcPct val="50000"/>
              </a:spcBef>
            </a:pPr>
            <a:r>
              <a:rPr lang="en-US" sz="1600"/>
              <a:t>Fetch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105400" y="12954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Read instruction byte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105400" y="16002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register byte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5105400" y="19050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Read displacement D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105400" y="2209800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Compute next PC</a:t>
            </a:r>
          </a:p>
        </p:txBody>
      </p:sp>
      <p:grpSp>
        <p:nvGrpSpPr>
          <p:cNvPr id="339984" name="Group 16"/>
          <p:cNvGrpSpPr>
            <a:grpSpLocks/>
          </p:cNvGrpSpPr>
          <p:nvPr/>
        </p:nvGrpSpPr>
        <p:grpSpPr bwMode="auto">
          <a:xfrm>
            <a:off x="914400" y="2514600"/>
            <a:ext cx="7010400" cy="609600"/>
            <a:chOff x="576" y="1584"/>
            <a:chExt cx="4416" cy="384"/>
          </a:xfrm>
        </p:grpSpPr>
        <p:sp>
          <p:nvSpPr>
            <p:cNvPr id="339985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9986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valB </a:t>
              </a:r>
              <a:r>
                <a:rPr lang="en-US" sz="1600">
                  <a:sym typeface="Symbol" pitchFamily="18" charset="2"/>
                </a:rPr>
                <a:t> R[rB]</a:t>
              </a:r>
            </a:p>
          </p:txBody>
        </p:sp>
        <p:sp>
          <p:nvSpPr>
            <p:cNvPr id="339987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88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9989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9990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B</a:t>
              </a:r>
            </a:p>
          </p:txBody>
        </p:sp>
      </p:grpSp>
      <p:grpSp>
        <p:nvGrpSpPr>
          <p:cNvPr id="339991" name="Group 23"/>
          <p:cNvGrpSpPr>
            <a:grpSpLocks/>
          </p:cNvGrpSpPr>
          <p:nvPr/>
        </p:nvGrpSpPr>
        <p:grpSpPr bwMode="auto">
          <a:xfrm>
            <a:off x="914400" y="3124200"/>
            <a:ext cx="7010400" cy="609600"/>
            <a:chOff x="576" y="1968"/>
            <a:chExt cx="4416" cy="384"/>
          </a:xfrm>
        </p:grpSpPr>
        <p:sp>
          <p:nvSpPr>
            <p:cNvPr id="339992" name="Text Box 24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+ valC</a:t>
              </a:r>
            </a:p>
          </p:txBody>
        </p:sp>
        <p:sp>
          <p:nvSpPr>
            <p:cNvPr id="339993" name="Text Box 25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4" name="Text Box 26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9995" name="Text Box 27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9996" name="Text Box 28"/>
            <p:cNvSpPr txBox="1">
              <a:spLocks noChangeArrowheads="1"/>
            </p:cNvSpPr>
            <p:nvPr/>
          </p:nvSpPr>
          <p:spPr bwMode="auto">
            <a:xfrm>
              <a:off x="3216" y="196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effective address</a:t>
              </a:r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39998" name="Group 30"/>
          <p:cNvGrpSpPr>
            <a:grpSpLocks/>
          </p:cNvGrpSpPr>
          <p:nvPr/>
        </p:nvGrpSpPr>
        <p:grpSpPr bwMode="auto">
          <a:xfrm>
            <a:off x="914400" y="3733800"/>
            <a:ext cx="7010400" cy="304800"/>
            <a:chOff x="576" y="2352"/>
            <a:chExt cx="4416" cy="192"/>
          </a:xfrm>
        </p:grpSpPr>
        <p:sp>
          <p:nvSpPr>
            <p:cNvPr id="339999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valE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</a:t>
              </a:r>
              <a:r>
                <a:rPr lang="en-US" sz="1600" dirty="0" err="1"/>
                <a:t>valA</a:t>
              </a:r>
              <a:endParaRPr lang="en-US" sz="1600" dirty="0"/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0001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Write value to memory  </a:t>
              </a:r>
            </a:p>
          </p:txBody>
        </p:sp>
      </p:grp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0003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0004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0005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6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0007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0008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0009" name="Group 41"/>
          <p:cNvGrpSpPr>
            <a:grpSpLocks/>
          </p:cNvGrpSpPr>
          <p:nvPr/>
        </p:nvGrpSpPr>
        <p:grpSpPr bwMode="auto">
          <a:xfrm>
            <a:off x="914400" y="4648200"/>
            <a:ext cx="4038600" cy="304800"/>
            <a:chOff x="576" y="2928"/>
            <a:chExt cx="2544" cy="192"/>
          </a:xfrm>
        </p:grpSpPr>
        <p:sp>
          <p:nvSpPr>
            <p:cNvPr id="340010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ym typeface="Symbol" pitchFamily="18" charset="2"/>
                </a:rPr>
                <a:t>PC &lt;- </a:t>
              </a:r>
              <a:r>
                <a:rPr lang="en-US" sz="1600" dirty="0" err="1">
                  <a:sym typeface="Symbol" pitchFamily="18" charset="2"/>
                </a:rPr>
                <a:t>valP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0011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13A1F0-262F-D16D-4344-88829DE8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5227524"/>
            <a:ext cx="6553200" cy="381000"/>
          </a:xfrm>
          <a:prstGeom prst="rect">
            <a:avLst/>
          </a:prstGeom>
        </p:spPr>
      </p:pic>
      <p:sp>
        <p:nvSpPr>
          <p:cNvPr id="43" name="Text Box 33">
            <a:extLst>
              <a:ext uri="{FF2B5EF4-FFF2-40B4-BE49-F238E27FC236}">
                <a16:creationId xmlns:a16="http://schemas.microsoft.com/office/drawing/2014/main" id="{2795020D-D9F4-46B0-2374-2CCE2534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646023"/>
            <a:ext cx="28194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/>
              <a:t>Update PC</a:t>
            </a:r>
          </a:p>
        </p:txBody>
      </p:sp>
    </p:spTree>
    <p:extLst>
      <p:ext uri="{BB962C8B-B14F-4D97-AF65-F5344CB8AC3E}">
        <p14:creationId xmlns:p14="http://schemas.microsoft.com/office/powerpoint/2010/main" val="3998679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Arith./Logical 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5046" y="1616397"/>
            <a:ext cx="4070350" cy="49085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2 bytes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operand registers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Perform operation</a:t>
            </a:r>
          </a:p>
          <a:p>
            <a:pPr lvl="1"/>
            <a:r>
              <a:rPr lang="en-US" sz="1800" dirty="0"/>
              <a:t>Set condition codes</a:t>
            </a:r>
          </a:p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Update register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Increment PC by 2</a:t>
            </a:r>
          </a:p>
        </p:txBody>
      </p:sp>
      <p:grpSp>
        <p:nvGrpSpPr>
          <p:cNvPr id="346128" name="Group 16"/>
          <p:cNvGrpSpPr>
            <a:grpSpLocks/>
          </p:cNvGrpSpPr>
          <p:nvPr/>
        </p:nvGrpSpPr>
        <p:grpSpPr bwMode="auto">
          <a:xfrm>
            <a:off x="1676400" y="1027113"/>
            <a:ext cx="3657600" cy="609600"/>
            <a:chOff x="1488" y="647"/>
            <a:chExt cx="2304" cy="384"/>
          </a:xfrm>
        </p:grpSpPr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488" y="647"/>
              <a:ext cx="2304" cy="38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46117" name="Group 5"/>
            <p:cNvGrpSpPr>
              <a:grpSpLocks/>
            </p:cNvGrpSpPr>
            <p:nvPr/>
          </p:nvGrpSpPr>
          <p:grpSpPr bwMode="auto">
            <a:xfrm>
              <a:off x="1817" y="743"/>
              <a:ext cx="1975" cy="221"/>
              <a:chOff x="233" y="1655"/>
              <a:chExt cx="1975" cy="221"/>
            </a:xfrm>
          </p:grpSpPr>
          <p:sp>
            <p:nvSpPr>
              <p:cNvPr id="346118" name="Rectangle 6"/>
              <p:cNvSpPr>
                <a:spLocks noChangeArrowheads="1"/>
              </p:cNvSpPr>
              <p:nvPr/>
            </p:nvSpPr>
            <p:spPr bwMode="auto">
              <a:xfrm>
                <a:off x="233" y="1655"/>
                <a:ext cx="1200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dirty="0" err="1">
                    <a:solidFill>
                      <a:schemeClr val="folHlink"/>
                    </a:solidFill>
                    <a:latin typeface="Courier New" pitchFamily="49" charset="0"/>
                  </a:rPr>
                  <a:t>OPq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rA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,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rB</a:t>
                </a:r>
                <a:endParaRPr lang="en-US" sz="1600" dirty="0">
                  <a:solidFill>
                    <a:schemeClr val="folHlink"/>
                  </a:solidFill>
                </a:endParaRPr>
              </a:p>
            </p:txBody>
          </p:sp>
          <p:grpSp>
            <p:nvGrpSpPr>
              <p:cNvPr id="346119" name="Group 7"/>
              <p:cNvGrpSpPr>
                <a:grpSpLocks/>
              </p:cNvGrpSpPr>
              <p:nvPr/>
            </p:nvGrpSpPr>
            <p:grpSpPr bwMode="auto">
              <a:xfrm>
                <a:off x="1424" y="1680"/>
                <a:ext cx="384" cy="192"/>
                <a:chOff x="992" y="2544"/>
                <a:chExt cx="384" cy="192"/>
              </a:xfrm>
            </p:grpSpPr>
            <p:sp>
              <p:nvSpPr>
                <p:cNvPr id="346120" name="Rectangle 8"/>
                <p:cNvSpPr>
                  <a:spLocks noChangeArrowheads="1"/>
                </p:cNvSpPr>
                <p:nvPr/>
              </p:nvSpPr>
              <p:spPr bwMode="auto">
                <a:xfrm>
                  <a:off x="992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dirty="0">
                      <a:solidFill>
                        <a:schemeClr val="folHlink"/>
                      </a:solidFill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346121" name="Rectangle 9"/>
                <p:cNvSpPr>
                  <a:spLocks noChangeArrowheads="1"/>
                </p:cNvSpPr>
                <p:nvPr/>
              </p:nvSpPr>
              <p:spPr bwMode="auto">
                <a:xfrm>
                  <a:off x="1184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/>
                    <a:t>fn</a:t>
                  </a:r>
                </a:p>
              </p:txBody>
            </p:sp>
          </p:grpSp>
          <p:grpSp>
            <p:nvGrpSpPr>
              <p:cNvPr id="346123" name="Group 11"/>
              <p:cNvGrpSpPr>
                <a:grpSpLocks/>
              </p:cNvGrpSpPr>
              <p:nvPr/>
            </p:nvGrpSpPr>
            <p:grpSpPr bwMode="auto">
              <a:xfrm>
                <a:off x="1432" y="1680"/>
                <a:ext cx="776" cy="196"/>
                <a:chOff x="1000" y="2544"/>
                <a:chExt cx="776" cy="196"/>
              </a:xfrm>
            </p:grpSpPr>
            <p:sp>
              <p:nvSpPr>
                <p:cNvPr id="346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376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dirty="0" err="1">
                      <a:solidFill>
                        <a:schemeClr val="folHlink"/>
                      </a:solidFill>
                    </a:rPr>
                    <a:t>rA</a:t>
                  </a:r>
                  <a:endParaRPr lang="en-US" sz="1600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346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1568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dirty="0" err="1">
                      <a:solidFill>
                        <a:schemeClr val="folHlink"/>
                      </a:solidFill>
                    </a:rPr>
                    <a:t>rB</a:t>
                  </a:r>
                  <a:endParaRPr lang="en-US" sz="1600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346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000" y="2544"/>
                  <a:ext cx="776" cy="19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600">
                    <a:solidFill>
                      <a:schemeClr val="folHlink"/>
                    </a:solidFill>
                    <a:latin typeface="Courier New" pitchFamily="49" charset="0"/>
                  </a:endParaRPr>
                </a:p>
              </p:txBody>
            </p:sp>
          </p:grpSp>
        </p:grpSp>
      </p:grpSp>
      <p:pic>
        <p:nvPicPr>
          <p:cNvPr id="19" name="Picture 7">
            <a:extLst>
              <a:ext uri="{FF2B5EF4-FFF2-40B4-BE49-F238E27FC236}">
                <a16:creationId xmlns:a16="http://schemas.microsoft.com/office/drawing/2014/main" id="{A9B9FF58-0B79-0442-9218-A0E74DBA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791" y="1530350"/>
            <a:ext cx="3411818" cy="508064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Arith/Log. Ops</a:t>
            </a:r>
          </a:p>
        </p:txBody>
      </p:sp>
      <p:sp>
        <p:nvSpPr>
          <p:cNvPr id="331816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294687" cy="1174750"/>
          </a:xfrm>
        </p:spPr>
        <p:txBody>
          <a:bodyPr/>
          <a:lstStyle/>
          <a:p>
            <a:pPr lvl="1"/>
            <a:r>
              <a:rPr lang="en-US"/>
              <a:t>Formulate instruction execution as sequence of simple steps</a:t>
            </a:r>
          </a:p>
          <a:p>
            <a:pPr lvl="1"/>
            <a:r>
              <a:rPr lang="en-US"/>
              <a:t>Use same general form for all instructions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OPq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endParaRPr lang="en-US" sz="1600" dirty="0"/>
          </a:p>
        </p:txBody>
      </p:sp>
      <p:grpSp>
        <p:nvGrpSpPr>
          <p:cNvPr id="331824" name="Group 48"/>
          <p:cNvGrpSpPr>
            <a:grpSpLocks/>
          </p:cNvGrpSpPr>
          <p:nvPr/>
        </p:nvGrpSpPr>
        <p:grpSpPr bwMode="auto">
          <a:xfrm>
            <a:off x="908050" y="1349374"/>
            <a:ext cx="7034213" cy="1006476"/>
            <a:chOff x="561" y="796"/>
            <a:chExt cx="4431" cy="634"/>
          </a:xfrm>
        </p:grpSpPr>
        <p:sp>
          <p:nvSpPr>
            <p:cNvPr id="331781" name="Text Box 5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31782" name="Text Box 6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rA:rB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1</a:t>
              </a:r>
              <a:r>
                <a:rPr lang="en-US" sz="1600" dirty="0"/>
                <a:t>[PC+1]</a:t>
              </a:r>
            </a:p>
          </p:txBody>
        </p:sp>
        <p:sp>
          <p:nvSpPr>
            <p:cNvPr id="331784" name="Text Box 8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valP </a:t>
              </a:r>
              <a:r>
                <a:rPr lang="en-US" sz="1600">
                  <a:sym typeface="Symbol" pitchFamily="18" charset="2"/>
                </a:rPr>
                <a:t> PC+2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40" y="800"/>
              <a:ext cx="1764" cy="607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7" name="Text Box 21"/>
            <p:cNvSpPr txBox="1">
              <a:spLocks noChangeArrowheads="1"/>
            </p:cNvSpPr>
            <p:nvPr/>
          </p:nvSpPr>
          <p:spPr bwMode="auto">
            <a:xfrm>
              <a:off x="561" y="796"/>
              <a:ext cx="768" cy="576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31803" name="Text Box 27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31804" name="Text Box 28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register byte</a:t>
              </a:r>
            </a:p>
          </p:txBody>
        </p:sp>
        <p:sp>
          <p:nvSpPr>
            <p:cNvPr id="331805" name="Text Box 29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806" name="Text Box 30"/>
            <p:cNvSpPr txBox="1">
              <a:spLocks noChangeArrowheads="1"/>
            </p:cNvSpPr>
            <p:nvPr/>
          </p:nvSpPr>
          <p:spPr bwMode="auto">
            <a:xfrm>
              <a:off x="3216" y="123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Compute next PC</a:t>
              </a:r>
            </a:p>
          </p:txBody>
        </p:sp>
      </p:grpSp>
      <p:grpSp>
        <p:nvGrpSpPr>
          <p:cNvPr id="331823" name="Group 47"/>
          <p:cNvGrpSpPr>
            <a:grpSpLocks/>
          </p:cNvGrpSpPr>
          <p:nvPr/>
        </p:nvGrpSpPr>
        <p:grpSpPr bwMode="auto">
          <a:xfrm>
            <a:off x="914400" y="2259013"/>
            <a:ext cx="7010400" cy="609600"/>
            <a:chOff x="576" y="1584"/>
            <a:chExt cx="4416" cy="384"/>
          </a:xfrm>
        </p:grpSpPr>
        <p:sp>
          <p:nvSpPr>
            <p:cNvPr id="331785" name="Text Box 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1786" name="Text Box 10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valB </a:t>
              </a:r>
              <a:r>
                <a:rPr lang="en-US" sz="1600">
                  <a:sym typeface="Symbol" pitchFamily="18" charset="2"/>
                </a:rPr>
                <a:t> R[rB]</a:t>
              </a:r>
            </a:p>
          </p:txBody>
        </p:sp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8" name="Text Box 22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1807" name="Text Box 31"/>
            <p:cNvSpPr txBox="1">
              <a:spLocks noChangeArrowheads="1"/>
            </p:cNvSpPr>
            <p:nvPr/>
          </p:nvSpPr>
          <p:spPr bwMode="auto">
            <a:xfrm>
              <a:off x="3209" y="1607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Read operand A</a:t>
              </a:r>
            </a:p>
          </p:txBody>
        </p:sp>
        <p:sp>
          <p:nvSpPr>
            <p:cNvPr id="331808" name="Text Box 3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B</a:t>
              </a:r>
            </a:p>
          </p:txBody>
        </p:sp>
      </p:grpSp>
      <p:grpSp>
        <p:nvGrpSpPr>
          <p:cNvPr id="331819" name="Group 43"/>
          <p:cNvGrpSpPr>
            <a:grpSpLocks/>
          </p:cNvGrpSpPr>
          <p:nvPr/>
        </p:nvGrpSpPr>
        <p:grpSpPr bwMode="auto">
          <a:xfrm>
            <a:off x="908050" y="2868613"/>
            <a:ext cx="7010400" cy="609600"/>
            <a:chOff x="576" y="1968"/>
            <a:chExt cx="4416" cy="384"/>
          </a:xfrm>
        </p:grpSpPr>
        <p:sp>
          <p:nvSpPr>
            <p:cNvPr id="331787" name="Text Box 11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valE </a:t>
              </a:r>
              <a:r>
                <a:rPr lang="en-US" sz="1600">
                  <a:sym typeface="Symbol" pitchFamily="18" charset="2"/>
                </a:rPr>
                <a:t> valB OP valA</a:t>
              </a:r>
            </a:p>
          </p:txBody>
        </p:sp>
        <p:sp>
          <p:nvSpPr>
            <p:cNvPr id="331788" name="Text Box 12"/>
            <p:cNvSpPr txBox="1">
              <a:spLocks noChangeArrowheads="1"/>
            </p:cNvSpPr>
            <p:nvPr/>
          </p:nvSpPr>
          <p:spPr bwMode="auto">
            <a:xfrm>
              <a:off x="1344" y="2160"/>
              <a:ext cx="1776" cy="192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CC</a:t>
              </a:r>
            </a:p>
          </p:txBody>
        </p:sp>
        <p:sp>
          <p:nvSpPr>
            <p:cNvPr id="331794" name="Text Box 18"/>
            <p:cNvSpPr txBox="1">
              <a:spLocks noChangeArrowheads="1"/>
            </p:cNvSpPr>
            <p:nvPr/>
          </p:nvSpPr>
          <p:spPr bwMode="auto">
            <a:xfrm>
              <a:off x="1344" y="1968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9" name="Text Box 23"/>
            <p:cNvSpPr txBox="1">
              <a:spLocks noChangeArrowheads="1"/>
            </p:cNvSpPr>
            <p:nvPr/>
          </p:nvSpPr>
          <p:spPr bwMode="auto">
            <a:xfrm>
              <a:off x="576" y="1968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1809" name="Text Box 33"/>
            <p:cNvSpPr txBox="1">
              <a:spLocks noChangeArrowheads="1"/>
            </p:cNvSpPr>
            <p:nvPr/>
          </p:nvSpPr>
          <p:spPr bwMode="auto">
            <a:xfrm>
              <a:off x="3216" y="196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Perform ALU operation</a:t>
              </a:r>
            </a:p>
          </p:txBody>
        </p:sp>
        <p:sp>
          <p:nvSpPr>
            <p:cNvPr id="331810" name="Text Box 34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condition code register</a:t>
              </a:r>
            </a:p>
          </p:txBody>
        </p:sp>
      </p:grpSp>
      <p:grpSp>
        <p:nvGrpSpPr>
          <p:cNvPr id="331826" name="Group 50"/>
          <p:cNvGrpSpPr>
            <a:grpSpLocks/>
          </p:cNvGrpSpPr>
          <p:nvPr/>
        </p:nvGrpSpPr>
        <p:grpSpPr bwMode="auto">
          <a:xfrm>
            <a:off x="914400" y="3478213"/>
            <a:ext cx="7010400" cy="304800"/>
            <a:chOff x="576" y="2352"/>
            <a:chExt cx="4416" cy="192"/>
          </a:xfrm>
        </p:grpSpPr>
        <p:sp>
          <p:nvSpPr>
            <p:cNvPr id="331789" name="Text Box 13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31800" name="Text Box 24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31811" name="Text Box 35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</p:grpSp>
      <p:grpSp>
        <p:nvGrpSpPr>
          <p:cNvPr id="331827" name="Group 51"/>
          <p:cNvGrpSpPr>
            <a:grpSpLocks/>
          </p:cNvGrpSpPr>
          <p:nvPr/>
        </p:nvGrpSpPr>
        <p:grpSpPr bwMode="auto">
          <a:xfrm>
            <a:off x="914400" y="3783013"/>
            <a:ext cx="7010400" cy="609600"/>
            <a:chOff x="576" y="2544"/>
            <a:chExt cx="4416" cy="384"/>
          </a:xfrm>
        </p:grpSpPr>
        <p:sp>
          <p:nvSpPr>
            <p:cNvPr id="331790" name="Text Box 14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R[rB] </a:t>
              </a:r>
              <a:r>
                <a:rPr lang="en-US" sz="1600">
                  <a:sym typeface="Symbol" pitchFamily="18" charset="2"/>
                </a:rPr>
                <a:t> valE</a:t>
              </a:r>
            </a:p>
          </p:txBody>
        </p:sp>
        <p:sp>
          <p:nvSpPr>
            <p:cNvPr id="331791" name="Text Box 15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793" name="Text Box 1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801" name="Text Box 25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31812" name="Text Box 36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back result</a:t>
              </a:r>
            </a:p>
          </p:txBody>
        </p:sp>
        <p:sp>
          <p:nvSpPr>
            <p:cNvPr id="331813" name="Text Box 37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31822" name="Group 46"/>
          <p:cNvGrpSpPr>
            <a:grpSpLocks/>
          </p:cNvGrpSpPr>
          <p:nvPr/>
        </p:nvGrpSpPr>
        <p:grpSpPr bwMode="auto">
          <a:xfrm>
            <a:off x="914400" y="4392613"/>
            <a:ext cx="7010400" cy="304800"/>
            <a:chOff x="576" y="2928"/>
            <a:chExt cx="4416" cy="192"/>
          </a:xfrm>
        </p:grpSpPr>
        <p:sp>
          <p:nvSpPr>
            <p:cNvPr id="331792" name="Text Box 16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valP</a:t>
              </a:r>
            </a:p>
          </p:txBody>
        </p:sp>
        <p:sp>
          <p:nvSpPr>
            <p:cNvPr id="331802" name="Text Box 26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PC update</a:t>
              </a:r>
            </a:p>
          </p:txBody>
        </p:sp>
        <p:sp>
          <p:nvSpPr>
            <p:cNvPr id="331814" name="Text Box 38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 err="1">
                <a:latin typeface="Courier New" pitchFamily="49" charset="0"/>
              </a:rPr>
              <a:t>popq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63700"/>
            <a:ext cx="4070350" cy="46037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2 bytes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stack pointer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Increment stack pointer by 8</a:t>
            </a:r>
          </a:p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Read from old stack pointer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Update stack pointer</a:t>
            </a:r>
          </a:p>
          <a:p>
            <a:pPr lvl="1"/>
            <a:r>
              <a:rPr lang="en-US" sz="1800" dirty="0"/>
              <a:t>Write result to register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Increment PC by 2</a:t>
            </a:r>
          </a:p>
          <a:p>
            <a:pPr lvl="1"/>
            <a:endParaRPr lang="en-US" sz="1800" dirty="0"/>
          </a:p>
        </p:txBody>
      </p:sp>
      <p:grpSp>
        <p:nvGrpSpPr>
          <p:cNvPr id="349201" name="Group 17"/>
          <p:cNvGrpSpPr>
            <a:grpSpLocks/>
          </p:cNvGrpSpPr>
          <p:nvPr/>
        </p:nvGrpSpPr>
        <p:grpSpPr bwMode="auto">
          <a:xfrm>
            <a:off x="2514600" y="1066800"/>
            <a:ext cx="3322638" cy="609600"/>
            <a:chOff x="403" y="816"/>
            <a:chExt cx="2093" cy="384"/>
          </a:xfrm>
        </p:grpSpPr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403" y="816"/>
              <a:ext cx="2093" cy="38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49203" name="Rectangle 19"/>
            <p:cNvSpPr>
              <a:spLocks noChangeArrowheads="1"/>
            </p:cNvSpPr>
            <p:nvPr/>
          </p:nvSpPr>
          <p:spPr bwMode="auto">
            <a:xfrm>
              <a:off x="547" y="912"/>
              <a:ext cx="120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 dirty="0" err="1">
                  <a:solidFill>
                    <a:schemeClr val="folHlink"/>
                  </a:solidFill>
                  <a:latin typeface="Courier New" pitchFamily="49" charset="0"/>
                </a:rPr>
                <a:t>popq</a:t>
              </a:r>
              <a:r>
                <a:rPr lang="en-US" sz="1600" dirty="0">
                  <a:solidFill>
                    <a:schemeClr val="folHlink"/>
                  </a:solidFill>
                </a:rPr>
                <a:t> </a:t>
              </a:r>
              <a:r>
                <a:rPr lang="en-US" sz="1600" dirty="0" err="1">
                  <a:solidFill>
                    <a:schemeClr val="folHlink"/>
                  </a:solidFill>
                </a:rPr>
                <a:t>rA</a:t>
              </a:r>
              <a:endParaRPr lang="en-US" sz="1600" dirty="0">
                <a:solidFill>
                  <a:schemeClr val="folHlink"/>
                </a:solidFill>
              </a:endParaRPr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1536" y="912"/>
              <a:ext cx="384" cy="192"/>
              <a:chOff x="1296" y="2544"/>
              <a:chExt cx="384" cy="192"/>
            </a:xfrm>
          </p:grpSpPr>
          <p:sp>
            <p:nvSpPr>
              <p:cNvPr id="349205" name="Rectangle 21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49206" name="Rectangle 22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49207" name="Rectangle 23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>
              <a:off x="1920" y="912"/>
              <a:ext cx="384" cy="192"/>
              <a:chOff x="1296" y="2544"/>
              <a:chExt cx="384" cy="192"/>
            </a:xfrm>
          </p:grpSpPr>
          <p:sp>
            <p:nvSpPr>
              <p:cNvPr id="349209" name="Rectangle 25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</a:rPr>
                  <a:t>rA</a:t>
                </a:r>
              </a:p>
            </p:txBody>
          </p:sp>
          <p:sp>
            <p:nvSpPr>
              <p:cNvPr id="349210" name="Rectangle 26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349211" name="Rectangle 27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id="{72884654-5AE0-254C-8A83-B81F326E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9388" y="1716087"/>
            <a:ext cx="3299759" cy="491377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</a:t>
            </a:r>
            <a:r>
              <a:rPr lang="en-US" dirty="0" err="1">
                <a:latin typeface="Courier New" pitchFamily="49" charset="0"/>
              </a:rPr>
              <a:t>popq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294687" cy="1174750"/>
          </a:xfrm>
        </p:spPr>
        <p:txBody>
          <a:bodyPr/>
          <a:lstStyle/>
          <a:p>
            <a:pPr lvl="1"/>
            <a:r>
              <a:rPr lang="en-US"/>
              <a:t>Use ALU to increment stack pointer</a:t>
            </a:r>
          </a:p>
          <a:p>
            <a:pPr lvl="1"/>
            <a:r>
              <a:rPr lang="en-US"/>
              <a:t>Must update two registers</a:t>
            </a:r>
          </a:p>
          <a:p>
            <a:pPr lvl="2"/>
            <a:r>
              <a:rPr lang="en-US"/>
              <a:t>Popped value</a:t>
            </a:r>
          </a:p>
          <a:p>
            <a:pPr lvl="2"/>
            <a:r>
              <a:rPr lang="en-US"/>
              <a:t>New stack pointer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latin typeface="Courier New" pitchFamily="49" charset="0"/>
              </a:rPr>
              <a:t>popq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endParaRPr lang="en-US" sz="1600" dirty="0"/>
          </a:p>
        </p:txBody>
      </p:sp>
      <p:grpSp>
        <p:nvGrpSpPr>
          <p:cNvPr id="340997" name="Group 5"/>
          <p:cNvGrpSpPr>
            <a:grpSpLocks/>
          </p:cNvGrpSpPr>
          <p:nvPr/>
        </p:nvGrpSpPr>
        <p:grpSpPr bwMode="auto">
          <a:xfrm>
            <a:off x="914400" y="1295400"/>
            <a:ext cx="7010400" cy="1219200"/>
            <a:chOff x="576" y="816"/>
            <a:chExt cx="4416" cy="768"/>
          </a:xfrm>
        </p:grpSpPr>
        <p:sp>
          <p:nvSpPr>
            <p:cNvPr id="340998" name="Text Box 6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0999" name="Text Box 7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rA:rB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[PC+1]</a:t>
              </a:r>
            </a:p>
          </p:txBody>
        </p:sp>
        <p:sp>
          <p:nvSpPr>
            <p:cNvPr id="341000" name="Text Box 8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1001" name="Text Box 9"/>
            <p:cNvSpPr txBox="1">
              <a:spLocks noChangeArrowheads="1"/>
            </p:cNvSpPr>
            <p:nvPr/>
          </p:nvSpPr>
          <p:spPr bwMode="auto">
            <a:xfrm>
              <a:off x="1344" y="1392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valP </a:t>
              </a:r>
              <a:r>
                <a:rPr lang="en-US" sz="1600">
                  <a:sym typeface="Symbol" pitchFamily="18" charset="2"/>
                </a:rPr>
                <a:t> PC+2</a:t>
              </a:r>
            </a:p>
          </p:txBody>
        </p:sp>
        <p:sp>
          <p:nvSpPr>
            <p:cNvPr id="341002" name="Text Box 10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03" name="Text Box 11"/>
            <p:cNvSpPr txBox="1">
              <a:spLocks noChangeArrowheads="1"/>
            </p:cNvSpPr>
            <p:nvPr/>
          </p:nvSpPr>
          <p:spPr bwMode="auto">
            <a:xfrm>
              <a:off x="576" y="816"/>
              <a:ext cx="768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1004" name="Text Box 12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1005" name="Text Box 13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register byte</a:t>
              </a:r>
            </a:p>
          </p:txBody>
        </p:sp>
        <p:sp>
          <p:nvSpPr>
            <p:cNvPr id="341006" name="Text Box 14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1007" name="Text Box 15"/>
            <p:cNvSpPr txBox="1">
              <a:spLocks noChangeArrowheads="1"/>
            </p:cNvSpPr>
            <p:nvPr/>
          </p:nvSpPr>
          <p:spPr bwMode="auto">
            <a:xfrm>
              <a:off x="3216" y="139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next PC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2514600"/>
            <a:ext cx="7010400" cy="609600"/>
            <a:chOff x="914400" y="2514600"/>
            <a:chExt cx="7010400" cy="609600"/>
          </a:xfrm>
        </p:grpSpPr>
        <p:sp>
          <p:nvSpPr>
            <p:cNvPr id="341009" name="Text Box 17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valA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2133600" y="28194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1011" name="Text Box 19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914400" y="25146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1013" name="Text Box 21"/>
            <p:cNvSpPr txBox="1">
              <a:spLocks noChangeArrowheads="1"/>
            </p:cNvSpPr>
            <p:nvPr/>
          </p:nvSpPr>
          <p:spPr bwMode="auto">
            <a:xfrm>
              <a:off x="5105400" y="2514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  <p:sp>
          <p:nvSpPr>
            <p:cNvPr id="341014" name="Text Box 22"/>
            <p:cNvSpPr txBox="1">
              <a:spLocks noChangeArrowheads="1"/>
            </p:cNvSpPr>
            <p:nvPr/>
          </p:nvSpPr>
          <p:spPr bwMode="auto">
            <a:xfrm>
              <a:off x="5105400" y="2819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3124200"/>
            <a:ext cx="7010400" cy="609600"/>
            <a:chOff x="914400" y="3124200"/>
            <a:chExt cx="7010400" cy="609600"/>
          </a:xfrm>
        </p:grpSpPr>
        <p:sp>
          <p:nvSpPr>
            <p:cNvPr id="341016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+ 8</a:t>
              </a:r>
            </a:p>
          </p:txBody>
        </p:sp>
        <p:sp>
          <p:nvSpPr>
            <p:cNvPr id="341017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19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1020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Increment stack pointer</a:t>
              </a:r>
            </a:p>
          </p:txBody>
        </p:sp>
        <p:sp>
          <p:nvSpPr>
            <p:cNvPr id="341021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1022" name="Group 30"/>
          <p:cNvGrpSpPr>
            <a:grpSpLocks/>
          </p:cNvGrpSpPr>
          <p:nvPr/>
        </p:nvGrpSpPr>
        <p:grpSpPr bwMode="auto">
          <a:xfrm>
            <a:off x="914400" y="3733800"/>
            <a:ext cx="7010400" cy="304800"/>
            <a:chOff x="576" y="2352"/>
            <a:chExt cx="4416" cy="192"/>
          </a:xfrm>
        </p:grpSpPr>
        <p:sp>
          <p:nvSpPr>
            <p:cNvPr id="341023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valM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valA</a:t>
              </a:r>
              <a:r>
                <a:rPr lang="en-US" sz="1600" dirty="0"/>
                <a:t>]</a:t>
              </a:r>
            </a:p>
          </p:txBody>
        </p:sp>
        <p:sp>
          <p:nvSpPr>
            <p:cNvPr id="341024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1025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from stack </a:t>
              </a:r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1027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>
                  <a:sym typeface="Symbol" pitchFamily="18" charset="2"/>
                </a:rPr>
                <a:t>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1028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R[rA]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valM</a:t>
              </a:r>
            </a:p>
          </p:txBody>
        </p:sp>
        <p:sp>
          <p:nvSpPr>
            <p:cNvPr id="341029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1030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1031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41032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back result</a:t>
              </a:r>
            </a:p>
          </p:txBody>
        </p:sp>
      </p:grpSp>
      <p:grpSp>
        <p:nvGrpSpPr>
          <p:cNvPr id="341033" name="Group 41"/>
          <p:cNvGrpSpPr>
            <a:grpSpLocks/>
          </p:cNvGrpSpPr>
          <p:nvPr/>
        </p:nvGrpSpPr>
        <p:grpSpPr bwMode="auto">
          <a:xfrm>
            <a:off x="914400" y="4648200"/>
            <a:ext cx="7010400" cy="304800"/>
            <a:chOff x="576" y="2928"/>
            <a:chExt cx="4416" cy="192"/>
          </a:xfrm>
        </p:grpSpPr>
        <p:sp>
          <p:nvSpPr>
            <p:cNvPr id="341034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valP</a:t>
              </a:r>
            </a:p>
          </p:txBody>
        </p:sp>
        <p:sp>
          <p:nvSpPr>
            <p:cNvPr id="341035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1036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Conditional Moves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536700"/>
            <a:ext cx="4070350" cy="46037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2 bytes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operand registers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If !</a:t>
            </a:r>
            <a:r>
              <a:rPr lang="en-US" sz="1800" dirty="0" err="1"/>
              <a:t>cnd</a:t>
            </a:r>
            <a:r>
              <a:rPr lang="en-US" sz="1800" dirty="0"/>
              <a:t>, then set destination register to 0xF</a:t>
            </a:r>
          </a:p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Update register (or not)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Increment PC by 2</a:t>
            </a:r>
          </a:p>
        </p:txBody>
      </p:sp>
      <p:grpSp>
        <p:nvGrpSpPr>
          <p:cNvPr id="346128" name="Group 16"/>
          <p:cNvGrpSpPr>
            <a:grpSpLocks/>
          </p:cNvGrpSpPr>
          <p:nvPr/>
        </p:nvGrpSpPr>
        <p:grpSpPr bwMode="auto">
          <a:xfrm>
            <a:off x="2438400" y="1066800"/>
            <a:ext cx="3657600" cy="609600"/>
            <a:chOff x="1968" y="672"/>
            <a:chExt cx="2304" cy="384"/>
          </a:xfrm>
        </p:grpSpPr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968" y="672"/>
              <a:ext cx="2304" cy="38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46117" name="Group 5"/>
            <p:cNvGrpSpPr>
              <a:grpSpLocks/>
            </p:cNvGrpSpPr>
            <p:nvPr/>
          </p:nvGrpSpPr>
          <p:grpSpPr bwMode="auto">
            <a:xfrm>
              <a:off x="2112" y="768"/>
              <a:ext cx="1968" cy="192"/>
              <a:chOff x="528" y="1680"/>
              <a:chExt cx="1968" cy="192"/>
            </a:xfrm>
          </p:grpSpPr>
          <p:sp>
            <p:nvSpPr>
              <p:cNvPr id="346118" name="Rectangle 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1200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600" dirty="0" err="1">
                    <a:solidFill>
                      <a:schemeClr val="folHlink"/>
                    </a:solidFill>
                    <a:latin typeface="Courier New" pitchFamily="49" charset="0"/>
                  </a:rPr>
                  <a:t>cmovXX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rA</a:t>
                </a:r>
                <a:r>
                  <a:rPr lang="en-US" sz="1600" dirty="0">
                    <a:solidFill>
                      <a:schemeClr val="folHlink"/>
                    </a:solidFill>
                    <a:latin typeface="Courier New" pitchFamily="49" charset="0"/>
                  </a:rPr>
                  <a:t>, </a:t>
                </a:r>
                <a:r>
                  <a:rPr lang="en-US" sz="1600" dirty="0" err="1">
                    <a:solidFill>
                      <a:schemeClr val="folHlink"/>
                    </a:solidFill>
                  </a:rPr>
                  <a:t>rB</a:t>
                </a:r>
                <a:endParaRPr lang="en-US" sz="1600" dirty="0">
                  <a:solidFill>
                    <a:schemeClr val="folHlink"/>
                  </a:solidFill>
                </a:endParaRPr>
              </a:p>
            </p:txBody>
          </p:sp>
          <p:grpSp>
            <p:nvGrpSpPr>
              <p:cNvPr id="346119" name="Group 7"/>
              <p:cNvGrpSpPr>
                <a:grpSpLocks/>
              </p:cNvGrpSpPr>
              <p:nvPr/>
            </p:nvGrpSpPr>
            <p:grpSpPr bwMode="auto">
              <a:xfrm>
                <a:off x="1728" y="1680"/>
                <a:ext cx="384" cy="192"/>
                <a:chOff x="1296" y="2544"/>
                <a:chExt cx="384" cy="192"/>
              </a:xfrm>
            </p:grpSpPr>
            <p:sp>
              <p:nvSpPr>
                <p:cNvPr id="346120" name="Rectangle 8"/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dirty="0">
                      <a:solidFill>
                        <a:schemeClr val="folHlink"/>
                      </a:solidFill>
                      <a:latin typeface="Courier New" pitchFamily="49" charset="0"/>
                    </a:rPr>
                    <a:t>2</a:t>
                  </a:r>
                </a:p>
              </p:txBody>
            </p:sp>
            <p:sp>
              <p:nvSpPr>
                <p:cNvPr id="346121" name="Rectangle 9"/>
                <p:cNvSpPr>
                  <a:spLocks noChangeArrowheads="1"/>
                </p:cNvSpPr>
                <p:nvPr/>
              </p:nvSpPr>
              <p:spPr bwMode="auto">
                <a:xfrm>
                  <a:off x="1488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/>
                    <a:t>fn</a:t>
                  </a:r>
                </a:p>
              </p:txBody>
            </p:sp>
            <p:sp>
              <p:nvSpPr>
                <p:cNvPr id="346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600">
                    <a:solidFill>
                      <a:schemeClr val="folHlink"/>
                    </a:solidFill>
                    <a:latin typeface="Courier New" pitchFamily="49" charset="0"/>
                  </a:endParaRPr>
                </a:p>
              </p:txBody>
            </p:sp>
          </p:grpSp>
          <p:grpSp>
            <p:nvGrpSpPr>
              <p:cNvPr id="346123" name="Group 11"/>
              <p:cNvGrpSpPr>
                <a:grpSpLocks/>
              </p:cNvGrpSpPr>
              <p:nvPr/>
            </p:nvGrpSpPr>
            <p:grpSpPr bwMode="auto">
              <a:xfrm>
                <a:off x="2112" y="1680"/>
                <a:ext cx="384" cy="192"/>
                <a:chOff x="1680" y="2544"/>
                <a:chExt cx="384" cy="192"/>
              </a:xfrm>
            </p:grpSpPr>
            <p:sp>
              <p:nvSpPr>
                <p:cNvPr id="346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680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>
                      <a:solidFill>
                        <a:schemeClr val="folHlink"/>
                      </a:solidFill>
                    </a:rPr>
                    <a:t>rA</a:t>
                  </a:r>
                </a:p>
              </p:txBody>
            </p:sp>
            <p:sp>
              <p:nvSpPr>
                <p:cNvPr id="346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254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>
                      <a:solidFill>
                        <a:schemeClr val="folHlink"/>
                      </a:solidFill>
                    </a:rPr>
                    <a:t>rB</a:t>
                  </a:r>
                </a:p>
              </p:txBody>
            </p:sp>
            <p:sp>
              <p:nvSpPr>
                <p:cNvPr id="346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254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600">
                    <a:solidFill>
                      <a:schemeClr val="folHlink"/>
                    </a:solidFill>
                    <a:latin typeface="Courier New" pitchFamily="49" charset="0"/>
                  </a:endParaRPr>
                </a:p>
              </p:txBody>
            </p:sp>
          </p:grpSp>
        </p:grpSp>
      </p:grpSp>
      <p:pic>
        <p:nvPicPr>
          <p:cNvPr id="19" name="Picture 7">
            <a:extLst>
              <a:ext uri="{FF2B5EF4-FFF2-40B4-BE49-F238E27FC236}">
                <a16:creationId xmlns:a16="http://schemas.microsoft.com/office/drawing/2014/main" id="{F7FB19C9-F163-D447-8600-DAC59B86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7528"/>
            <a:ext cx="3299759" cy="491377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527976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6326FC1-1146-F047-A080-43640C0B184F}"/>
              </a:ext>
            </a:extLst>
          </p:cNvPr>
          <p:cNvSpPr txBox="1">
            <a:spLocks/>
          </p:cNvSpPr>
          <p:nvPr/>
        </p:nvSpPr>
        <p:spPr bwMode="auto">
          <a:xfrm>
            <a:off x="374650" y="319857"/>
            <a:ext cx="8526780" cy="8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591" dirty="0">
                <a:solidFill>
                  <a:schemeClr val="accent1"/>
                </a:solidFill>
                <a:latin typeface="Calibri" panose="020F0502020204030204" pitchFamily="34" charset="0"/>
              </a:rPr>
              <a:t>Machine Org. from Building Blocks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E691B2EB-BB9A-984B-B384-23CF5514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066" y="2008862"/>
            <a:ext cx="380294" cy="1445119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PC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C29CD2E1-A903-7240-8022-9BA631E0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789" y="1876664"/>
            <a:ext cx="1369060" cy="760589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Registers</a:t>
            </a:r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B6A721B2-E95D-C547-A5B5-3E9FDBC5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00" y="1432987"/>
            <a:ext cx="3194473" cy="22057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319" tIns="44368" rIns="90319" bIns="44368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CPU</a:t>
            </a:r>
          </a:p>
        </p:txBody>
      </p:sp>
      <p:sp>
        <p:nvSpPr>
          <p:cNvPr id="26630" name="Rectangle 7">
            <a:extLst>
              <a:ext uri="{FF2B5EF4-FFF2-40B4-BE49-F238E27FC236}">
                <a16:creationId xmlns:a16="http://schemas.microsoft.com/office/drawing/2014/main" id="{18993522-06A1-3542-B960-78584080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1" y="1192136"/>
            <a:ext cx="2133600" cy="274051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/>
              <a:t>Memory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5723A2D1-B7EE-074B-82E3-7CED516C8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1876664"/>
            <a:ext cx="2281767" cy="10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 dirty="0">
                <a:latin typeface="Helvetica" pitchFamily="2" charset="0"/>
              </a:rPr>
              <a:t>Object Code</a:t>
            </a:r>
          </a:p>
          <a:p>
            <a:r>
              <a:rPr lang="en-US" altLang="en-US" sz="1797" b="0" dirty="0">
                <a:latin typeface="Helvetica" pitchFamily="2" charset="0"/>
              </a:rPr>
              <a:t>Program Data</a:t>
            </a:r>
          </a:p>
          <a:p>
            <a:r>
              <a:rPr lang="en-US" altLang="en-US" sz="1797" b="0" dirty="0">
                <a:latin typeface="Helvetica" pitchFamily="2" charset="0"/>
              </a:rPr>
              <a:t>Stack</a:t>
            </a:r>
          </a:p>
          <a:p>
            <a:r>
              <a:rPr lang="en-US" altLang="en-US" sz="1797" b="0" dirty="0">
                <a:latin typeface="Helvetica" pitchFamily="2" charset="0"/>
              </a:rPr>
              <a:t>OS Data/Code</a:t>
            </a:r>
          </a:p>
        </p:txBody>
      </p:sp>
      <p:sp>
        <p:nvSpPr>
          <p:cNvPr id="26632" name="Line 9">
            <a:extLst>
              <a:ext uri="{FF2B5EF4-FFF2-40B4-BE49-F238E27FC236}">
                <a16:creationId xmlns:a16="http://schemas.microsoft.com/office/drawing/2014/main" id="{B6B4C901-0888-FB42-9511-81CA7A2F4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2193576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0">
            <a:extLst>
              <a:ext uri="{FF2B5EF4-FFF2-40B4-BE49-F238E27FC236}">
                <a16:creationId xmlns:a16="http://schemas.microsoft.com/office/drawing/2014/main" id="{867E39D2-EA6F-3445-AE00-5F48B303B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2725988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1">
            <a:extLst>
              <a:ext uri="{FF2B5EF4-FFF2-40B4-BE49-F238E27FC236}">
                <a16:creationId xmlns:a16="http://schemas.microsoft.com/office/drawing/2014/main" id="{BA36204B-662C-8E41-88D3-172937C27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574" y="3258401"/>
            <a:ext cx="17493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2">
            <a:extLst>
              <a:ext uri="{FF2B5EF4-FFF2-40B4-BE49-F238E27FC236}">
                <a16:creationId xmlns:a16="http://schemas.microsoft.com/office/drawing/2014/main" id="{5F0618EF-7E74-904F-BA43-CF1A43FB9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574" y="1787929"/>
            <a:ext cx="1749354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Addresses</a:t>
            </a:r>
          </a:p>
        </p:txBody>
      </p:sp>
      <p:sp>
        <p:nvSpPr>
          <p:cNvPr id="26636" name="Text Box 13">
            <a:extLst>
              <a:ext uri="{FF2B5EF4-FFF2-40B4-BE49-F238E27FC236}">
                <a16:creationId xmlns:a16="http://schemas.microsoft.com/office/drawing/2014/main" id="{94459226-122F-A547-AD97-B9DDAA77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574" y="2345695"/>
            <a:ext cx="1749354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Data</a:t>
            </a:r>
          </a:p>
        </p:txBody>
      </p:sp>
      <p:sp>
        <p:nvSpPr>
          <p:cNvPr id="26637" name="Text Box 14">
            <a:extLst>
              <a:ext uri="{FF2B5EF4-FFF2-40B4-BE49-F238E27FC236}">
                <a16:creationId xmlns:a16="http://schemas.microsoft.com/office/drawing/2014/main" id="{5E61D3B9-C5A0-554B-A360-9A9706C8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632" y="2878107"/>
            <a:ext cx="1673296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9" tIns="44368" rIns="90319" bIns="4436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97" b="0">
                <a:latin typeface="Helvetica" pitchFamily="2" charset="0"/>
              </a:rPr>
              <a:t>Instructions</a:t>
            </a:r>
          </a:p>
        </p:txBody>
      </p:sp>
      <p:sp>
        <p:nvSpPr>
          <p:cNvPr id="26639" name="Rectangle 16">
            <a:extLst>
              <a:ext uri="{FF2B5EF4-FFF2-40B4-BE49-F238E27FC236}">
                <a16:creationId xmlns:a16="http://schemas.microsoft.com/office/drawing/2014/main" id="{3240E34B-97D7-3744-868C-0A44ACDE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954" y="2815516"/>
            <a:ext cx="1369060" cy="68453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95" dirty="0"/>
              <a:t>Condition</a:t>
            </a:r>
          </a:p>
          <a:p>
            <a:r>
              <a:rPr lang="en-US" altLang="en-US" sz="2395" dirty="0"/>
              <a:t>Codes</a:t>
            </a: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7330D236-36FC-8C4E-B5AB-839BD2745386}"/>
              </a:ext>
            </a:extLst>
          </p:cNvPr>
          <p:cNvSpPr>
            <a:spLocks/>
          </p:cNvSpPr>
          <p:nvPr/>
        </p:nvSpPr>
        <p:spPr bwMode="auto">
          <a:xfrm>
            <a:off x="3545728" y="2014521"/>
            <a:ext cx="456353" cy="1293001"/>
          </a:xfrm>
          <a:custGeom>
            <a:avLst/>
            <a:gdLst>
              <a:gd name="T0" fmla="*/ 0 w 288"/>
              <a:gd name="T1" fmla="*/ 0 h 816"/>
              <a:gd name="T2" fmla="*/ 2147483646 w 288"/>
              <a:gd name="T3" fmla="*/ 2147483646 h 816"/>
              <a:gd name="T4" fmla="*/ 2147483646 w 288"/>
              <a:gd name="T5" fmla="*/ 2147483646 h 816"/>
              <a:gd name="T6" fmla="*/ 0 w 288"/>
              <a:gd name="T7" fmla="*/ 2147483646 h 816"/>
              <a:gd name="T8" fmla="*/ 0 w 2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816"/>
              <a:gd name="T17" fmla="*/ 288 w 2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816">
                <a:moveTo>
                  <a:pt x="0" y="0"/>
                </a:moveTo>
                <a:lnTo>
                  <a:pt x="288" y="192"/>
                </a:lnTo>
                <a:lnTo>
                  <a:pt x="288" y="624"/>
                </a:lnTo>
                <a:lnTo>
                  <a:pt x="0" y="816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395" dirty="0"/>
              <a:t>ALU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F015EDE-DC77-9545-B592-6249C6E157A3}"/>
              </a:ext>
            </a:extLst>
          </p:cNvPr>
          <p:cNvSpPr txBox="1">
            <a:spLocks/>
          </p:cNvSpPr>
          <p:nvPr/>
        </p:nvSpPr>
        <p:spPr>
          <a:xfrm>
            <a:off x="712975" y="4287596"/>
            <a:ext cx="7429842" cy="975364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chemeClr val="tx1">
                    <a:lumMod val="50000"/>
                  </a:schemeClr>
                </a:solidFill>
                <a:ea typeface="ＭＳ Ｐゴシック" panose="020B0600070205080204" pitchFamily="34" charset="-128"/>
              </a:rPr>
              <a:t>Given a program in Memory, how does silicon execute each instruction (machine code) ?</a:t>
            </a:r>
          </a:p>
        </p:txBody>
      </p:sp>
    </p:spTree>
    <p:extLst>
      <p:ext uri="{BB962C8B-B14F-4D97-AF65-F5344CB8AC3E}">
        <p14:creationId xmlns:p14="http://schemas.microsoft.com/office/powerpoint/2010/main" val="37482015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Computation: Cond. Move</a:t>
            </a:r>
          </a:p>
        </p:txBody>
      </p:sp>
      <p:sp>
        <p:nvSpPr>
          <p:cNvPr id="331816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294687" cy="1174750"/>
          </a:xfrm>
        </p:spPr>
        <p:txBody>
          <a:bodyPr/>
          <a:lstStyle/>
          <a:p>
            <a:pPr lvl="1"/>
            <a:r>
              <a:rPr lang="en-US" dirty="0"/>
              <a:t>Read register </a:t>
            </a:r>
            <a:r>
              <a:rPr lang="en-US" dirty="0" err="1"/>
              <a:t>rA</a:t>
            </a:r>
            <a:r>
              <a:rPr lang="en-US" dirty="0"/>
              <a:t> and pass through ALU</a:t>
            </a:r>
          </a:p>
          <a:p>
            <a:pPr lvl="1"/>
            <a:r>
              <a:rPr lang="en-US" dirty="0"/>
              <a:t>Cancel move by setting destination register to 0xF</a:t>
            </a:r>
          </a:p>
          <a:p>
            <a:pPr lvl="2"/>
            <a:r>
              <a:rPr lang="en-US" dirty="0"/>
              <a:t>If condition codes &amp; move condition indicate no move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cmovXX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endParaRPr lang="en-US" sz="1600" dirty="0"/>
          </a:p>
        </p:txBody>
      </p:sp>
      <p:grpSp>
        <p:nvGrpSpPr>
          <p:cNvPr id="331824" name="Group 48"/>
          <p:cNvGrpSpPr>
            <a:grpSpLocks/>
          </p:cNvGrpSpPr>
          <p:nvPr/>
        </p:nvGrpSpPr>
        <p:grpSpPr bwMode="auto">
          <a:xfrm>
            <a:off x="914400" y="1295400"/>
            <a:ext cx="7010400" cy="1219200"/>
            <a:chOff x="576" y="816"/>
            <a:chExt cx="4416" cy="768"/>
          </a:xfrm>
        </p:grpSpPr>
        <p:sp>
          <p:nvSpPr>
            <p:cNvPr id="331781" name="Text Box 5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31782" name="Text Box 6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rA:rB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[PC+1]</a:t>
              </a:r>
            </a:p>
          </p:txBody>
        </p:sp>
        <p:sp>
          <p:nvSpPr>
            <p:cNvPr id="331783" name="Text Box 7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784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valP </a:t>
              </a:r>
              <a:r>
                <a:rPr lang="en-US" sz="1600">
                  <a:sym typeface="Symbol" pitchFamily="18" charset="2"/>
                </a:rPr>
                <a:t> PC+2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7" name="Text Box 21"/>
            <p:cNvSpPr txBox="1">
              <a:spLocks noChangeArrowheads="1"/>
            </p:cNvSpPr>
            <p:nvPr/>
          </p:nvSpPr>
          <p:spPr bwMode="auto">
            <a:xfrm>
              <a:off x="576" y="816"/>
              <a:ext cx="768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31803" name="Text Box 27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31804" name="Text Box 28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register byte</a:t>
              </a:r>
            </a:p>
          </p:txBody>
        </p:sp>
        <p:sp>
          <p:nvSpPr>
            <p:cNvPr id="331805" name="Text Box 29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806" name="Text Box 30"/>
            <p:cNvSpPr txBox="1">
              <a:spLocks noChangeArrowheads="1"/>
            </p:cNvSpPr>
            <p:nvPr/>
          </p:nvSpPr>
          <p:spPr bwMode="auto">
            <a:xfrm>
              <a:off x="3216" y="139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next PC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2508250"/>
            <a:ext cx="7010400" cy="615950"/>
            <a:chOff x="914400" y="2508250"/>
            <a:chExt cx="7010400" cy="615950"/>
          </a:xfrm>
        </p:grpSpPr>
        <p:sp>
          <p:nvSpPr>
            <p:cNvPr id="331785" name="Text Box 9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valA </a:t>
              </a:r>
              <a:r>
                <a:rPr lang="en-US" sz="1600">
                  <a:sym typeface="Symbol" pitchFamily="18" charset="2"/>
                </a:rPr>
                <a:t> R[rA]</a:t>
              </a:r>
            </a:p>
          </p:txBody>
        </p:sp>
        <p:sp>
          <p:nvSpPr>
            <p:cNvPr id="331786" name="Text Box 10"/>
            <p:cNvSpPr txBox="1">
              <a:spLocks noChangeArrowheads="1"/>
            </p:cNvSpPr>
            <p:nvPr/>
          </p:nvSpPr>
          <p:spPr bwMode="auto">
            <a:xfrm>
              <a:off x="2133600" y="2819400"/>
              <a:ext cx="2819400" cy="30480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0</a:t>
              </a:r>
            </a:p>
          </p:txBody>
        </p:sp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2127250" y="250825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8" name="Text Box 22"/>
            <p:cNvSpPr txBox="1">
              <a:spLocks noChangeArrowheads="1"/>
            </p:cNvSpPr>
            <p:nvPr/>
          </p:nvSpPr>
          <p:spPr bwMode="auto">
            <a:xfrm>
              <a:off x="914400" y="25146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31807" name="Text Box 31"/>
            <p:cNvSpPr txBox="1">
              <a:spLocks noChangeArrowheads="1"/>
            </p:cNvSpPr>
            <p:nvPr/>
          </p:nvSpPr>
          <p:spPr bwMode="auto">
            <a:xfrm>
              <a:off x="5105400" y="25146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A</a:t>
              </a:r>
            </a:p>
          </p:txBody>
        </p:sp>
        <p:sp>
          <p:nvSpPr>
            <p:cNvPr id="331808" name="Text Box 32"/>
            <p:cNvSpPr txBox="1">
              <a:spLocks noChangeArrowheads="1"/>
            </p:cNvSpPr>
            <p:nvPr/>
          </p:nvSpPr>
          <p:spPr bwMode="auto">
            <a:xfrm>
              <a:off x="5105400" y="2819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3117850"/>
            <a:ext cx="7010400" cy="615950"/>
            <a:chOff x="914400" y="3117850"/>
            <a:chExt cx="7010400" cy="615950"/>
          </a:xfrm>
        </p:grpSpPr>
        <p:sp>
          <p:nvSpPr>
            <p:cNvPr id="331787" name="Text Box 11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</a:t>
              </a:r>
              <a:r>
                <a:rPr lang="en-US" sz="1600" dirty="0" err="1">
                  <a:sym typeface="Symbol" pitchFamily="18" charset="2"/>
                </a:rPr>
                <a:t>valA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31788" name="Text Box 12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If ! Cond(</a:t>
              </a:r>
              <a:r>
                <a:rPr lang="en-US" sz="1600" dirty="0" err="1"/>
                <a:t>CC,ifun</a:t>
              </a:r>
              <a:r>
                <a:rPr lang="en-US" sz="1600" dirty="0"/>
                <a:t>) </a:t>
              </a:r>
              <a:r>
                <a:rPr lang="en-US" sz="1600" dirty="0" err="1"/>
                <a:t>rB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0xF</a:t>
              </a:r>
              <a:r>
                <a:rPr lang="en-US" sz="1600" dirty="0"/>
                <a:t> </a:t>
              </a:r>
            </a:p>
          </p:txBody>
        </p:sp>
        <p:sp>
          <p:nvSpPr>
            <p:cNvPr id="331794" name="Text Box 18"/>
            <p:cNvSpPr txBox="1">
              <a:spLocks noChangeArrowheads="1"/>
            </p:cNvSpPr>
            <p:nvPr/>
          </p:nvSpPr>
          <p:spPr bwMode="auto">
            <a:xfrm>
              <a:off x="2127250" y="311785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799" name="Text Box 23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31809" name="Text Box 33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Pass </a:t>
              </a:r>
              <a:r>
                <a:rPr lang="en-US" sz="1600" dirty="0" err="1"/>
                <a:t>valA</a:t>
              </a:r>
              <a:r>
                <a:rPr lang="en-US" sz="1600" dirty="0"/>
                <a:t> through ALU</a:t>
              </a:r>
            </a:p>
          </p:txBody>
        </p:sp>
        <p:sp>
          <p:nvSpPr>
            <p:cNvPr id="331810" name="Text Box 34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(Disable register update)</a:t>
              </a:r>
            </a:p>
          </p:txBody>
        </p:sp>
      </p:grpSp>
      <p:grpSp>
        <p:nvGrpSpPr>
          <p:cNvPr id="331826" name="Group 50"/>
          <p:cNvGrpSpPr>
            <a:grpSpLocks/>
          </p:cNvGrpSpPr>
          <p:nvPr/>
        </p:nvGrpSpPr>
        <p:grpSpPr bwMode="auto">
          <a:xfrm>
            <a:off x="914400" y="3733800"/>
            <a:ext cx="7010400" cy="304800"/>
            <a:chOff x="576" y="2352"/>
            <a:chExt cx="4416" cy="192"/>
          </a:xfrm>
        </p:grpSpPr>
        <p:sp>
          <p:nvSpPr>
            <p:cNvPr id="331789" name="Text Box 13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31800" name="Text Box 24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31811" name="Text Box 35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</p:grpSp>
      <p:grpSp>
        <p:nvGrpSpPr>
          <p:cNvPr id="331827" name="Group 51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31790" name="Text Box 14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R[rB] </a:t>
              </a:r>
              <a:r>
                <a:rPr lang="en-US" sz="1600">
                  <a:sym typeface="Symbol" pitchFamily="18" charset="2"/>
                </a:rPr>
                <a:t> valE</a:t>
              </a:r>
            </a:p>
          </p:txBody>
        </p:sp>
        <p:sp>
          <p:nvSpPr>
            <p:cNvPr id="331791" name="Text Box 15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31793" name="Text Box 1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31801" name="Text Box 25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31812" name="Text Box 36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Write back result</a:t>
              </a:r>
            </a:p>
          </p:txBody>
        </p:sp>
        <p:sp>
          <p:nvSpPr>
            <p:cNvPr id="331813" name="Text Box 37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31822" name="Group 46"/>
          <p:cNvGrpSpPr>
            <a:grpSpLocks/>
          </p:cNvGrpSpPr>
          <p:nvPr/>
        </p:nvGrpSpPr>
        <p:grpSpPr bwMode="auto">
          <a:xfrm>
            <a:off x="914400" y="4648200"/>
            <a:ext cx="7010400" cy="304800"/>
            <a:chOff x="576" y="2928"/>
            <a:chExt cx="4416" cy="192"/>
          </a:xfrm>
        </p:grpSpPr>
        <p:sp>
          <p:nvSpPr>
            <p:cNvPr id="331792" name="Text Box 16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valP</a:t>
              </a:r>
            </a:p>
          </p:txBody>
        </p:sp>
        <p:sp>
          <p:nvSpPr>
            <p:cNvPr id="331802" name="Text Box 26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31814" name="Text Box 38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55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Jumps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3048000"/>
            <a:ext cx="4070350" cy="33845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9 bytes</a:t>
            </a:r>
          </a:p>
          <a:p>
            <a:pPr lvl="1"/>
            <a:r>
              <a:rPr lang="en-US" sz="1800" dirty="0"/>
              <a:t>Increment PC by 9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Determine whether to take branch based on jump condition and condition codes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3263" y="3048000"/>
            <a:ext cx="4071937" cy="3384550"/>
          </a:xfrm>
        </p:spPr>
        <p:txBody>
          <a:bodyPr/>
          <a:lstStyle/>
          <a:p>
            <a:pPr marL="0" indent="0"/>
            <a:r>
              <a:rPr lang="en-US" sz="2000" dirty="0"/>
              <a:t>Memory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Write back</a:t>
            </a:r>
          </a:p>
          <a:p>
            <a:pPr lvl="1"/>
            <a:r>
              <a:rPr lang="en-US" sz="1800" dirty="0"/>
              <a:t>Do nothing</a:t>
            </a:r>
          </a:p>
          <a:p>
            <a:pPr marL="0" indent="0"/>
            <a:r>
              <a:rPr lang="en-US" sz="2000" dirty="0"/>
              <a:t>PC Update</a:t>
            </a:r>
          </a:p>
          <a:p>
            <a:pPr lvl="1"/>
            <a:r>
              <a:rPr lang="en-US" sz="1800" dirty="0"/>
              <a:t>Set PC to </a:t>
            </a:r>
            <a:r>
              <a:rPr lang="en-US" sz="1800" dirty="0" err="1"/>
              <a:t>Dest</a:t>
            </a:r>
            <a:r>
              <a:rPr lang="en-US" sz="1800" dirty="0"/>
              <a:t> if branch taken or to incremented PC if not branch</a:t>
            </a:r>
          </a:p>
        </p:txBody>
      </p:sp>
      <p:sp>
        <p:nvSpPr>
          <p:cNvPr id="350226" name="Rectangle 18"/>
          <p:cNvSpPr>
            <a:spLocks noChangeArrowheads="1"/>
          </p:cNvSpPr>
          <p:nvPr/>
        </p:nvSpPr>
        <p:spPr bwMode="auto">
          <a:xfrm>
            <a:off x="298450" y="1136650"/>
            <a:ext cx="7010400" cy="17526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50227" name="Rectangle 19"/>
          <p:cNvSpPr>
            <a:spLocks noChangeArrowheads="1"/>
          </p:cNvSpPr>
          <p:nvPr/>
        </p:nvSpPr>
        <p:spPr bwMode="auto">
          <a:xfrm>
            <a:off x="527050" y="1212850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jXX</a:t>
            </a:r>
            <a:r>
              <a:rPr lang="en-US" sz="1600">
                <a:solidFill>
                  <a:schemeClr val="folHlink"/>
                </a:solidFill>
              </a:rPr>
              <a:t> Dest</a:t>
            </a:r>
          </a:p>
        </p:txBody>
      </p:sp>
      <p:grpSp>
        <p:nvGrpSpPr>
          <p:cNvPr id="350228" name="Group 20"/>
          <p:cNvGrpSpPr>
            <a:grpSpLocks/>
          </p:cNvGrpSpPr>
          <p:nvPr/>
        </p:nvGrpSpPr>
        <p:grpSpPr bwMode="auto">
          <a:xfrm>
            <a:off x="1670050" y="1212850"/>
            <a:ext cx="609600" cy="304800"/>
            <a:chOff x="1296" y="2544"/>
            <a:chExt cx="384" cy="192"/>
          </a:xfrm>
        </p:grpSpPr>
        <p:sp>
          <p:nvSpPr>
            <p:cNvPr id="350229" name="Rectangle 21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7</a:t>
              </a:r>
            </a:p>
          </p:txBody>
        </p:sp>
        <p:sp>
          <p:nvSpPr>
            <p:cNvPr id="350230" name="Rectangle 22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fn</a:t>
              </a:r>
            </a:p>
          </p:txBody>
        </p:sp>
        <p:sp>
          <p:nvSpPr>
            <p:cNvPr id="350231" name="Rectangle 23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0233" name="Rectangle 25"/>
          <p:cNvSpPr>
            <a:spLocks noChangeArrowheads="1"/>
          </p:cNvSpPr>
          <p:nvPr/>
        </p:nvSpPr>
        <p:spPr bwMode="auto">
          <a:xfrm>
            <a:off x="2279650" y="1212850"/>
            <a:ext cx="487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Dest</a:t>
            </a:r>
          </a:p>
        </p:txBody>
      </p:sp>
      <p:grpSp>
        <p:nvGrpSpPr>
          <p:cNvPr id="350235" name="Group 27"/>
          <p:cNvGrpSpPr>
            <a:grpSpLocks/>
          </p:cNvGrpSpPr>
          <p:nvPr/>
        </p:nvGrpSpPr>
        <p:grpSpPr bwMode="auto">
          <a:xfrm>
            <a:off x="1670050" y="1593850"/>
            <a:ext cx="609600" cy="304800"/>
            <a:chOff x="1296" y="2544"/>
            <a:chExt cx="384" cy="192"/>
          </a:xfrm>
        </p:grpSpPr>
        <p:sp>
          <p:nvSpPr>
            <p:cNvPr id="350236" name="Rectangle 28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37" name="Rectangle 29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38" name="Rectangle 30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0239" name="Rectangle 31"/>
          <p:cNvSpPr>
            <a:spLocks noChangeArrowheads="1"/>
          </p:cNvSpPr>
          <p:nvPr/>
        </p:nvSpPr>
        <p:spPr bwMode="auto">
          <a:xfrm>
            <a:off x="527050" y="1593850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fall thru:</a:t>
            </a:r>
          </a:p>
        </p:txBody>
      </p:sp>
      <p:grpSp>
        <p:nvGrpSpPr>
          <p:cNvPr id="350241" name="Group 33"/>
          <p:cNvGrpSpPr>
            <a:grpSpLocks/>
          </p:cNvGrpSpPr>
          <p:nvPr/>
        </p:nvGrpSpPr>
        <p:grpSpPr bwMode="auto">
          <a:xfrm>
            <a:off x="1670050" y="2355850"/>
            <a:ext cx="609600" cy="304800"/>
            <a:chOff x="1296" y="2544"/>
            <a:chExt cx="384" cy="192"/>
          </a:xfrm>
        </p:grpSpPr>
        <p:sp>
          <p:nvSpPr>
            <p:cNvPr id="350242" name="Rectangle 34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43" name="Rectangle 35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0244" name="Rectangle 36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0245" name="Rectangle 37"/>
          <p:cNvSpPr>
            <a:spLocks noChangeArrowheads="1"/>
          </p:cNvSpPr>
          <p:nvPr/>
        </p:nvSpPr>
        <p:spPr bwMode="auto">
          <a:xfrm>
            <a:off x="527050" y="2355850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target:</a:t>
            </a:r>
          </a:p>
        </p:txBody>
      </p:sp>
      <p:sp>
        <p:nvSpPr>
          <p:cNvPr id="350246" name="Line 38"/>
          <p:cNvSpPr>
            <a:spLocks noChangeShapeType="1"/>
          </p:cNvSpPr>
          <p:nvPr/>
        </p:nvSpPr>
        <p:spPr bwMode="auto">
          <a:xfrm flipH="1">
            <a:off x="2279650" y="1746250"/>
            <a:ext cx="5257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50247" name="Line 39"/>
          <p:cNvSpPr>
            <a:spLocks noChangeShapeType="1"/>
          </p:cNvSpPr>
          <p:nvPr/>
        </p:nvSpPr>
        <p:spPr bwMode="auto">
          <a:xfrm flipH="1">
            <a:off x="2279650" y="2508250"/>
            <a:ext cx="5257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7699375" y="1535113"/>
            <a:ext cx="11334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dirty="0"/>
              <a:t>Not taken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7699375" y="2355850"/>
            <a:ext cx="7524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/>
              <a:t>Taken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Jumps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294687" cy="1174750"/>
          </a:xfrm>
        </p:spPr>
        <p:txBody>
          <a:bodyPr/>
          <a:lstStyle/>
          <a:p>
            <a:pPr lvl="1"/>
            <a:r>
              <a:rPr lang="en-US"/>
              <a:t>Compute both addresses</a:t>
            </a:r>
          </a:p>
          <a:p>
            <a:pPr lvl="1"/>
            <a:r>
              <a:rPr lang="en-US"/>
              <a:t>Choose based on setting of condition codes and branch condition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/>
              <a:t>jXX Dest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295400"/>
            <a:ext cx="7010400" cy="1219200"/>
            <a:chOff x="914400" y="1295400"/>
            <a:chExt cx="7010400" cy="1219200"/>
          </a:xfrm>
        </p:grpSpPr>
        <p:sp>
          <p:nvSpPr>
            <p:cNvPr id="342022" name="Text Box 6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2023" name="Text Box 7"/>
            <p:cNvSpPr txBox="1">
              <a:spLocks noChangeArrowheads="1"/>
            </p:cNvSpPr>
            <p:nvPr/>
          </p:nvSpPr>
          <p:spPr bwMode="auto">
            <a:xfrm>
              <a:off x="2133600" y="16002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24" name="Text Box 8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valC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[PC+1]</a:t>
              </a:r>
            </a:p>
          </p:txBody>
        </p:sp>
        <p:sp>
          <p:nvSpPr>
            <p:cNvPr id="342025" name="Text Box 9"/>
            <p:cNvSpPr txBox="1">
              <a:spLocks noChangeArrowheads="1"/>
            </p:cNvSpPr>
            <p:nvPr/>
          </p:nvSpPr>
          <p:spPr bwMode="auto">
            <a:xfrm>
              <a:off x="2133600" y="22098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valP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PC+9</a:t>
              </a:r>
            </a:p>
          </p:txBody>
        </p:sp>
        <p:sp>
          <p:nvSpPr>
            <p:cNvPr id="342026" name="Text Box 10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27" name="Text Box 11"/>
            <p:cNvSpPr txBox="1">
              <a:spLocks noChangeArrowheads="1"/>
            </p:cNvSpPr>
            <p:nvPr/>
          </p:nvSpPr>
          <p:spPr bwMode="auto">
            <a:xfrm>
              <a:off x="914400" y="1295400"/>
              <a:ext cx="12192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2028" name="Text Box 12"/>
            <p:cNvSpPr txBox="1">
              <a:spLocks noChangeArrowheads="1"/>
            </p:cNvSpPr>
            <p:nvPr/>
          </p:nvSpPr>
          <p:spPr bwMode="auto">
            <a:xfrm>
              <a:off x="5105400" y="1295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2029" name="Text Box 13"/>
            <p:cNvSpPr txBox="1">
              <a:spLocks noChangeArrowheads="1"/>
            </p:cNvSpPr>
            <p:nvPr/>
          </p:nvSpPr>
          <p:spPr bwMode="auto">
            <a:xfrm>
              <a:off x="5105400" y="1600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30" name="Text Box 14"/>
            <p:cNvSpPr txBox="1">
              <a:spLocks noChangeArrowheads="1"/>
            </p:cNvSpPr>
            <p:nvPr/>
          </p:nvSpPr>
          <p:spPr bwMode="auto">
            <a:xfrm>
              <a:off x="5105400" y="1905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Read destination address</a:t>
              </a:r>
            </a:p>
          </p:txBody>
        </p:sp>
        <p:sp>
          <p:nvSpPr>
            <p:cNvPr id="342031" name="Text Box 15"/>
            <p:cNvSpPr txBox="1">
              <a:spLocks noChangeArrowheads="1"/>
            </p:cNvSpPr>
            <p:nvPr/>
          </p:nvSpPr>
          <p:spPr bwMode="auto">
            <a:xfrm>
              <a:off x="5105400" y="22098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Fall through address</a:t>
              </a:r>
            </a:p>
          </p:txBody>
        </p:sp>
      </p:grpSp>
      <p:grpSp>
        <p:nvGrpSpPr>
          <p:cNvPr id="342032" name="Group 16"/>
          <p:cNvGrpSpPr>
            <a:grpSpLocks/>
          </p:cNvGrpSpPr>
          <p:nvPr/>
        </p:nvGrpSpPr>
        <p:grpSpPr bwMode="auto">
          <a:xfrm>
            <a:off x="914400" y="2514600"/>
            <a:ext cx="7010400" cy="609600"/>
            <a:chOff x="576" y="1584"/>
            <a:chExt cx="4416" cy="384"/>
          </a:xfrm>
        </p:grpSpPr>
        <p:sp>
          <p:nvSpPr>
            <p:cNvPr id="342033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34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35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36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2037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38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3117850"/>
            <a:ext cx="7010400" cy="615950"/>
            <a:chOff x="914400" y="3117850"/>
            <a:chExt cx="7010400" cy="615950"/>
          </a:xfrm>
        </p:grpSpPr>
        <p:sp>
          <p:nvSpPr>
            <p:cNvPr id="342040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41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Cnd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</a:t>
              </a:r>
              <a:r>
                <a:rPr lang="en-US" sz="1600" dirty="0" err="1"/>
                <a:t>Cond</a:t>
              </a:r>
              <a:r>
                <a:rPr lang="en-US" sz="1600" dirty="0"/>
                <a:t>(</a:t>
              </a:r>
              <a:r>
                <a:rPr lang="en-US" sz="1600" dirty="0" err="1"/>
                <a:t>CC,ifun</a:t>
              </a:r>
              <a:r>
                <a:rPr lang="en-US" sz="1600" dirty="0"/>
                <a:t>)</a:t>
              </a:r>
            </a:p>
          </p:txBody>
        </p:sp>
        <p:sp>
          <p:nvSpPr>
            <p:cNvPr id="342042" name="Text Box 26"/>
            <p:cNvSpPr txBox="1">
              <a:spLocks noChangeArrowheads="1"/>
            </p:cNvSpPr>
            <p:nvPr/>
          </p:nvSpPr>
          <p:spPr bwMode="auto">
            <a:xfrm>
              <a:off x="2127250" y="311785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43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2044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45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Take branch?</a:t>
              </a:r>
            </a:p>
          </p:txBody>
        </p:sp>
      </p:grpSp>
      <p:grpSp>
        <p:nvGrpSpPr>
          <p:cNvPr id="342046" name="Group 30"/>
          <p:cNvGrpSpPr>
            <a:grpSpLocks/>
          </p:cNvGrpSpPr>
          <p:nvPr/>
        </p:nvGrpSpPr>
        <p:grpSpPr bwMode="auto">
          <a:xfrm>
            <a:off x="914400" y="3733800"/>
            <a:ext cx="7010400" cy="304800"/>
            <a:chOff x="576" y="2352"/>
            <a:chExt cx="4416" cy="192"/>
          </a:xfrm>
        </p:grpSpPr>
        <p:sp>
          <p:nvSpPr>
            <p:cNvPr id="342047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  <p:sp>
          <p:nvSpPr>
            <p:cNvPr id="342048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2049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 </a:t>
              </a:r>
            </a:p>
          </p:txBody>
        </p:sp>
      </p:grpSp>
      <p:grpSp>
        <p:nvGrpSpPr>
          <p:cNvPr id="342050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2051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2052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2053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54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2055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2056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2057" name="Group 41"/>
          <p:cNvGrpSpPr>
            <a:grpSpLocks/>
          </p:cNvGrpSpPr>
          <p:nvPr/>
        </p:nvGrpSpPr>
        <p:grpSpPr bwMode="auto">
          <a:xfrm>
            <a:off x="914400" y="4648200"/>
            <a:ext cx="7010400" cy="304800"/>
            <a:chOff x="576" y="2928"/>
            <a:chExt cx="4416" cy="192"/>
          </a:xfrm>
        </p:grpSpPr>
        <p:sp>
          <p:nvSpPr>
            <p:cNvPr id="342058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PC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Cnd</a:t>
              </a:r>
              <a:r>
                <a:rPr lang="en-US" sz="1600" dirty="0">
                  <a:sym typeface="Symbol" pitchFamily="18" charset="2"/>
                </a:rPr>
                <a:t> ? </a:t>
              </a:r>
              <a:r>
                <a:rPr lang="en-US" sz="1600" dirty="0" err="1">
                  <a:sym typeface="Symbol" pitchFamily="18" charset="2"/>
                </a:rPr>
                <a:t>valC</a:t>
              </a:r>
              <a:r>
                <a:rPr lang="en-US" sz="1600" dirty="0">
                  <a:sym typeface="Symbol" pitchFamily="18" charset="2"/>
                </a:rPr>
                <a:t> : </a:t>
              </a:r>
              <a:r>
                <a:rPr lang="en-US" sz="1600" dirty="0" err="1">
                  <a:sym typeface="Symbol" pitchFamily="18" charset="2"/>
                </a:rPr>
                <a:t>valP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2059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2060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PC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</a:t>
            </a:r>
            <a:r>
              <a:rPr lang="en-US">
                <a:latin typeface="Courier New" pitchFamily="49" charset="0"/>
              </a:rPr>
              <a:t>call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2" y="3429000"/>
            <a:ext cx="4198937" cy="30035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9 bytes</a:t>
            </a:r>
          </a:p>
          <a:p>
            <a:pPr lvl="1"/>
            <a:r>
              <a:rPr lang="en-US" sz="1800" dirty="0"/>
              <a:t>Increment PC by 9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stack pointer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Decrement stack pointer by 8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3263" y="3429000"/>
            <a:ext cx="4071937" cy="3003550"/>
          </a:xfrm>
        </p:spPr>
        <p:txBody>
          <a:bodyPr/>
          <a:lstStyle/>
          <a:p>
            <a:pPr marL="0" indent="0"/>
            <a:r>
              <a:rPr lang="en-US" sz="2000"/>
              <a:t>Memory</a:t>
            </a:r>
          </a:p>
          <a:p>
            <a:pPr lvl="1"/>
            <a:r>
              <a:rPr lang="en-US" sz="1800"/>
              <a:t>Write incremented PC to new value of stack pointer</a:t>
            </a:r>
          </a:p>
          <a:p>
            <a:pPr marL="0" indent="0"/>
            <a:r>
              <a:rPr lang="en-US" sz="2000"/>
              <a:t>Write back</a:t>
            </a:r>
          </a:p>
          <a:p>
            <a:pPr lvl="1"/>
            <a:r>
              <a:rPr lang="en-US" sz="1800"/>
              <a:t>Update stack pointer</a:t>
            </a:r>
          </a:p>
          <a:p>
            <a:pPr marL="0" indent="0"/>
            <a:r>
              <a:rPr lang="en-US" sz="2000"/>
              <a:t>PC Update</a:t>
            </a:r>
          </a:p>
          <a:p>
            <a:pPr lvl="1"/>
            <a:r>
              <a:rPr lang="en-US" sz="1800"/>
              <a:t>Set PC to Dest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7050" y="1066800"/>
            <a:ext cx="7659687" cy="1676400"/>
            <a:chOff x="527050" y="1066800"/>
            <a:chExt cx="7659687" cy="1676400"/>
          </a:xfrm>
        </p:grpSpPr>
        <p:sp>
          <p:nvSpPr>
            <p:cNvPr id="351250" name="Rectangle 18"/>
            <p:cNvSpPr>
              <a:spLocks noChangeArrowheads="1"/>
            </p:cNvSpPr>
            <p:nvPr/>
          </p:nvSpPr>
          <p:spPr bwMode="auto">
            <a:xfrm>
              <a:off x="527050" y="1066800"/>
              <a:ext cx="7659687" cy="1676400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51251" name="Rectangle 19"/>
            <p:cNvSpPr>
              <a:spLocks noChangeArrowheads="1"/>
            </p:cNvSpPr>
            <p:nvPr/>
          </p:nvSpPr>
          <p:spPr bwMode="auto">
            <a:xfrm>
              <a:off x="755650" y="1219200"/>
              <a:ext cx="19050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call</a:t>
              </a:r>
              <a:r>
                <a:rPr lang="en-US" sz="1600">
                  <a:solidFill>
                    <a:schemeClr val="folHlink"/>
                  </a:solidFill>
                </a:rPr>
                <a:t> Dest</a:t>
              </a:r>
            </a:p>
          </p:txBody>
        </p:sp>
        <p:grpSp>
          <p:nvGrpSpPr>
            <p:cNvPr id="351252" name="Group 20"/>
            <p:cNvGrpSpPr>
              <a:grpSpLocks/>
            </p:cNvGrpSpPr>
            <p:nvPr/>
          </p:nvGrpSpPr>
          <p:grpSpPr bwMode="auto">
            <a:xfrm>
              <a:off x="2660650" y="1219200"/>
              <a:ext cx="609600" cy="304800"/>
              <a:chOff x="1296" y="2544"/>
              <a:chExt cx="384" cy="192"/>
            </a:xfrm>
          </p:grpSpPr>
          <p:sp>
            <p:nvSpPr>
              <p:cNvPr id="351253" name="Rectangle 21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351254" name="Rectangle 22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51255" name="Rectangle 23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351256" name="Rectangle 24"/>
            <p:cNvSpPr>
              <a:spLocks noChangeArrowheads="1"/>
            </p:cNvSpPr>
            <p:nvPr/>
          </p:nvSpPr>
          <p:spPr bwMode="auto">
            <a:xfrm>
              <a:off x="3240087" y="1219200"/>
              <a:ext cx="487045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Dest</a:t>
              </a:r>
            </a:p>
          </p:txBody>
        </p:sp>
        <p:grpSp>
          <p:nvGrpSpPr>
            <p:cNvPr id="351257" name="Group 25"/>
            <p:cNvGrpSpPr>
              <a:grpSpLocks/>
            </p:cNvGrpSpPr>
            <p:nvPr/>
          </p:nvGrpSpPr>
          <p:grpSpPr bwMode="auto">
            <a:xfrm>
              <a:off x="2630487" y="1617663"/>
              <a:ext cx="609600" cy="304800"/>
              <a:chOff x="1296" y="2544"/>
              <a:chExt cx="384" cy="192"/>
            </a:xfrm>
          </p:grpSpPr>
          <p:sp>
            <p:nvSpPr>
              <p:cNvPr id="351258" name="Rectangle 26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59" name="Rectangle 27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60" name="Rectangle 28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351261" name="Rectangle 29"/>
            <p:cNvSpPr>
              <a:spLocks noChangeArrowheads="1"/>
            </p:cNvSpPr>
            <p:nvPr/>
          </p:nvSpPr>
          <p:spPr bwMode="auto">
            <a:xfrm>
              <a:off x="1487487" y="1617663"/>
              <a:ext cx="111283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</a:rPr>
                <a:t>return:</a:t>
              </a:r>
            </a:p>
          </p:txBody>
        </p:sp>
        <p:grpSp>
          <p:nvGrpSpPr>
            <p:cNvPr id="351262" name="Group 30"/>
            <p:cNvGrpSpPr>
              <a:grpSpLocks/>
            </p:cNvGrpSpPr>
            <p:nvPr/>
          </p:nvGrpSpPr>
          <p:grpSpPr bwMode="auto">
            <a:xfrm>
              <a:off x="2630487" y="2379663"/>
              <a:ext cx="609600" cy="304800"/>
              <a:chOff x="1296" y="2544"/>
              <a:chExt cx="384" cy="192"/>
            </a:xfrm>
          </p:grpSpPr>
          <p:sp>
            <p:nvSpPr>
              <p:cNvPr id="351263" name="Rectangle 31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64" name="Rectangle 32"/>
              <p:cNvSpPr>
                <a:spLocks noChangeArrowheads="1"/>
              </p:cNvSpPr>
              <p:nvPr/>
            </p:nvSpPr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solidFill>
                      <a:schemeClr val="folHlink"/>
                    </a:solidFill>
                    <a:latin typeface="Courier New" pitchFamily="49" charset="0"/>
                  </a:rPr>
                  <a:t>XX</a:t>
                </a:r>
              </a:p>
            </p:txBody>
          </p:sp>
          <p:sp>
            <p:nvSpPr>
              <p:cNvPr id="351265" name="Rectangle 33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>
                  <a:solidFill>
                    <a:schemeClr val="folHlink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351266" name="Rectangle 34"/>
            <p:cNvSpPr>
              <a:spLocks noChangeArrowheads="1"/>
            </p:cNvSpPr>
            <p:nvPr/>
          </p:nvSpPr>
          <p:spPr bwMode="auto">
            <a:xfrm>
              <a:off x="1487487" y="2379663"/>
              <a:ext cx="111283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</a:rPr>
                <a:t>target:</a:t>
              </a:r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</a:t>
            </a:r>
            <a:r>
              <a:rPr lang="en-US">
                <a:latin typeface="Courier New" pitchFamily="49" charset="0"/>
              </a:rPr>
              <a:t>call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294687" cy="1174750"/>
          </a:xfrm>
        </p:spPr>
        <p:txBody>
          <a:bodyPr/>
          <a:lstStyle/>
          <a:p>
            <a:pPr lvl="1"/>
            <a:r>
              <a:rPr lang="en-US"/>
              <a:t>Use ALU to decrement stack pointer</a:t>
            </a:r>
          </a:p>
          <a:p>
            <a:pPr lvl="1"/>
            <a:r>
              <a:rPr lang="en-US"/>
              <a:t>Store incremented PC</a:t>
            </a: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urier New" pitchFamily="49" charset="0"/>
              </a:rPr>
              <a:t>call</a:t>
            </a:r>
            <a:r>
              <a:rPr lang="en-US" sz="1600"/>
              <a:t> Dest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295400"/>
            <a:ext cx="7010400" cy="1219200"/>
            <a:chOff x="914400" y="1295400"/>
            <a:chExt cx="7010400" cy="1219200"/>
          </a:xfrm>
        </p:grpSpPr>
        <p:sp>
          <p:nvSpPr>
            <p:cNvPr id="343046" name="Text Box 6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2133600" y="16002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48" name="Text Box 8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 </a:t>
              </a:r>
              <a:r>
                <a:rPr lang="en-US" sz="1600" dirty="0" err="1"/>
                <a:t>valC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[PC+1]</a:t>
              </a:r>
            </a:p>
          </p:txBody>
        </p:sp>
        <p:sp>
          <p:nvSpPr>
            <p:cNvPr id="343049" name="Text Box 9"/>
            <p:cNvSpPr txBox="1">
              <a:spLocks noChangeArrowheads="1"/>
            </p:cNvSpPr>
            <p:nvPr/>
          </p:nvSpPr>
          <p:spPr bwMode="auto">
            <a:xfrm>
              <a:off x="2133600" y="2209800"/>
              <a:ext cx="2819400" cy="304800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valP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PC+9</a:t>
              </a:r>
            </a:p>
          </p:txBody>
        </p:sp>
        <p:sp>
          <p:nvSpPr>
            <p:cNvPr id="343050" name="Text Box 10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28194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51" name="Text Box 11"/>
            <p:cNvSpPr txBox="1">
              <a:spLocks noChangeArrowheads="1"/>
            </p:cNvSpPr>
            <p:nvPr/>
          </p:nvSpPr>
          <p:spPr bwMode="auto">
            <a:xfrm>
              <a:off x="914400" y="1295400"/>
              <a:ext cx="1219200" cy="1219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3052" name="Text Box 12"/>
            <p:cNvSpPr txBox="1">
              <a:spLocks noChangeArrowheads="1"/>
            </p:cNvSpPr>
            <p:nvPr/>
          </p:nvSpPr>
          <p:spPr bwMode="auto">
            <a:xfrm>
              <a:off x="5105400" y="12954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3053" name="Text Box 13"/>
            <p:cNvSpPr txBox="1">
              <a:spLocks noChangeArrowheads="1"/>
            </p:cNvSpPr>
            <p:nvPr/>
          </p:nvSpPr>
          <p:spPr bwMode="auto">
            <a:xfrm>
              <a:off x="5105400" y="1600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54" name="Text Box 14"/>
            <p:cNvSpPr txBox="1">
              <a:spLocks noChangeArrowheads="1"/>
            </p:cNvSpPr>
            <p:nvPr/>
          </p:nvSpPr>
          <p:spPr bwMode="auto">
            <a:xfrm>
              <a:off x="5105400" y="1905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destination address </a:t>
              </a:r>
            </a:p>
          </p:txBody>
        </p:sp>
        <p:sp>
          <p:nvSpPr>
            <p:cNvPr id="343055" name="Text Box 15"/>
            <p:cNvSpPr txBox="1">
              <a:spLocks noChangeArrowheads="1"/>
            </p:cNvSpPr>
            <p:nvPr/>
          </p:nvSpPr>
          <p:spPr bwMode="auto">
            <a:xfrm>
              <a:off x="5105400" y="22098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Compute return point</a:t>
              </a:r>
            </a:p>
          </p:txBody>
        </p:sp>
      </p:grpSp>
      <p:grpSp>
        <p:nvGrpSpPr>
          <p:cNvPr id="343056" name="Group 16"/>
          <p:cNvGrpSpPr>
            <a:grpSpLocks/>
          </p:cNvGrpSpPr>
          <p:nvPr/>
        </p:nvGrpSpPr>
        <p:grpSpPr bwMode="auto">
          <a:xfrm>
            <a:off x="914400" y="2514600"/>
            <a:ext cx="7010400" cy="609600"/>
            <a:chOff x="576" y="1584"/>
            <a:chExt cx="4416" cy="384"/>
          </a:xfrm>
        </p:grpSpPr>
        <p:sp>
          <p:nvSpPr>
            <p:cNvPr id="343057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3058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3059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0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3061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2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stack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3124200"/>
            <a:ext cx="7010400" cy="609600"/>
            <a:chOff x="914400" y="3124200"/>
            <a:chExt cx="7010400" cy="609600"/>
          </a:xfrm>
        </p:grpSpPr>
        <p:sp>
          <p:nvSpPr>
            <p:cNvPr id="343064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–8</a:t>
              </a:r>
            </a:p>
          </p:txBody>
        </p:sp>
        <p:sp>
          <p:nvSpPr>
            <p:cNvPr id="343065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6" name="Text Box 26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67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3068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Decrement stack pointer</a:t>
              </a:r>
            </a:p>
          </p:txBody>
        </p:sp>
        <p:sp>
          <p:nvSpPr>
            <p:cNvPr id="343069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3070" name="Group 30"/>
          <p:cNvGrpSpPr>
            <a:grpSpLocks/>
          </p:cNvGrpSpPr>
          <p:nvPr/>
        </p:nvGrpSpPr>
        <p:grpSpPr bwMode="auto">
          <a:xfrm>
            <a:off x="914400" y="3733800"/>
            <a:ext cx="7010400" cy="304800"/>
            <a:chOff x="576" y="2352"/>
            <a:chExt cx="4416" cy="192"/>
          </a:xfrm>
        </p:grpSpPr>
        <p:sp>
          <p:nvSpPr>
            <p:cNvPr id="343071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valE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</a:t>
              </a:r>
              <a:r>
                <a:rPr lang="en-US" sz="1600" dirty="0" err="1"/>
                <a:t>valP</a:t>
              </a:r>
              <a:r>
                <a:rPr lang="en-US" sz="1600" dirty="0"/>
                <a:t> </a:t>
              </a:r>
            </a:p>
          </p:txBody>
        </p:sp>
        <p:sp>
          <p:nvSpPr>
            <p:cNvPr id="343072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3073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 return value on stack </a:t>
              </a:r>
            </a:p>
          </p:txBody>
        </p:sp>
      </p:grpSp>
      <p:grpSp>
        <p:nvGrpSpPr>
          <p:cNvPr id="343074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3075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3076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3077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3078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3079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43080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3081" name="Group 41"/>
          <p:cNvGrpSpPr>
            <a:grpSpLocks/>
          </p:cNvGrpSpPr>
          <p:nvPr/>
        </p:nvGrpSpPr>
        <p:grpSpPr bwMode="auto">
          <a:xfrm>
            <a:off x="914400" y="4648200"/>
            <a:ext cx="7010400" cy="304800"/>
            <a:chOff x="576" y="2928"/>
            <a:chExt cx="4416" cy="192"/>
          </a:xfrm>
        </p:grpSpPr>
        <p:sp>
          <p:nvSpPr>
            <p:cNvPr id="343082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valC</a:t>
              </a:r>
            </a:p>
          </p:txBody>
        </p:sp>
        <p:sp>
          <p:nvSpPr>
            <p:cNvPr id="343083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3084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PC to destination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</a:t>
            </a:r>
            <a:r>
              <a:rPr lang="en-US">
                <a:latin typeface="Courier New" pitchFamily="49" charset="0"/>
              </a:rPr>
              <a:t>ret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2819400"/>
            <a:ext cx="4070350" cy="3613150"/>
          </a:xfrm>
        </p:spPr>
        <p:txBody>
          <a:bodyPr/>
          <a:lstStyle/>
          <a:p>
            <a:pPr marL="0" indent="0"/>
            <a:r>
              <a:rPr lang="en-US" sz="2000" dirty="0"/>
              <a:t>Fetch</a:t>
            </a:r>
          </a:p>
          <a:p>
            <a:pPr lvl="1"/>
            <a:r>
              <a:rPr lang="en-US" sz="1800" dirty="0"/>
              <a:t>Read 1 byte</a:t>
            </a:r>
          </a:p>
          <a:p>
            <a:pPr marL="0" indent="0"/>
            <a:r>
              <a:rPr lang="en-US" sz="2000" dirty="0"/>
              <a:t>Decode</a:t>
            </a:r>
          </a:p>
          <a:p>
            <a:pPr lvl="1"/>
            <a:r>
              <a:rPr lang="en-US" sz="1800" dirty="0"/>
              <a:t>Read stack pointer</a:t>
            </a:r>
          </a:p>
          <a:p>
            <a:pPr marL="0" indent="0"/>
            <a:r>
              <a:rPr lang="en-US" sz="2000" dirty="0"/>
              <a:t>Execute</a:t>
            </a:r>
          </a:p>
          <a:p>
            <a:pPr lvl="1"/>
            <a:r>
              <a:rPr lang="en-US" sz="1800" dirty="0"/>
              <a:t>Increment stack pointer by 8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3263" y="2819400"/>
            <a:ext cx="4071937" cy="3613150"/>
          </a:xfrm>
        </p:spPr>
        <p:txBody>
          <a:bodyPr/>
          <a:lstStyle/>
          <a:p>
            <a:pPr marL="0" indent="0"/>
            <a:r>
              <a:rPr lang="en-US" sz="2000"/>
              <a:t>Memory</a:t>
            </a:r>
          </a:p>
          <a:p>
            <a:pPr lvl="1"/>
            <a:r>
              <a:rPr lang="en-US" sz="1800"/>
              <a:t>Read return address from old stack pointer</a:t>
            </a:r>
          </a:p>
          <a:p>
            <a:pPr marL="0" indent="0"/>
            <a:r>
              <a:rPr lang="en-US" sz="2000"/>
              <a:t>Write back</a:t>
            </a:r>
          </a:p>
          <a:p>
            <a:pPr lvl="1"/>
            <a:r>
              <a:rPr lang="en-US" sz="1800"/>
              <a:t>Update stack pointer</a:t>
            </a:r>
          </a:p>
          <a:p>
            <a:pPr marL="0" indent="0"/>
            <a:r>
              <a:rPr lang="en-US" sz="2000"/>
              <a:t>PC Update</a:t>
            </a:r>
          </a:p>
          <a:p>
            <a:pPr lvl="1"/>
            <a:r>
              <a:rPr lang="en-US" sz="1800"/>
              <a:t>Set PC to return address</a:t>
            </a:r>
          </a:p>
        </p:txBody>
      </p:sp>
      <p:sp>
        <p:nvSpPr>
          <p:cNvPr id="352274" name="Rectangle 18"/>
          <p:cNvSpPr>
            <a:spLocks noChangeArrowheads="1"/>
          </p:cNvSpPr>
          <p:nvPr/>
        </p:nvSpPr>
        <p:spPr bwMode="auto">
          <a:xfrm>
            <a:off x="1752600" y="1066800"/>
            <a:ext cx="5380038" cy="16002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52275" name="Rectangle 19"/>
          <p:cNvSpPr>
            <a:spLocks noChangeArrowheads="1"/>
          </p:cNvSpPr>
          <p:nvPr/>
        </p:nvSpPr>
        <p:spPr bwMode="auto">
          <a:xfrm>
            <a:off x="1981200" y="1219200"/>
            <a:ext cx="1905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ret</a:t>
            </a:r>
            <a:endParaRPr lang="en-US" sz="1600">
              <a:solidFill>
                <a:schemeClr val="folHlink"/>
              </a:solidFill>
            </a:endParaRPr>
          </a:p>
        </p:txBody>
      </p:sp>
      <p:grpSp>
        <p:nvGrpSpPr>
          <p:cNvPr id="352276" name="Group 20"/>
          <p:cNvGrpSpPr>
            <a:grpSpLocks/>
          </p:cNvGrpSpPr>
          <p:nvPr/>
        </p:nvGrpSpPr>
        <p:grpSpPr bwMode="auto">
          <a:xfrm>
            <a:off x="3886200" y="1219200"/>
            <a:ext cx="609600" cy="304800"/>
            <a:chOff x="1296" y="2544"/>
            <a:chExt cx="384" cy="192"/>
          </a:xfrm>
        </p:grpSpPr>
        <p:sp>
          <p:nvSpPr>
            <p:cNvPr id="352277" name="Rectangle 21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9</a:t>
              </a:r>
            </a:p>
          </p:txBody>
        </p:sp>
        <p:sp>
          <p:nvSpPr>
            <p:cNvPr id="352278" name="Rectangle 22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0</a:t>
              </a:r>
            </a:p>
          </p:txBody>
        </p:sp>
        <p:sp>
          <p:nvSpPr>
            <p:cNvPr id="352279" name="Rectangle 23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grpSp>
        <p:nvGrpSpPr>
          <p:cNvPr id="352293" name="Group 37"/>
          <p:cNvGrpSpPr>
            <a:grpSpLocks/>
          </p:cNvGrpSpPr>
          <p:nvPr/>
        </p:nvGrpSpPr>
        <p:grpSpPr bwMode="auto">
          <a:xfrm>
            <a:off x="3886200" y="2286000"/>
            <a:ext cx="609600" cy="304800"/>
            <a:chOff x="1296" y="2544"/>
            <a:chExt cx="384" cy="192"/>
          </a:xfrm>
        </p:grpSpPr>
        <p:sp>
          <p:nvSpPr>
            <p:cNvPr id="352294" name="Rectangle 38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2295" name="Rectangle 39"/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solidFill>
                    <a:schemeClr val="folHlink"/>
                  </a:solidFill>
                  <a:latin typeface="Courier New" pitchFamily="49" charset="0"/>
                </a:rPr>
                <a:t>XX</a:t>
              </a:r>
            </a:p>
          </p:txBody>
        </p:sp>
        <p:sp>
          <p:nvSpPr>
            <p:cNvPr id="352296" name="Rectangle 40"/>
            <p:cNvSpPr>
              <a:spLocks noChangeArrowheads="1"/>
            </p:cNvSpPr>
            <p:nvPr/>
          </p:nvSpPr>
          <p:spPr bwMode="auto">
            <a:xfrm>
              <a:off x="1296" y="254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solidFill>
                  <a:schemeClr val="folHlink"/>
                </a:solidFill>
                <a:latin typeface="Courier New" pitchFamily="49" charset="0"/>
              </a:endParaRPr>
            </a:p>
          </p:txBody>
        </p:sp>
      </p:grpSp>
      <p:sp>
        <p:nvSpPr>
          <p:cNvPr id="352297" name="Rectangle 41"/>
          <p:cNvSpPr>
            <a:spLocks noChangeArrowheads="1"/>
          </p:cNvSpPr>
          <p:nvPr/>
        </p:nvSpPr>
        <p:spPr bwMode="auto">
          <a:xfrm>
            <a:off x="2743200" y="2286000"/>
            <a:ext cx="11128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return: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Computation: </a:t>
            </a:r>
            <a:r>
              <a:rPr lang="en-US">
                <a:latin typeface="Courier New" pitchFamily="49" charset="0"/>
              </a:rPr>
              <a:t>ret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294687" cy="1174750"/>
          </a:xfrm>
        </p:spPr>
        <p:txBody>
          <a:bodyPr/>
          <a:lstStyle/>
          <a:p>
            <a:pPr lvl="1"/>
            <a:r>
              <a:rPr lang="en-US"/>
              <a:t>Use ALU to increment stack pointer</a:t>
            </a:r>
          </a:p>
          <a:p>
            <a:pPr lvl="1"/>
            <a:r>
              <a:rPr lang="en-US"/>
              <a:t>Read return address from memory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28194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 type="none" w="sm" len="sm"/>
          </a:ln>
          <a:effectLst/>
        </p:spPr>
        <p:txBody>
          <a:bodyPr lIns="45720" rIns="45720"/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urier New" pitchFamily="49" charset="0"/>
              </a:rPr>
              <a:t>ret</a:t>
            </a:r>
          </a:p>
        </p:txBody>
      </p:sp>
      <p:grpSp>
        <p:nvGrpSpPr>
          <p:cNvPr id="344069" name="Group 5"/>
          <p:cNvGrpSpPr>
            <a:grpSpLocks/>
          </p:cNvGrpSpPr>
          <p:nvPr/>
        </p:nvGrpSpPr>
        <p:grpSpPr bwMode="auto">
          <a:xfrm>
            <a:off x="914400" y="1295400"/>
            <a:ext cx="7010400" cy="1219200"/>
            <a:chOff x="576" y="816"/>
            <a:chExt cx="4416" cy="768"/>
          </a:xfrm>
        </p:grpSpPr>
        <p:sp>
          <p:nvSpPr>
            <p:cNvPr id="344070" name="Text Box 6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icode:ifun </a:t>
              </a:r>
              <a:r>
                <a:rPr lang="en-US" sz="1600">
                  <a:sym typeface="Symbol" pitchFamily="18" charset="2"/>
                </a:rPr>
                <a:t></a:t>
              </a:r>
              <a:r>
                <a:rPr lang="en-US" sz="1600"/>
                <a:t> M</a:t>
              </a:r>
              <a:r>
                <a:rPr lang="en-US" sz="1600" baseline="-25000"/>
                <a:t>1</a:t>
              </a:r>
              <a:r>
                <a:rPr lang="en-US" sz="1600"/>
                <a:t>[PC]</a:t>
              </a:r>
            </a:p>
          </p:txBody>
        </p:sp>
        <p:sp>
          <p:nvSpPr>
            <p:cNvPr id="344071" name="Text Box 7"/>
            <p:cNvSpPr txBox="1">
              <a:spLocks noChangeArrowheads="1"/>
            </p:cNvSpPr>
            <p:nvPr/>
          </p:nvSpPr>
          <p:spPr bwMode="auto">
            <a:xfrm>
              <a:off x="1344" y="1008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72" name="Text Box 8"/>
            <p:cNvSpPr txBox="1">
              <a:spLocks noChangeArrowheads="1"/>
            </p:cNvSpPr>
            <p:nvPr/>
          </p:nvSpPr>
          <p:spPr bwMode="auto">
            <a:xfrm>
              <a:off x="1344" y="1200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4073" name="Text Box 9"/>
            <p:cNvSpPr txBox="1">
              <a:spLocks noChangeArrowheads="1"/>
            </p:cNvSpPr>
            <p:nvPr/>
          </p:nvSpPr>
          <p:spPr bwMode="auto">
            <a:xfrm>
              <a:off x="1344" y="1392"/>
              <a:ext cx="1776" cy="192"/>
            </a:xfrm>
            <a:prstGeom prst="rect">
              <a:avLst/>
            </a:prstGeom>
            <a:solidFill>
              <a:srgbClr val="FFCC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>
                <a:sym typeface="Symbol" pitchFamily="18" charset="2"/>
              </a:endParaRPr>
            </a:p>
          </p:txBody>
        </p:sp>
        <p:sp>
          <p:nvSpPr>
            <p:cNvPr id="344074" name="Text Box 10"/>
            <p:cNvSpPr txBox="1">
              <a:spLocks noChangeArrowheads="1"/>
            </p:cNvSpPr>
            <p:nvPr/>
          </p:nvSpPr>
          <p:spPr bwMode="auto">
            <a:xfrm>
              <a:off x="1344" y="816"/>
              <a:ext cx="1776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75" name="Text Box 11"/>
            <p:cNvSpPr txBox="1">
              <a:spLocks noChangeArrowheads="1"/>
            </p:cNvSpPr>
            <p:nvPr/>
          </p:nvSpPr>
          <p:spPr bwMode="auto">
            <a:xfrm>
              <a:off x="576" y="816"/>
              <a:ext cx="768" cy="76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Fetch</a:t>
              </a:r>
            </a:p>
          </p:txBody>
        </p:sp>
        <p:sp>
          <p:nvSpPr>
            <p:cNvPr id="344076" name="Text Box 12"/>
            <p:cNvSpPr txBox="1">
              <a:spLocks noChangeArrowheads="1"/>
            </p:cNvSpPr>
            <p:nvPr/>
          </p:nvSpPr>
          <p:spPr bwMode="auto">
            <a:xfrm>
              <a:off x="3216" y="81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instruction byte</a:t>
              </a:r>
            </a:p>
          </p:txBody>
        </p:sp>
        <p:sp>
          <p:nvSpPr>
            <p:cNvPr id="344077" name="Text Box 13"/>
            <p:cNvSpPr txBox="1">
              <a:spLocks noChangeArrowheads="1"/>
            </p:cNvSpPr>
            <p:nvPr/>
          </p:nvSpPr>
          <p:spPr bwMode="auto">
            <a:xfrm>
              <a:off x="3216" y="100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78" name="Text Box 14"/>
            <p:cNvSpPr txBox="1">
              <a:spLocks noChangeArrowheads="1"/>
            </p:cNvSpPr>
            <p:nvPr/>
          </p:nvSpPr>
          <p:spPr bwMode="auto">
            <a:xfrm>
              <a:off x="3216" y="1200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4079" name="Text Box 15"/>
            <p:cNvSpPr txBox="1">
              <a:spLocks noChangeArrowheads="1"/>
            </p:cNvSpPr>
            <p:nvPr/>
          </p:nvSpPr>
          <p:spPr bwMode="auto">
            <a:xfrm>
              <a:off x="3216" y="139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4080" name="Group 16"/>
          <p:cNvGrpSpPr>
            <a:grpSpLocks/>
          </p:cNvGrpSpPr>
          <p:nvPr/>
        </p:nvGrpSpPr>
        <p:grpSpPr bwMode="auto">
          <a:xfrm>
            <a:off x="914400" y="2514600"/>
            <a:ext cx="7010400" cy="609600"/>
            <a:chOff x="576" y="1584"/>
            <a:chExt cx="4416" cy="384"/>
          </a:xfrm>
        </p:grpSpPr>
        <p:sp>
          <p:nvSpPr>
            <p:cNvPr id="344081" name="Text Box 17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valA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4082" name="Text Box 18"/>
            <p:cNvSpPr txBox="1">
              <a:spLocks noChangeArrowheads="1"/>
            </p:cNvSpPr>
            <p:nvPr/>
          </p:nvSpPr>
          <p:spPr bwMode="auto">
            <a:xfrm>
              <a:off x="1344" y="1776"/>
              <a:ext cx="1776" cy="192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valB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R[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>
                  <a:sym typeface="Symbol" pitchFamily="18" charset="2"/>
                </a:rPr>
                <a:t>]</a:t>
              </a:r>
            </a:p>
          </p:txBody>
        </p:sp>
        <p:sp>
          <p:nvSpPr>
            <p:cNvPr id="344083" name="Text Box 19"/>
            <p:cNvSpPr txBox="1">
              <a:spLocks noChangeArrowheads="1"/>
            </p:cNvSpPr>
            <p:nvPr/>
          </p:nvSpPr>
          <p:spPr bwMode="auto">
            <a:xfrm>
              <a:off x="1344" y="158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84" name="Text Box 20"/>
            <p:cNvSpPr txBox="1">
              <a:spLocks noChangeArrowheads="1"/>
            </p:cNvSpPr>
            <p:nvPr/>
          </p:nvSpPr>
          <p:spPr bwMode="auto">
            <a:xfrm>
              <a:off x="576" y="158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Decode</a:t>
              </a:r>
            </a:p>
          </p:txBody>
        </p:sp>
        <p:sp>
          <p:nvSpPr>
            <p:cNvPr id="344085" name="Text Box 21"/>
            <p:cNvSpPr txBox="1">
              <a:spLocks noChangeArrowheads="1"/>
            </p:cNvSpPr>
            <p:nvPr/>
          </p:nvSpPr>
          <p:spPr bwMode="auto">
            <a:xfrm>
              <a:off x="3216" y="158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stack pointer</a:t>
              </a:r>
            </a:p>
          </p:txBody>
        </p:sp>
        <p:sp>
          <p:nvSpPr>
            <p:cNvPr id="344086" name="Text Box 22"/>
            <p:cNvSpPr txBox="1">
              <a:spLocks noChangeArrowheads="1"/>
            </p:cNvSpPr>
            <p:nvPr/>
          </p:nvSpPr>
          <p:spPr bwMode="auto">
            <a:xfrm>
              <a:off x="3216" y="177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operand stack pointer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3124200"/>
            <a:ext cx="7010400" cy="609600"/>
            <a:chOff x="914400" y="3124200"/>
            <a:chExt cx="7010400" cy="609600"/>
          </a:xfrm>
        </p:grpSpPr>
        <p:sp>
          <p:nvSpPr>
            <p:cNvPr id="344088" name="Text Box 24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valE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valB</a:t>
              </a:r>
              <a:r>
                <a:rPr lang="en-US" sz="1600" dirty="0">
                  <a:sym typeface="Symbol" pitchFamily="18" charset="2"/>
                </a:rPr>
                <a:t> + 8</a:t>
              </a:r>
            </a:p>
          </p:txBody>
        </p:sp>
        <p:sp>
          <p:nvSpPr>
            <p:cNvPr id="344089" name="Text Box 25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2819400" cy="304800"/>
            </a:xfrm>
            <a:prstGeom prst="rect">
              <a:avLst/>
            </a:prstGeom>
            <a:solidFill>
              <a:srgbClr val="99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90" name="Text Box 26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28194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091" name="Text Box 2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219200" cy="609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Execute</a:t>
              </a:r>
            </a:p>
          </p:txBody>
        </p:sp>
        <p:sp>
          <p:nvSpPr>
            <p:cNvPr id="344092" name="Text Box 28"/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Increment stack pointer</a:t>
              </a:r>
            </a:p>
          </p:txBody>
        </p:sp>
        <p:sp>
          <p:nvSpPr>
            <p:cNvPr id="344093" name="Text Box 29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28194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</p:grpSp>
      <p:grpSp>
        <p:nvGrpSpPr>
          <p:cNvPr id="344094" name="Group 30"/>
          <p:cNvGrpSpPr>
            <a:grpSpLocks/>
          </p:cNvGrpSpPr>
          <p:nvPr/>
        </p:nvGrpSpPr>
        <p:grpSpPr bwMode="auto">
          <a:xfrm>
            <a:off x="914400" y="3733800"/>
            <a:ext cx="7010400" cy="304800"/>
            <a:chOff x="576" y="2352"/>
            <a:chExt cx="4416" cy="192"/>
          </a:xfrm>
        </p:grpSpPr>
        <p:sp>
          <p:nvSpPr>
            <p:cNvPr id="344095" name="Text Box 31"/>
            <p:cNvSpPr txBox="1">
              <a:spLocks noChangeArrowheads="1"/>
            </p:cNvSpPr>
            <p:nvPr/>
          </p:nvSpPr>
          <p:spPr bwMode="auto">
            <a:xfrm>
              <a:off x="1344" y="2352"/>
              <a:ext cx="1776" cy="19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 err="1"/>
                <a:t>valM</a:t>
              </a:r>
              <a:r>
                <a:rPr lang="en-US" sz="1600" dirty="0"/>
                <a:t> </a:t>
              </a:r>
              <a:r>
                <a:rPr lang="en-US" sz="1600" dirty="0">
                  <a:sym typeface="Symbol" pitchFamily="18" charset="2"/>
                </a:rPr>
                <a:t></a:t>
              </a:r>
              <a:r>
                <a:rPr lang="en-US" sz="1600" dirty="0"/>
                <a:t> M</a:t>
              </a:r>
              <a:r>
                <a:rPr lang="en-US" sz="1600" baseline="-25000" dirty="0"/>
                <a:t>8</a:t>
              </a:r>
              <a:r>
                <a:rPr lang="en-US" sz="1600" dirty="0"/>
                <a:t>[</a:t>
              </a:r>
              <a:r>
                <a:rPr lang="en-US" sz="1600" dirty="0" err="1"/>
                <a:t>valA</a:t>
              </a:r>
              <a:r>
                <a:rPr lang="en-US" sz="1600" dirty="0"/>
                <a:t>]  </a:t>
              </a:r>
            </a:p>
          </p:txBody>
        </p:sp>
        <p:sp>
          <p:nvSpPr>
            <p:cNvPr id="344096" name="Text Box 32"/>
            <p:cNvSpPr txBox="1">
              <a:spLocks noChangeArrowheads="1"/>
            </p:cNvSpPr>
            <p:nvPr/>
          </p:nvSpPr>
          <p:spPr bwMode="auto">
            <a:xfrm>
              <a:off x="576" y="2352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Memory</a:t>
              </a:r>
            </a:p>
          </p:txBody>
        </p:sp>
        <p:sp>
          <p:nvSpPr>
            <p:cNvPr id="344097" name="Text Box 33"/>
            <p:cNvSpPr txBox="1">
              <a:spLocks noChangeArrowheads="1"/>
            </p:cNvSpPr>
            <p:nvPr/>
          </p:nvSpPr>
          <p:spPr bwMode="auto">
            <a:xfrm>
              <a:off x="3216" y="2352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Read return address</a:t>
              </a:r>
            </a:p>
          </p:txBody>
        </p:sp>
      </p:grpSp>
      <p:grpSp>
        <p:nvGrpSpPr>
          <p:cNvPr id="344098" name="Group 34"/>
          <p:cNvGrpSpPr>
            <a:grpSpLocks/>
          </p:cNvGrpSpPr>
          <p:nvPr/>
        </p:nvGrpSpPr>
        <p:grpSpPr bwMode="auto">
          <a:xfrm>
            <a:off x="914400" y="4038600"/>
            <a:ext cx="7010400" cy="609600"/>
            <a:chOff x="576" y="2544"/>
            <a:chExt cx="4416" cy="384"/>
          </a:xfrm>
        </p:grpSpPr>
        <p:sp>
          <p:nvSpPr>
            <p:cNvPr id="344099" name="Text Box 35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>
                  <a:sym typeface="Symbol" pitchFamily="18" charset="2"/>
                </a:rPr>
                <a:t>[</a:t>
              </a:r>
              <a:r>
                <a:rPr lang="en-US" sz="1600" dirty="0">
                  <a:latin typeface="Courier New" pitchFamily="49" charset="0"/>
                  <a:sym typeface="Symbol" pitchFamily="18" charset="2"/>
                </a:rPr>
                <a:t>%</a:t>
              </a:r>
              <a:r>
                <a:rPr lang="en-US" sz="1600" dirty="0" err="1">
                  <a:latin typeface="Courier New" pitchFamily="49" charset="0"/>
                  <a:sym typeface="Symbol" pitchFamily="18" charset="2"/>
                </a:rPr>
                <a:t>rsp</a:t>
              </a:r>
              <a:r>
                <a:rPr lang="en-US" sz="1600" dirty="0"/>
                <a:t>] </a:t>
              </a:r>
              <a:r>
                <a:rPr lang="en-US" sz="1600" dirty="0">
                  <a:sym typeface="Symbol" pitchFamily="18" charset="2"/>
                </a:rPr>
                <a:t> </a:t>
              </a:r>
              <a:r>
                <a:rPr lang="en-US" sz="1600" dirty="0" err="1">
                  <a:sym typeface="Symbol" pitchFamily="18" charset="2"/>
                </a:rPr>
                <a:t>valE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344100" name="Text Box 36"/>
            <p:cNvSpPr txBox="1">
              <a:spLocks noChangeArrowheads="1"/>
            </p:cNvSpPr>
            <p:nvPr/>
          </p:nvSpPr>
          <p:spPr bwMode="auto">
            <a:xfrm>
              <a:off x="1344" y="2736"/>
              <a:ext cx="1776" cy="192"/>
            </a:xfrm>
            <a:prstGeom prst="rect">
              <a:avLst/>
            </a:prstGeom>
            <a:solidFill>
              <a:srgbClr val="CCFFCC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  <p:sp>
          <p:nvSpPr>
            <p:cNvPr id="344101" name="Text Box 37"/>
            <p:cNvSpPr txBox="1">
              <a:spLocks noChangeArrowheads="1"/>
            </p:cNvSpPr>
            <p:nvPr/>
          </p:nvSpPr>
          <p:spPr bwMode="auto">
            <a:xfrm>
              <a:off x="1344" y="2544"/>
              <a:ext cx="1776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44102" name="Text Box 38"/>
            <p:cNvSpPr txBox="1">
              <a:spLocks noChangeArrowheads="1"/>
            </p:cNvSpPr>
            <p:nvPr/>
          </p:nvSpPr>
          <p:spPr bwMode="auto">
            <a:xfrm>
              <a:off x="576" y="2544"/>
              <a:ext cx="768" cy="384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Write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/>
                <a:t>back</a:t>
              </a:r>
            </a:p>
          </p:txBody>
        </p:sp>
        <p:sp>
          <p:nvSpPr>
            <p:cNvPr id="344103" name="Text Box 39"/>
            <p:cNvSpPr txBox="1">
              <a:spLocks noChangeArrowheads="1"/>
            </p:cNvSpPr>
            <p:nvPr/>
          </p:nvSpPr>
          <p:spPr bwMode="auto">
            <a:xfrm>
              <a:off x="3216" y="2544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Update stack pointer</a:t>
              </a:r>
            </a:p>
          </p:txBody>
        </p:sp>
        <p:sp>
          <p:nvSpPr>
            <p:cNvPr id="344104" name="Text Box 40"/>
            <p:cNvSpPr txBox="1">
              <a:spLocks noChangeArrowheads="1"/>
            </p:cNvSpPr>
            <p:nvPr/>
          </p:nvSpPr>
          <p:spPr bwMode="auto">
            <a:xfrm>
              <a:off x="3216" y="2736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 </a:t>
              </a:r>
            </a:p>
          </p:txBody>
        </p:sp>
      </p:grpSp>
      <p:grpSp>
        <p:nvGrpSpPr>
          <p:cNvPr id="344105" name="Group 41"/>
          <p:cNvGrpSpPr>
            <a:grpSpLocks/>
          </p:cNvGrpSpPr>
          <p:nvPr/>
        </p:nvGrpSpPr>
        <p:grpSpPr bwMode="auto">
          <a:xfrm>
            <a:off x="914400" y="4648200"/>
            <a:ext cx="7010400" cy="304800"/>
            <a:chOff x="576" y="2928"/>
            <a:chExt cx="4416" cy="192"/>
          </a:xfrm>
        </p:grpSpPr>
        <p:sp>
          <p:nvSpPr>
            <p:cNvPr id="344106" name="Text Box 42"/>
            <p:cNvSpPr txBox="1">
              <a:spLocks noChangeArrowheads="1"/>
            </p:cNvSpPr>
            <p:nvPr/>
          </p:nvSpPr>
          <p:spPr bwMode="auto">
            <a:xfrm>
              <a:off x="1344" y="2928"/>
              <a:ext cx="1776" cy="19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</a:t>
              </a:r>
              <a:r>
                <a:rPr lang="en-US" sz="1600">
                  <a:sym typeface="Symbol" pitchFamily="18" charset="2"/>
                </a:rPr>
                <a:t> valM</a:t>
              </a:r>
            </a:p>
          </p:txBody>
        </p:sp>
        <p:sp>
          <p:nvSpPr>
            <p:cNvPr id="344107" name="Text Box 43"/>
            <p:cNvSpPr txBox="1">
              <a:spLocks noChangeArrowheads="1"/>
            </p:cNvSpPr>
            <p:nvPr/>
          </p:nvSpPr>
          <p:spPr bwMode="auto">
            <a:xfrm>
              <a:off x="576" y="2928"/>
              <a:ext cx="768" cy="1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PC update</a:t>
              </a:r>
            </a:p>
          </p:txBody>
        </p:sp>
        <p:sp>
          <p:nvSpPr>
            <p:cNvPr id="344108" name="Text Box 44"/>
            <p:cNvSpPr txBox="1">
              <a:spLocks noChangeArrowheads="1"/>
            </p:cNvSpPr>
            <p:nvPr/>
          </p:nvSpPr>
          <p:spPr bwMode="auto">
            <a:xfrm>
              <a:off x="3216" y="2928"/>
              <a:ext cx="177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/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Set PC to return address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Decoding</a:t>
            </a:r>
          </a:p>
        </p:txBody>
      </p:sp>
      <p:sp>
        <p:nvSpPr>
          <p:cNvPr id="334021" name="Rectangle 197"/>
          <p:cNvSpPr>
            <a:spLocks noGrp="1" noChangeArrowheads="1"/>
          </p:cNvSpPr>
          <p:nvPr>
            <p:ph type="body" idx="1"/>
          </p:nvPr>
        </p:nvSpPr>
        <p:spPr>
          <a:xfrm>
            <a:off x="290513" y="4572000"/>
            <a:ext cx="8294687" cy="1860550"/>
          </a:xfrm>
        </p:spPr>
        <p:txBody>
          <a:bodyPr/>
          <a:lstStyle/>
          <a:p>
            <a:pPr>
              <a:tabLst>
                <a:tab pos="3829050" algn="l"/>
              </a:tabLst>
            </a:pPr>
            <a:r>
              <a:rPr lang="en-US"/>
              <a:t>Instruction Format</a:t>
            </a:r>
          </a:p>
          <a:p>
            <a:pPr lvl="1">
              <a:tabLst>
                <a:tab pos="3829050" algn="l"/>
              </a:tabLst>
            </a:pPr>
            <a:r>
              <a:rPr lang="en-US"/>
              <a:t>Instruction byte	icode:ifun</a:t>
            </a:r>
          </a:p>
          <a:p>
            <a:pPr lvl="1">
              <a:tabLst>
                <a:tab pos="3829050" algn="l"/>
              </a:tabLst>
            </a:pPr>
            <a:r>
              <a:rPr lang="en-US"/>
              <a:t>Optional register byte	rA:rB</a:t>
            </a:r>
          </a:p>
          <a:p>
            <a:pPr lvl="1">
              <a:tabLst>
                <a:tab pos="3829050" algn="l"/>
              </a:tabLst>
            </a:pPr>
            <a:r>
              <a:rPr lang="en-US"/>
              <a:t>Optional constant word	valC</a:t>
            </a:r>
          </a:p>
        </p:txBody>
      </p:sp>
      <p:grpSp>
        <p:nvGrpSpPr>
          <p:cNvPr id="333904" name="Group 80"/>
          <p:cNvGrpSpPr>
            <a:grpSpLocks/>
          </p:cNvGrpSpPr>
          <p:nvPr/>
        </p:nvGrpSpPr>
        <p:grpSpPr bwMode="auto">
          <a:xfrm>
            <a:off x="2508250" y="1998663"/>
            <a:ext cx="609600" cy="280987"/>
            <a:chOff x="1536" y="2208"/>
            <a:chExt cx="384" cy="192"/>
          </a:xfrm>
        </p:grpSpPr>
        <p:sp>
          <p:nvSpPr>
            <p:cNvPr id="333905" name="Rectangle 81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33906" name="Rectangle 82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33907" name="Rectangle 83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333908" name="Group 84"/>
          <p:cNvGrpSpPr>
            <a:grpSpLocks/>
          </p:cNvGrpSpPr>
          <p:nvPr/>
        </p:nvGrpSpPr>
        <p:grpSpPr bwMode="auto">
          <a:xfrm>
            <a:off x="3117850" y="1998663"/>
            <a:ext cx="609600" cy="280987"/>
            <a:chOff x="1920" y="2208"/>
            <a:chExt cx="384" cy="192"/>
          </a:xfrm>
        </p:grpSpPr>
        <p:sp>
          <p:nvSpPr>
            <p:cNvPr id="333909" name="Rectangle 85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33910" name="Rectangle 86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33911" name="Rectangle 8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33912" name="Rectangle 88"/>
          <p:cNvSpPr>
            <a:spLocks noChangeArrowheads="1"/>
          </p:cNvSpPr>
          <p:nvPr/>
        </p:nvSpPr>
        <p:spPr bwMode="auto">
          <a:xfrm>
            <a:off x="3727450" y="1998663"/>
            <a:ext cx="4864100" cy="28098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34004" name="Text Box 180"/>
          <p:cNvSpPr txBox="1">
            <a:spLocks noChangeArrowheads="1"/>
          </p:cNvSpPr>
          <p:nvPr/>
        </p:nvSpPr>
        <p:spPr bwMode="auto">
          <a:xfrm>
            <a:off x="984250" y="28368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icode</a:t>
            </a:r>
          </a:p>
        </p:txBody>
      </p:sp>
      <p:sp>
        <p:nvSpPr>
          <p:cNvPr id="334006" name="Text Box 182"/>
          <p:cNvSpPr txBox="1">
            <a:spLocks noChangeArrowheads="1"/>
          </p:cNvSpPr>
          <p:nvPr/>
        </p:nvSpPr>
        <p:spPr bwMode="auto">
          <a:xfrm>
            <a:off x="984250" y="31416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ifun</a:t>
            </a:r>
          </a:p>
        </p:txBody>
      </p:sp>
      <p:sp>
        <p:nvSpPr>
          <p:cNvPr id="334007" name="Text Box 183"/>
          <p:cNvSpPr txBox="1">
            <a:spLocks noChangeArrowheads="1"/>
          </p:cNvSpPr>
          <p:nvPr/>
        </p:nvSpPr>
        <p:spPr bwMode="auto">
          <a:xfrm>
            <a:off x="984250" y="34464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rA</a:t>
            </a:r>
          </a:p>
        </p:txBody>
      </p:sp>
      <p:sp>
        <p:nvSpPr>
          <p:cNvPr id="334008" name="Text Box 184"/>
          <p:cNvSpPr txBox="1">
            <a:spLocks noChangeArrowheads="1"/>
          </p:cNvSpPr>
          <p:nvPr/>
        </p:nvSpPr>
        <p:spPr bwMode="auto">
          <a:xfrm>
            <a:off x="984250" y="37512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rB</a:t>
            </a:r>
          </a:p>
        </p:txBody>
      </p:sp>
      <p:sp>
        <p:nvSpPr>
          <p:cNvPr id="334009" name="Text Box 185"/>
          <p:cNvSpPr txBox="1">
            <a:spLocks noChangeArrowheads="1"/>
          </p:cNvSpPr>
          <p:nvPr/>
        </p:nvSpPr>
        <p:spPr bwMode="auto">
          <a:xfrm>
            <a:off x="984250" y="40560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valC</a:t>
            </a:r>
          </a:p>
        </p:txBody>
      </p:sp>
      <p:sp>
        <p:nvSpPr>
          <p:cNvPr id="334010" name="Freeform 186"/>
          <p:cNvSpPr>
            <a:spLocks/>
          </p:cNvSpPr>
          <p:nvPr/>
        </p:nvSpPr>
        <p:spPr bwMode="auto">
          <a:xfrm>
            <a:off x="1974850" y="2303463"/>
            <a:ext cx="6858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44" y="432"/>
              </a:cxn>
              <a:cxn ang="0">
                <a:pos x="432" y="0"/>
              </a:cxn>
            </a:cxnLst>
            <a:rect l="0" t="0" r="r" b="b"/>
            <a:pathLst>
              <a:path w="432" h="432">
                <a:moveTo>
                  <a:pt x="0" y="432"/>
                </a:moveTo>
                <a:lnTo>
                  <a:pt x="144" y="432"/>
                </a:lnTo>
                <a:lnTo>
                  <a:pt x="43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1" name="Freeform 187"/>
          <p:cNvSpPr>
            <a:spLocks/>
          </p:cNvSpPr>
          <p:nvPr/>
        </p:nvSpPr>
        <p:spPr bwMode="auto">
          <a:xfrm>
            <a:off x="1974850" y="2303463"/>
            <a:ext cx="9906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192" y="624"/>
              </a:cxn>
              <a:cxn ang="0">
                <a:pos x="624" y="0"/>
              </a:cxn>
            </a:cxnLst>
            <a:rect l="0" t="0" r="r" b="b"/>
            <a:pathLst>
              <a:path w="624" h="624">
                <a:moveTo>
                  <a:pt x="0" y="624"/>
                </a:moveTo>
                <a:lnTo>
                  <a:pt x="192" y="624"/>
                </a:lnTo>
                <a:lnTo>
                  <a:pt x="624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2" name="Freeform 188"/>
          <p:cNvSpPr>
            <a:spLocks/>
          </p:cNvSpPr>
          <p:nvPr/>
        </p:nvSpPr>
        <p:spPr bwMode="auto">
          <a:xfrm>
            <a:off x="1974850" y="2303463"/>
            <a:ext cx="1295400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240" y="816"/>
              </a:cxn>
              <a:cxn ang="0">
                <a:pos x="816" y="0"/>
              </a:cxn>
            </a:cxnLst>
            <a:rect l="0" t="0" r="r" b="b"/>
            <a:pathLst>
              <a:path w="816" h="816">
                <a:moveTo>
                  <a:pt x="0" y="816"/>
                </a:moveTo>
                <a:lnTo>
                  <a:pt x="240" y="816"/>
                </a:lnTo>
                <a:lnTo>
                  <a:pt x="816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3" name="Freeform 189"/>
          <p:cNvSpPr>
            <a:spLocks/>
          </p:cNvSpPr>
          <p:nvPr/>
        </p:nvSpPr>
        <p:spPr bwMode="auto">
          <a:xfrm>
            <a:off x="1974850" y="2303463"/>
            <a:ext cx="16002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336" y="1008"/>
              </a:cxn>
              <a:cxn ang="0">
                <a:pos x="1008" y="0"/>
              </a:cxn>
            </a:cxnLst>
            <a:rect l="0" t="0" r="r" b="b"/>
            <a:pathLst>
              <a:path w="1008" h="1008">
                <a:moveTo>
                  <a:pt x="0" y="1008"/>
                </a:moveTo>
                <a:lnTo>
                  <a:pt x="336" y="1008"/>
                </a:lnTo>
                <a:lnTo>
                  <a:pt x="1008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4" name="Freeform 190"/>
          <p:cNvSpPr>
            <a:spLocks/>
          </p:cNvSpPr>
          <p:nvPr/>
        </p:nvSpPr>
        <p:spPr bwMode="auto">
          <a:xfrm>
            <a:off x="1974850" y="2303463"/>
            <a:ext cx="4108450" cy="19050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816" y="1200"/>
              </a:cxn>
              <a:cxn ang="0">
                <a:pos x="1632" y="0"/>
              </a:cxn>
            </a:cxnLst>
            <a:rect l="0" t="0" r="r" b="b"/>
            <a:pathLst>
              <a:path w="1632" h="1200">
                <a:moveTo>
                  <a:pt x="0" y="1200"/>
                </a:moveTo>
                <a:lnTo>
                  <a:pt x="816" y="1200"/>
                </a:lnTo>
                <a:lnTo>
                  <a:pt x="163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6" name="AutoShape 192"/>
          <p:cNvSpPr>
            <a:spLocks/>
          </p:cNvSpPr>
          <p:nvPr/>
        </p:nvSpPr>
        <p:spPr bwMode="auto">
          <a:xfrm rot="5400000">
            <a:off x="3308350" y="1503363"/>
            <a:ext cx="228600" cy="609600"/>
          </a:xfrm>
          <a:prstGeom prst="leftBrace">
            <a:avLst>
              <a:gd name="adj1" fmla="val 22222"/>
              <a:gd name="adj2" fmla="val 48694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7" name="AutoShape 193"/>
          <p:cNvSpPr>
            <a:spLocks/>
          </p:cNvSpPr>
          <p:nvPr/>
        </p:nvSpPr>
        <p:spPr bwMode="auto">
          <a:xfrm rot="5400000">
            <a:off x="6019006" y="-597694"/>
            <a:ext cx="280987" cy="4864100"/>
          </a:xfrm>
          <a:prstGeom prst="leftBrace">
            <a:avLst>
              <a:gd name="adj1" fmla="val 88889"/>
              <a:gd name="adj2" fmla="val 49866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8" name="Text Box 194"/>
          <p:cNvSpPr txBox="1">
            <a:spLocks noChangeArrowheads="1"/>
          </p:cNvSpPr>
          <p:nvPr/>
        </p:nvSpPr>
        <p:spPr bwMode="auto">
          <a:xfrm>
            <a:off x="2913063" y="1219200"/>
            <a:ext cx="10191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Optional</a:t>
            </a:r>
          </a:p>
        </p:txBody>
      </p:sp>
      <p:sp>
        <p:nvSpPr>
          <p:cNvPr id="334019" name="Text Box 195"/>
          <p:cNvSpPr txBox="1">
            <a:spLocks noChangeArrowheads="1"/>
          </p:cNvSpPr>
          <p:nvPr/>
        </p:nvSpPr>
        <p:spPr bwMode="auto">
          <a:xfrm>
            <a:off x="5626100" y="1236663"/>
            <a:ext cx="10191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dirty="0"/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0268166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Decoding</a:t>
            </a:r>
          </a:p>
        </p:txBody>
      </p:sp>
      <p:grpSp>
        <p:nvGrpSpPr>
          <p:cNvPr id="333904" name="Group 80"/>
          <p:cNvGrpSpPr>
            <a:grpSpLocks/>
          </p:cNvGrpSpPr>
          <p:nvPr/>
        </p:nvGrpSpPr>
        <p:grpSpPr bwMode="auto">
          <a:xfrm>
            <a:off x="2508250" y="1998663"/>
            <a:ext cx="609600" cy="280987"/>
            <a:chOff x="1536" y="2208"/>
            <a:chExt cx="384" cy="192"/>
          </a:xfrm>
        </p:grpSpPr>
        <p:sp>
          <p:nvSpPr>
            <p:cNvPr id="333905" name="Rectangle 81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33906" name="Rectangle 82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33907" name="Rectangle 83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333908" name="Group 84"/>
          <p:cNvGrpSpPr>
            <a:grpSpLocks/>
          </p:cNvGrpSpPr>
          <p:nvPr/>
        </p:nvGrpSpPr>
        <p:grpSpPr bwMode="auto">
          <a:xfrm>
            <a:off x="3117850" y="1998663"/>
            <a:ext cx="609600" cy="280987"/>
            <a:chOff x="1920" y="2208"/>
            <a:chExt cx="384" cy="192"/>
          </a:xfrm>
        </p:grpSpPr>
        <p:sp>
          <p:nvSpPr>
            <p:cNvPr id="333909" name="Rectangle 85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33910" name="Rectangle 86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33911" name="Rectangle 8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33912" name="Rectangle 88"/>
          <p:cNvSpPr>
            <a:spLocks noChangeArrowheads="1"/>
          </p:cNvSpPr>
          <p:nvPr/>
        </p:nvSpPr>
        <p:spPr bwMode="auto">
          <a:xfrm>
            <a:off x="3727450" y="1998663"/>
            <a:ext cx="4864100" cy="28098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34004" name="Text Box 180"/>
          <p:cNvSpPr txBox="1">
            <a:spLocks noChangeArrowheads="1"/>
          </p:cNvSpPr>
          <p:nvPr/>
        </p:nvSpPr>
        <p:spPr bwMode="auto">
          <a:xfrm>
            <a:off x="984250" y="28368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icode</a:t>
            </a:r>
          </a:p>
        </p:txBody>
      </p:sp>
      <p:sp>
        <p:nvSpPr>
          <p:cNvPr id="334006" name="Text Box 182"/>
          <p:cNvSpPr txBox="1">
            <a:spLocks noChangeArrowheads="1"/>
          </p:cNvSpPr>
          <p:nvPr/>
        </p:nvSpPr>
        <p:spPr bwMode="auto">
          <a:xfrm>
            <a:off x="984250" y="31416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ifun</a:t>
            </a:r>
          </a:p>
        </p:txBody>
      </p:sp>
      <p:sp>
        <p:nvSpPr>
          <p:cNvPr id="334007" name="Text Box 183"/>
          <p:cNvSpPr txBox="1">
            <a:spLocks noChangeArrowheads="1"/>
          </p:cNvSpPr>
          <p:nvPr/>
        </p:nvSpPr>
        <p:spPr bwMode="auto">
          <a:xfrm>
            <a:off x="984250" y="34464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rA</a:t>
            </a:r>
          </a:p>
        </p:txBody>
      </p:sp>
      <p:sp>
        <p:nvSpPr>
          <p:cNvPr id="334008" name="Text Box 184"/>
          <p:cNvSpPr txBox="1">
            <a:spLocks noChangeArrowheads="1"/>
          </p:cNvSpPr>
          <p:nvPr/>
        </p:nvSpPr>
        <p:spPr bwMode="auto">
          <a:xfrm>
            <a:off x="984250" y="37512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rB</a:t>
            </a:r>
          </a:p>
        </p:txBody>
      </p:sp>
      <p:sp>
        <p:nvSpPr>
          <p:cNvPr id="334009" name="Text Box 185"/>
          <p:cNvSpPr txBox="1">
            <a:spLocks noChangeArrowheads="1"/>
          </p:cNvSpPr>
          <p:nvPr/>
        </p:nvSpPr>
        <p:spPr bwMode="auto">
          <a:xfrm>
            <a:off x="984250" y="4056063"/>
            <a:ext cx="95408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/>
            <a:r>
              <a:rPr lang="en-US"/>
              <a:t>valC</a:t>
            </a:r>
          </a:p>
        </p:txBody>
      </p:sp>
      <p:sp>
        <p:nvSpPr>
          <p:cNvPr id="334010" name="Freeform 186"/>
          <p:cNvSpPr>
            <a:spLocks/>
          </p:cNvSpPr>
          <p:nvPr/>
        </p:nvSpPr>
        <p:spPr bwMode="auto">
          <a:xfrm>
            <a:off x="1974850" y="2303463"/>
            <a:ext cx="6858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44" y="432"/>
              </a:cxn>
              <a:cxn ang="0">
                <a:pos x="432" y="0"/>
              </a:cxn>
            </a:cxnLst>
            <a:rect l="0" t="0" r="r" b="b"/>
            <a:pathLst>
              <a:path w="432" h="432">
                <a:moveTo>
                  <a:pt x="0" y="432"/>
                </a:moveTo>
                <a:lnTo>
                  <a:pt x="144" y="432"/>
                </a:lnTo>
                <a:lnTo>
                  <a:pt x="43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1" name="Freeform 187"/>
          <p:cNvSpPr>
            <a:spLocks/>
          </p:cNvSpPr>
          <p:nvPr/>
        </p:nvSpPr>
        <p:spPr bwMode="auto">
          <a:xfrm>
            <a:off x="1974850" y="2303463"/>
            <a:ext cx="9906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192" y="624"/>
              </a:cxn>
              <a:cxn ang="0">
                <a:pos x="624" y="0"/>
              </a:cxn>
            </a:cxnLst>
            <a:rect l="0" t="0" r="r" b="b"/>
            <a:pathLst>
              <a:path w="624" h="624">
                <a:moveTo>
                  <a:pt x="0" y="624"/>
                </a:moveTo>
                <a:lnTo>
                  <a:pt x="192" y="624"/>
                </a:lnTo>
                <a:lnTo>
                  <a:pt x="624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2" name="Freeform 188"/>
          <p:cNvSpPr>
            <a:spLocks/>
          </p:cNvSpPr>
          <p:nvPr/>
        </p:nvSpPr>
        <p:spPr bwMode="auto">
          <a:xfrm>
            <a:off x="1974850" y="2303463"/>
            <a:ext cx="1295400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240" y="816"/>
              </a:cxn>
              <a:cxn ang="0">
                <a:pos x="816" y="0"/>
              </a:cxn>
            </a:cxnLst>
            <a:rect l="0" t="0" r="r" b="b"/>
            <a:pathLst>
              <a:path w="816" h="816">
                <a:moveTo>
                  <a:pt x="0" y="816"/>
                </a:moveTo>
                <a:lnTo>
                  <a:pt x="240" y="816"/>
                </a:lnTo>
                <a:lnTo>
                  <a:pt x="816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3" name="Freeform 189"/>
          <p:cNvSpPr>
            <a:spLocks/>
          </p:cNvSpPr>
          <p:nvPr/>
        </p:nvSpPr>
        <p:spPr bwMode="auto">
          <a:xfrm>
            <a:off x="1974850" y="2303463"/>
            <a:ext cx="16002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336" y="1008"/>
              </a:cxn>
              <a:cxn ang="0">
                <a:pos x="1008" y="0"/>
              </a:cxn>
            </a:cxnLst>
            <a:rect l="0" t="0" r="r" b="b"/>
            <a:pathLst>
              <a:path w="1008" h="1008">
                <a:moveTo>
                  <a:pt x="0" y="1008"/>
                </a:moveTo>
                <a:lnTo>
                  <a:pt x="336" y="1008"/>
                </a:lnTo>
                <a:lnTo>
                  <a:pt x="1008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4" name="Freeform 190"/>
          <p:cNvSpPr>
            <a:spLocks/>
          </p:cNvSpPr>
          <p:nvPr/>
        </p:nvSpPr>
        <p:spPr bwMode="auto">
          <a:xfrm>
            <a:off x="1974850" y="2303463"/>
            <a:ext cx="4108450" cy="19050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816" y="1200"/>
              </a:cxn>
              <a:cxn ang="0">
                <a:pos x="1632" y="0"/>
              </a:cxn>
            </a:cxnLst>
            <a:rect l="0" t="0" r="r" b="b"/>
            <a:pathLst>
              <a:path w="1632" h="1200">
                <a:moveTo>
                  <a:pt x="0" y="1200"/>
                </a:moveTo>
                <a:lnTo>
                  <a:pt x="816" y="1200"/>
                </a:lnTo>
                <a:lnTo>
                  <a:pt x="163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6" name="AutoShape 192"/>
          <p:cNvSpPr>
            <a:spLocks/>
          </p:cNvSpPr>
          <p:nvPr/>
        </p:nvSpPr>
        <p:spPr bwMode="auto">
          <a:xfrm rot="5400000">
            <a:off x="3308350" y="1503363"/>
            <a:ext cx="228600" cy="609600"/>
          </a:xfrm>
          <a:prstGeom prst="leftBrace">
            <a:avLst>
              <a:gd name="adj1" fmla="val 22222"/>
              <a:gd name="adj2" fmla="val 48694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7" name="AutoShape 193"/>
          <p:cNvSpPr>
            <a:spLocks/>
          </p:cNvSpPr>
          <p:nvPr/>
        </p:nvSpPr>
        <p:spPr bwMode="auto">
          <a:xfrm rot="5400000">
            <a:off x="6019006" y="-597694"/>
            <a:ext cx="280987" cy="4864100"/>
          </a:xfrm>
          <a:prstGeom prst="leftBrace">
            <a:avLst>
              <a:gd name="adj1" fmla="val 88889"/>
              <a:gd name="adj2" fmla="val 49866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34018" name="Text Box 194"/>
          <p:cNvSpPr txBox="1">
            <a:spLocks noChangeArrowheads="1"/>
          </p:cNvSpPr>
          <p:nvPr/>
        </p:nvSpPr>
        <p:spPr bwMode="auto">
          <a:xfrm>
            <a:off x="2913063" y="1219200"/>
            <a:ext cx="10191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Optional</a:t>
            </a:r>
          </a:p>
        </p:txBody>
      </p:sp>
      <p:sp>
        <p:nvSpPr>
          <p:cNvPr id="334019" name="Text Box 195"/>
          <p:cNvSpPr txBox="1">
            <a:spLocks noChangeArrowheads="1"/>
          </p:cNvSpPr>
          <p:nvPr/>
        </p:nvSpPr>
        <p:spPr bwMode="auto">
          <a:xfrm>
            <a:off x="5626100" y="1236663"/>
            <a:ext cx="10191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dirty="0"/>
              <a:t>Optional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C29040CC-92B3-254D-BFB2-BA54CF3F5DAB}"/>
              </a:ext>
            </a:extLst>
          </p:cNvPr>
          <p:cNvSpPr txBox="1">
            <a:spLocks/>
          </p:cNvSpPr>
          <p:nvPr/>
        </p:nvSpPr>
        <p:spPr>
          <a:xfrm>
            <a:off x="679450" y="4665663"/>
            <a:ext cx="8039442" cy="1295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chemeClr val="tx1">
                    <a:lumMod val="50000"/>
                  </a:schemeClr>
                </a:solidFill>
                <a:ea typeface="ＭＳ Ｐゴシック" panose="020B0600070205080204" pitchFamily="34" charset="-128"/>
              </a:rPr>
              <a:t>Given an instruction (machine code), how does Silicon tell which building blocks to use and HOW?</a:t>
            </a:r>
          </a:p>
        </p:txBody>
      </p:sp>
    </p:spTree>
    <p:extLst>
      <p:ext uri="{BB962C8B-B14F-4D97-AF65-F5344CB8AC3E}">
        <p14:creationId xmlns:p14="http://schemas.microsoft.com/office/powerpoint/2010/main" val="23182246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910" y="170680"/>
            <a:ext cx="8704262" cy="779463"/>
          </a:xfrm>
        </p:spPr>
        <p:txBody>
          <a:bodyPr/>
          <a:lstStyle/>
          <a:p>
            <a:pPr algn="ctr"/>
            <a:r>
              <a:rPr lang="en-US" b="0" dirty="0"/>
              <a:t>How to design to handle these </a:t>
            </a:r>
            <a:r>
              <a:rPr lang="en-US" b="0" dirty="0" err="1"/>
              <a:t>instr</a:t>
            </a:r>
            <a:r>
              <a:rPr lang="en-US" b="0" dirty="0"/>
              <a:t>?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46050" y="838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600"/>
              <a:t>Byte</a:t>
            </a:r>
          </a:p>
        </p:txBody>
      </p: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146050" y="5791200"/>
            <a:ext cx="3124200" cy="304800"/>
            <a:chOff x="336" y="3648"/>
            <a:chExt cx="1968" cy="192"/>
          </a:xfrm>
        </p:grpSpPr>
        <p:sp>
          <p:nvSpPr>
            <p:cNvPr id="322574" name="Rectangle 14"/>
            <p:cNvSpPr>
              <a:spLocks noChangeArrowheads="1"/>
            </p:cNvSpPr>
            <p:nvPr/>
          </p:nvSpPr>
          <p:spPr bwMode="auto">
            <a:xfrm>
              <a:off x="336" y="364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pushq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5" name="Group 213"/>
            <p:cNvGrpSpPr>
              <a:grpSpLocks/>
            </p:cNvGrpSpPr>
            <p:nvPr/>
          </p:nvGrpSpPr>
          <p:grpSpPr bwMode="auto">
            <a:xfrm>
              <a:off x="1536" y="3648"/>
              <a:ext cx="384" cy="192"/>
              <a:chOff x="1536" y="3648"/>
              <a:chExt cx="384" cy="192"/>
            </a:xfrm>
          </p:grpSpPr>
          <p:sp>
            <p:nvSpPr>
              <p:cNvPr id="322576" name="Rectangle 16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322577" name="Rectangle 17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78" name="Rectangle 18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1920" y="3648"/>
              <a:ext cx="384" cy="192"/>
              <a:chOff x="1920" y="3648"/>
              <a:chExt cx="384" cy="192"/>
            </a:xfrm>
          </p:grpSpPr>
          <p:sp>
            <p:nvSpPr>
              <p:cNvPr id="322580" name="Rectangle 20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81" name="Rectangle 21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82" name="Rectangle 22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146050" y="44196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jXX </a:t>
            </a:r>
            <a:r>
              <a:rPr lang="en-US" sz="1400" b="0"/>
              <a:t>Dest</a:t>
            </a:r>
          </a:p>
        </p:txBody>
      </p:sp>
      <p:grpSp>
        <p:nvGrpSpPr>
          <p:cNvPr id="8" name="Group 210"/>
          <p:cNvGrpSpPr>
            <a:grpSpLocks/>
          </p:cNvGrpSpPr>
          <p:nvPr/>
        </p:nvGrpSpPr>
        <p:grpSpPr bwMode="auto">
          <a:xfrm>
            <a:off x="2051050" y="4419600"/>
            <a:ext cx="609600" cy="304800"/>
            <a:chOff x="1536" y="2784"/>
            <a:chExt cx="384" cy="192"/>
          </a:xfrm>
        </p:grpSpPr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/>
                <a:t>fn</a:t>
              </a: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>
              <a:off x="1536" y="278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589" name="Rectangle 29"/>
          <p:cNvSpPr>
            <a:spLocks noChangeArrowheads="1"/>
          </p:cNvSpPr>
          <p:nvPr/>
        </p:nvSpPr>
        <p:spPr bwMode="auto">
          <a:xfrm>
            <a:off x="2660650" y="441325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Dest</a:t>
            </a:r>
          </a:p>
        </p:txBody>
      </p: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46050" y="6248400"/>
            <a:ext cx="3124200" cy="304800"/>
            <a:chOff x="336" y="3936"/>
            <a:chExt cx="1968" cy="192"/>
          </a:xfrm>
        </p:grpSpPr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>
              <a:off x="336" y="393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popq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endParaRPr lang="en-US" sz="1400" b="0" dirty="0"/>
            </a:p>
          </p:txBody>
        </p:sp>
        <p:grpSp>
          <p:nvGrpSpPr>
            <p:cNvPr id="10" name="Group 208"/>
            <p:cNvGrpSpPr>
              <a:grpSpLocks/>
            </p:cNvGrpSpPr>
            <p:nvPr/>
          </p:nvGrpSpPr>
          <p:grpSpPr bwMode="auto">
            <a:xfrm>
              <a:off x="1536" y="3936"/>
              <a:ext cx="384" cy="192"/>
              <a:chOff x="1536" y="3936"/>
              <a:chExt cx="384" cy="192"/>
            </a:xfrm>
          </p:grpSpPr>
          <p:sp>
            <p:nvSpPr>
              <p:cNvPr id="322593" name="Rectangle 33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22594" name="Rectangle 34"/>
              <p:cNvSpPr>
                <a:spLocks noChangeArrowheads="1"/>
              </p:cNvSpPr>
              <p:nvPr/>
            </p:nvSpPr>
            <p:spPr bwMode="auto">
              <a:xfrm>
                <a:off x="1728" y="393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595" name="Rectangle 35"/>
              <p:cNvSpPr>
                <a:spLocks noChangeArrowheads="1"/>
              </p:cNvSpPr>
              <p:nvPr/>
            </p:nvSpPr>
            <p:spPr bwMode="auto">
              <a:xfrm>
                <a:off x="1536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1920" y="3936"/>
              <a:ext cx="384" cy="192"/>
              <a:chOff x="1920" y="3936"/>
              <a:chExt cx="384" cy="192"/>
            </a:xfrm>
          </p:grpSpPr>
          <p:sp>
            <p:nvSpPr>
              <p:cNvPr id="322597" name="Rectangle 37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598" name="Rectangle 38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322599" name="Rectangle 39"/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01" name="Rectangle 41"/>
          <p:cNvSpPr>
            <a:spLocks noChangeArrowheads="1"/>
          </p:cNvSpPr>
          <p:nvPr/>
        </p:nvSpPr>
        <p:spPr bwMode="auto">
          <a:xfrm>
            <a:off x="146050" y="4876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call </a:t>
            </a:r>
            <a:r>
              <a:rPr lang="en-US" sz="1400" b="0"/>
              <a:t>Dest</a:t>
            </a:r>
          </a:p>
        </p:txBody>
      </p:sp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2051050" y="4876800"/>
            <a:ext cx="609600" cy="304800"/>
            <a:chOff x="1536" y="3072"/>
            <a:chExt cx="384" cy="192"/>
          </a:xfrm>
        </p:grpSpPr>
        <p:sp>
          <p:nvSpPr>
            <p:cNvPr id="322603" name="Rectangle 43"/>
            <p:cNvSpPr>
              <a:spLocks noChangeArrowheads="1"/>
            </p:cNvSpPr>
            <p:nvPr/>
          </p:nvSpPr>
          <p:spPr bwMode="auto">
            <a:xfrm>
              <a:off x="1536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322604" name="Rectangle 44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1536" y="307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06" name="Rectangle 46"/>
          <p:cNvSpPr>
            <a:spLocks noChangeArrowheads="1"/>
          </p:cNvSpPr>
          <p:nvPr/>
        </p:nvSpPr>
        <p:spPr bwMode="auto">
          <a:xfrm>
            <a:off x="2660650" y="4876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 dirty="0" err="1"/>
              <a:t>Dest</a:t>
            </a:r>
            <a:endParaRPr lang="en-US" sz="1400" b="0" dirty="0"/>
          </a:p>
        </p:txBody>
      </p:sp>
      <p:grpSp>
        <p:nvGrpSpPr>
          <p:cNvPr id="14" name="Group 204"/>
          <p:cNvGrpSpPr>
            <a:grpSpLocks/>
          </p:cNvGrpSpPr>
          <p:nvPr/>
        </p:nvGrpSpPr>
        <p:grpSpPr bwMode="auto">
          <a:xfrm>
            <a:off x="146050" y="2133600"/>
            <a:ext cx="3124200" cy="304800"/>
            <a:chOff x="336" y="1344"/>
            <a:chExt cx="1968" cy="192"/>
          </a:xfrm>
        </p:grpSpPr>
        <p:sp>
          <p:nvSpPr>
            <p:cNvPr id="322608" name="Rectangle 48"/>
            <p:cNvSpPr>
              <a:spLocks noChangeArrowheads="1"/>
            </p:cNvSpPr>
            <p:nvPr/>
          </p:nvSpPr>
          <p:spPr bwMode="auto">
            <a:xfrm>
              <a:off x="336" y="1344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cmovXX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15" name="Group 203"/>
            <p:cNvGrpSpPr>
              <a:grpSpLocks/>
            </p:cNvGrpSpPr>
            <p:nvPr/>
          </p:nvGrpSpPr>
          <p:grpSpPr bwMode="auto">
            <a:xfrm>
              <a:off x="1536" y="1344"/>
              <a:ext cx="384" cy="192"/>
              <a:chOff x="1536" y="1344"/>
              <a:chExt cx="384" cy="192"/>
            </a:xfrm>
          </p:grpSpPr>
          <p:sp>
            <p:nvSpPr>
              <p:cNvPr id="322610" name="Rectangle 50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322611" name="Rectangle 51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/>
                  <a:t>fn</a:t>
                </a:r>
              </a:p>
            </p:txBody>
          </p:sp>
          <p:sp>
            <p:nvSpPr>
              <p:cNvPr id="322612" name="Rectangle 52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16" name="Group 202"/>
            <p:cNvGrpSpPr>
              <a:grpSpLocks/>
            </p:cNvGrpSpPr>
            <p:nvPr/>
          </p:nvGrpSpPr>
          <p:grpSpPr bwMode="auto">
            <a:xfrm>
              <a:off x="1920" y="1344"/>
              <a:ext cx="384" cy="192"/>
              <a:chOff x="1920" y="1344"/>
              <a:chExt cx="384" cy="192"/>
            </a:xfrm>
          </p:grpSpPr>
          <p:sp>
            <p:nvSpPr>
              <p:cNvPr id="322614" name="Rectangle 54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15" name="Rectangle 55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16" name="Rectangle 56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sp>
        <p:nvSpPr>
          <p:cNvPr id="322618" name="Rectangle 58"/>
          <p:cNvSpPr>
            <a:spLocks noChangeArrowheads="1"/>
          </p:cNvSpPr>
          <p:nvPr/>
        </p:nvSpPr>
        <p:spPr bwMode="auto">
          <a:xfrm>
            <a:off x="146050" y="25908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V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 err="1"/>
              <a:t>rB</a:t>
            </a:r>
            <a:endParaRPr lang="en-US" sz="1400" b="0" dirty="0"/>
          </a:p>
        </p:txBody>
      </p:sp>
      <p:grpSp>
        <p:nvGrpSpPr>
          <p:cNvPr id="18" name="Group 200"/>
          <p:cNvGrpSpPr>
            <a:grpSpLocks/>
          </p:cNvGrpSpPr>
          <p:nvPr/>
        </p:nvGrpSpPr>
        <p:grpSpPr bwMode="auto">
          <a:xfrm>
            <a:off x="2051050" y="2590800"/>
            <a:ext cx="609600" cy="304800"/>
            <a:chOff x="1536" y="1632"/>
            <a:chExt cx="384" cy="192"/>
          </a:xfrm>
        </p:grpSpPr>
        <p:sp>
          <p:nvSpPr>
            <p:cNvPr id="322620" name="Rectangle 60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621" name="Rectangle 61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22" name="Rectangle 62"/>
            <p:cNvSpPr>
              <a:spLocks noChangeArrowheads="1"/>
            </p:cNvSpPr>
            <p:nvPr/>
          </p:nvSpPr>
          <p:spPr bwMode="auto">
            <a:xfrm>
              <a:off x="1536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19" name="Group 199"/>
          <p:cNvGrpSpPr>
            <a:grpSpLocks/>
          </p:cNvGrpSpPr>
          <p:nvPr/>
        </p:nvGrpSpPr>
        <p:grpSpPr bwMode="auto">
          <a:xfrm>
            <a:off x="2660650" y="2590800"/>
            <a:ext cx="609600" cy="304800"/>
            <a:chOff x="1920" y="1632"/>
            <a:chExt cx="384" cy="192"/>
          </a:xfrm>
        </p:grpSpPr>
        <p:sp>
          <p:nvSpPr>
            <p:cNvPr id="322624" name="Rectangle 64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F</a:t>
              </a:r>
            </a:p>
          </p:txBody>
        </p:sp>
        <p:sp>
          <p:nvSpPr>
            <p:cNvPr id="322625" name="Rectangle 65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26" name="Rectangle 66"/>
            <p:cNvSpPr>
              <a:spLocks noChangeArrowheads="1"/>
            </p:cNvSpPr>
            <p:nvPr/>
          </p:nvSpPr>
          <p:spPr bwMode="auto">
            <a:xfrm>
              <a:off x="1920" y="163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27" name="Rectangle 67"/>
          <p:cNvSpPr>
            <a:spLocks noChangeArrowheads="1"/>
          </p:cNvSpPr>
          <p:nvPr/>
        </p:nvSpPr>
        <p:spPr bwMode="auto">
          <a:xfrm>
            <a:off x="3270250" y="25908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V</a:t>
            </a:r>
          </a:p>
        </p:txBody>
      </p:sp>
      <p:sp>
        <p:nvSpPr>
          <p:cNvPr id="322629" name="Rectangle 69"/>
          <p:cNvSpPr>
            <a:spLocks noChangeArrowheads="1"/>
          </p:cNvSpPr>
          <p:nvPr/>
        </p:nvSpPr>
        <p:spPr bwMode="auto">
          <a:xfrm>
            <a:off x="146050" y="30480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rmmovq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 err="1"/>
              <a:t>rA</a:t>
            </a:r>
            <a:r>
              <a:rPr lang="en-US" sz="1400" b="0" dirty="0">
                <a:latin typeface="Courier New" pitchFamily="49" charset="0"/>
              </a:rPr>
              <a:t>,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</a:t>
            </a:r>
          </a:p>
        </p:txBody>
      </p: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2051050" y="3048000"/>
            <a:ext cx="609600" cy="304800"/>
            <a:chOff x="1536" y="1920"/>
            <a:chExt cx="384" cy="192"/>
          </a:xfrm>
        </p:grpSpPr>
        <p:sp>
          <p:nvSpPr>
            <p:cNvPr id="322631" name="Rectangle 71"/>
            <p:cNvSpPr>
              <a:spLocks noChangeArrowheads="1"/>
            </p:cNvSpPr>
            <p:nvPr/>
          </p:nvSpPr>
          <p:spPr bwMode="auto">
            <a:xfrm>
              <a:off x="1536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632" name="Rectangle 7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33" name="Rectangle 73"/>
            <p:cNvSpPr>
              <a:spLocks noChangeArrowheads="1"/>
            </p:cNvSpPr>
            <p:nvPr/>
          </p:nvSpPr>
          <p:spPr bwMode="auto">
            <a:xfrm>
              <a:off x="1536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2" name="Group 196"/>
          <p:cNvGrpSpPr>
            <a:grpSpLocks/>
          </p:cNvGrpSpPr>
          <p:nvPr/>
        </p:nvGrpSpPr>
        <p:grpSpPr bwMode="auto">
          <a:xfrm>
            <a:off x="2660650" y="3048000"/>
            <a:ext cx="609600" cy="304800"/>
            <a:chOff x="1920" y="1920"/>
            <a:chExt cx="384" cy="192"/>
          </a:xfrm>
        </p:grpSpPr>
        <p:sp>
          <p:nvSpPr>
            <p:cNvPr id="322635" name="Rectangle 7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36" name="Rectangle 76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37" name="Rectangle 77"/>
            <p:cNvSpPr>
              <a:spLocks noChangeArrowheads="1"/>
            </p:cNvSpPr>
            <p:nvPr/>
          </p:nvSpPr>
          <p:spPr bwMode="auto">
            <a:xfrm>
              <a:off x="1920" y="192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3270250" y="30480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sp>
        <p:nvSpPr>
          <p:cNvPr id="322640" name="Rectangle 80"/>
          <p:cNvSpPr>
            <a:spLocks noChangeArrowheads="1"/>
          </p:cNvSpPr>
          <p:nvPr/>
        </p:nvSpPr>
        <p:spPr bwMode="auto">
          <a:xfrm>
            <a:off x="146050" y="350520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mrmovq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400" b="0" dirty="0"/>
              <a:t>D</a:t>
            </a:r>
            <a:r>
              <a:rPr lang="en-US" sz="1400" b="0" dirty="0">
                <a:latin typeface="Courier New" pitchFamily="49" charset="0"/>
              </a:rPr>
              <a:t>(</a:t>
            </a:r>
            <a:r>
              <a:rPr lang="en-US" sz="1400" b="0" dirty="0" err="1"/>
              <a:t>rB</a:t>
            </a:r>
            <a:r>
              <a:rPr lang="en-US" sz="1400" b="0" dirty="0">
                <a:latin typeface="Courier New" pitchFamily="49" charset="0"/>
              </a:rPr>
              <a:t>),</a:t>
            </a:r>
            <a:r>
              <a:rPr lang="en-US" sz="1400" b="0" dirty="0" err="1"/>
              <a:t>rA</a:t>
            </a:r>
            <a:endParaRPr lang="en-US" sz="1400" b="0" dirty="0"/>
          </a:p>
        </p:txBody>
      </p:sp>
      <p:grpSp>
        <p:nvGrpSpPr>
          <p:cNvPr id="24" name="Group 194"/>
          <p:cNvGrpSpPr>
            <a:grpSpLocks/>
          </p:cNvGrpSpPr>
          <p:nvPr/>
        </p:nvGrpSpPr>
        <p:grpSpPr bwMode="auto">
          <a:xfrm>
            <a:off x="2051050" y="3505200"/>
            <a:ext cx="609600" cy="304800"/>
            <a:chOff x="1536" y="2208"/>
            <a:chExt cx="384" cy="192"/>
          </a:xfrm>
        </p:grpSpPr>
        <p:sp>
          <p:nvSpPr>
            <p:cNvPr id="322642" name="Rectangle 8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322643" name="Rectangle 8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644" name="Rectangle 84"/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25" name="Group 193"/>
          <p:cNvGrpSpPr>
            <a:grpSpLocks/>
          </p:cNvGrpSpPr>
          <p:nvPr/>
        </p:nvGrpSpPr>
        <p:grpSpPr bwMode="auto">
          <a:xfrm>
            <a:off x="2660650" y="3505200"/>
            <a:ext cx="609600" cy="304800"/>
            <a:chOff x="1920" y="2208"/>
            <a:chExt cx="384" cy="192"/>
          </a:xfrm>
        </p:grpSpPr>
        <p:sp>
          <p:nvSpPr>
            <p:cNvPr id="322646" name="Rectangle 8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322647" name="Rectangle 8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322648" name="Rectangle 88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322649" name="Rectangle 89"/>
          <p:cNvSpPr>
            <a:spLocks noChangeArrowheads="1"/>
          </p:cNvSpPr>
          <p:nvPr/>
        </p:nvSpPr>
        <p:spPr bwMode="auto">
          <a:xfrm>
            <a:off x="3270250" y="3505200"/>
            <a:ext cx="4876800" cy="3048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/>
              <a:t>D</a:t>
            </a:r>
          </a:p>
        </p:txBody>
      </p:sp>
      <p:grpSp>
        <p:nvGrpSpPr>
          <p:cNvPr id="26" name="Group 192"/>
          <p:cNvGrpSpPr>
            <a:grpSpLocks/>
          </p:cNvGrpSpPr>
          <p:nvPr/>
        </p:nvGrpSpPr>
        <p:grpSpPr bwMode="auto">
          <a:xfrm>
            <a:off x="146050" y="3962400"/>
            <a:ext cx="3124200" cy="304800"/>
            <a:chOff x="336" y="2496"/>
            <a:chExt cx="1968" cy="192"/>
          </a:xfrm>
        </p:grpSpPr>
        <p:sp>
          <p:nvSpPr>
            <p:cNvPr id="322651" name="Rectangle 91"/>
            <p:cNvSpPr>
              <a:spLocks noChangeArrowheads="1"/>
            </p:cNvSpPr>
            <p:nvPr/>
          </p:nvSpPr>
          <p:spPr bwMode="auto">
            <a:xfrm>
              <a:off x="336" y="249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OPq</a:t>
              </a:r>
              <a:r>
                <a:rPr lang="en-US" sz="1400" b="0" dirty="0">
                  <a:latin typeface="Courier New" pitchFamily="49" charset="0"/>
                </a:rPr>
                <a:t> </a:t>
              </a:r>
              <a:r>
                <a:rPr lang="en-US" sz="1400" b="0" dirty="0" err="1"/>
                <a:t>rA</a:t>
              </a:r>
              <a:r>
                <a:rPr lang="en-US" sz="1400" b="0" dirty="0">
                  <a:latin typeface="Courier New" pitchFamily="49" charset="0"/>
                </a:rPr>
                <a:t>, </a:t>
              </a:r>
              <a:r>
                <a:rPr lang="en-US" sz="1400" b="0" dirty="0" err="1"/>
                <a:t>rB</a:t>
              </a:r>
              <a:endParaRPr lang="en-US" sz="1400" b="0" dirty="0"/>
            </a:p>
          </p:txBody>
        </p:sp>
        <p:grpSp>
          <p:nvGrpSpPr>
            <p:cNvPr id="27" name="Group 191"/>
            <p:cNvGrpSpPr>
              <a:grpSpLocks/>
            </p:cNvGrpSpPr>
            <p:nvPr/>
          </p:nvGrpSpPr>
          <p:grpSpPr bwMode="auto">
            <a:xfrm>
              <a:off x="1536" y="2496"/>
              <a:ext cx="384" cy="192"/>
              <a:chOff x="1536" y="2496"/>
              <a:chExt cx="384" cy="192"/>
            </a:xfrm>
          </p:grpSpPr>
          <p:sp>
            <p:nvSpPr>
              <p:cNvPr id="322653" name="Rectangle 9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322654" name="Rectangle 94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fn</a:t>
                </a:r>
              </a:p>
            </p:txBody>
          </p:sp>
          <p:sp>
            <p:nvSpPr>
              <p:cNvPr id="322655" name="Rectangle 95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grpSp>
          <p:nvGrpSpPr>
            <p:cNvPr id="28" name="Group 190"/>
            <p:cNvGrpSpPr>
              <a:grpSpLocks/>
            </p:cNvGrpSpPr>
            <p:nvPr/>
          </p:nvGrpSpPr>
          <p:grpSpPr bwMode="auto">
            <a:xfrm>
              <a:off x="1920" y="2496"/>
              <a:ext cx="384" cy="192"/>
              <a:chOff x="1920" y="2496"/>
              <a:chExt cx="384" cy="192"/>
            </a:xfrm>
          </p:grpSpPr>
          <p:sp>
            <p:nvSpPr>
              <p:cNvPr id="322657" name="Rectangle 9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rA</a:t>
                </a:r>
              </a:p>
            </p:txBody>
          </p:sp>
          <p:sp>
            <p:nvSpPr>
              <p:cNvPr id="322658" name="Rectangle 9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rB</a:t>
                </a:r>
              </a:p>
            </p:txBody>
          </p:sp>
          <p:sp>
            <p:nvSpPr>
              <p:cNvPr id="322659" name="Rectangle 99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9" name="Group 189"/>
          <p:cNvGrpSpPr>
            <a:grpSpLocks/>
          </p:cNvGrpSpPr>
          <p:nvPr/>
        </p:nvGrpSpPr>
        <p:grpSpPr bwMode="auto">
          <a:xfrm>
            <a:off x="146050" y="5334000"/>
            <a:ext cx="2514600" cy="304800"/>
            <a:chOff x="336" y="3360"/>
            <a:chExt cx="1584" cy="192"/>
          </a:xfrm>
        </p:grpSpPr>
        <p:sp>
          <p:nvSpPr>
            <p:cNvPr id="322661" name="Rectangle 101"/>
            <p:cNvSpPr>
              <a:spLocks noChangeArrowheads="1"/>
            </p:cNvSpPr>
            <p:nvPr/>
          </p:nvSpPr>
          <p:spPr bwMode="auto">
            <a:xfrm>
              <a:off x="336" y="3360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ret</a:t>
              </a:r>
            </a:p>
          </p:txBody>
        </p:sp>
        <p:grpSp>
          <p:nvGrpSpPr>
            <p:cNvPr id="30" name="Group 188"/>
            <p:cNvGrpSpPr>
              <a:grpSpLocks/>
            </p:cNvGrpSpPr>
            <p:nvPr/>
          </p:nvGrpSpPr>
          <p:grpSpPr bwMode="auto">
            <a:xfrm>
              <a:off x="1536" y="3360"/>
              <a:ext cx="384" cy="192"/>
              <a:chOff x="1536" y="3360"/>
              <a:chExt cx="384" cy="192"/>
            </a:xfrm>
          </p:grpSpPr>
          <p:sp>
            <p:nvSpPr>
              <p:cNvPr id="322663" name="Rectangle 103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322664" name="Rectangle 104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65" name="Rectangle 105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1" name="Group 187"/>
          <p:cNvGrpSpPr>
            <a:grpSpLocks/>
          </p:cNvGrpSpPr>
          <p:nvPr/>
        </p:nvGrpSpPr>
        <p:grpSpPr bwMode="auto">
          <a:xfrm>
            <a:off x="146050" y="1670050"/>
            <a:ext cx="2514600" cy="304800"/>
            <a:chOff x="336" y="768"/>
            <a:chExt cx="1584" cy="192"/>
          </a:xfrm>
        </p:grpSpPr>
        <p:sp>
          <p:nvSpPr>
            <p:cNvPr id="322667" name="Rectangle 107"/>
            <p:cNvSpPr>
              <a:spLocks noChangeArrowheads="1"/>
            </p:cNvSpPr>
            <p:nvPr/>
          </p:nvSpPr>
          <p:spPr bwMode="auto">
            <a:xfrm>
              <a:off x="336" y="76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nop</a:t>
              </a:r>
            </a:p>
          </p:txBody>
        </p:sp>
        <p:grpSp>
          <p:nvGrpSpPr>
            <p:cNvPr id="322560" name="Group 186"/>
            <p:cNvGrpSpPr>
              <a:grpSpLocks/>
            </p:cNvGrpSpPr>
            <p:nvPr/>
          </p:nvGrpSpPr>
          <p:grpSpPr bwMode="auto">
            <a:xfrm>
              <a:off x="1536" y="768"/>
              <a:ext cx="384" cy="192"/>
              <a:chOff x="1536" y="768"/>
              <a:chExt cx="384" cy="192"/>
            </a:xfrm>
          </p:grpSpPr>
          <p:sp>
            <p:nvSpPr>
              <p:cNvPr id="322669" name="Rectangle 109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322670" name="Rectangle 110"/>
              <p:cNvSpPr>
                <a:spLocks noChangeArrowheads="1"/>
              </p:cNvSpPr>
              <p:nvPr/>
            </p:nvSpPr>
            <p:spPr bwMode="auto">
              <a:xfrm>
                <a:off x="1728" y="76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1" name="Rectangle 111"/>
              <p:cNvSpPr>
                <a:spLocks noChangeArrowheads="1"/>
              </p:cNvSpPr>
              <p:nvPr/>
            </p:nvSpPr>
            <p:spPr bwMode="auto">
              <a:xfrm>
                <a:off x="1536" y="76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1" name="Group 185"/>
          <p:cNvGrpSpPr>
            <a:grpSpLocks/>
          </p:cNvGrpSpPr>
          <p:nvPr/>
        </p:nvGrpSpPr>
        <p:grpSpPr bwMode="auto">
          <a:xfrm>
            <a:off x="139700" y="1212850"/>
            <a:ext cx="2514600" cy="304800"/>
            <a:chOff x="336" y="1056"/>
            <a:chExt cx="1584" cy="192"/>
          </a:xfrm>
        </p:grpSpPr>
        <p:sp>
          <p:nvSpPr>
            <p:cNvPr id="322673" name="Rectangle 113"/>
            <p:cNvSpPr>
              <a:spLocks noChangeArrowheads="1"/>
            </p:cNvSpPr>
            <p:nvPr/>
          </p:nvSpPr>
          <p:spPr bwMode="auto">
            <a:xfrm>
              <a:off x="336" y="1056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halt</a:t>
              </a:r>
            </a:p>
          </p:txBody>
        </p:sp>
        <p:grpSp>
          <p:nvGrpSpPr>
            <p:cNvPr id="322563" name="Group 184"/>
            <p:cNvGrpSpPr>
              <a:grpSpLocks/>
            </p:cNvGrpSpPr>
            <p:nvPr/>
          </p:nvGrpSpPr>
          <p:grpSpPr bwMode="auto">
            <a:xfrm>
              <a:off x="1536" y="1056"/>
              <a:ext cx="384" cy="192"/>
              <a:chOff x="1536" y="1056"/>
              <a:chExt cx="384" cy="192"/>
            </a:xfrm>
          </p:grpSpPr>
          <p:sp>
            <p:nvSpPr>
              <p:cNvPr id="322675" name="Rectangle 11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6" name="Rectangle 11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322677" name="Rectangle 11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</p:grpSp>
      <p:grpSp>
        <p:nvGrpSpPr>
          <p:cNvPr id="322564" name="Group 322563"/>
          <p:cNvGrpSpPr/>
          <p:nvPr/>
        </p:nvGrpSpPr>
        <p:grpSpPr>
          <a:xfrm>
            <a:off x="2051050" y="831850"/>
            <a:ext cx="6096000" cy="311150"/>
            <a:chOff x="2051050" y="831850"/>
            <a:chExt cx="6096000" cy="311150"/>
          </a:xfrm>
        </p:grpSpPr>
        <p:sp>
          <p:nvSpPr>
            <p:cNvPr id="322567" name="Rectangle 7"/>
            <p:cNvSpPr>
              <a:spLocks noChangeArrowheads="1"/>
            </p:cNvSpPr>
            <p:nvPr/>
          </p:nvSpPr>
          <p:spPr bwMode="auto">
            <a:xfrm>
              <a:off x="2051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22568" name="Rectangle 8"/>
            <p:cNvSpPr>
              <a:spLocks noChangeArrowheads="1"/>
            </p:cNvSpPr>
            <p:nvPr/>
          </p:nvSpPr>
          <p:spPr bwMode="auto">
            <a:xfrm>
              <a:off x="26606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322569" name="Rectangle 9"/>
            <p:cNvSpPr>
              <a:spLocks noChangeArrowheads="1"/>
            </p:cNvSpPr>
            <p:nvPr/>
          </p:nvSpPr>
          <p:spPr bwMode="auto">
            <a:xfrm>
              <a:off x="32702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322570" name="Rectangle 10"/>
            <p:cNvSpPr>
              <a:spLocks noChangeArrowheads="1"/>
            </p:cNvSpPr>
            <p:nvPr/>
          </p:nvSpPr>
          <p:spPr bwMode="auto">
            <a:xfrm>
              <a:off x="38798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322571" name="Rectangle 11"/>
            <p:cNvSpPr>
              <a:spLocks noChangeArrowheads="1"/>
            </p:cNvSpPr>
            <p:nvPr/>
          </p:nvSpPr>
          <p:spPr bwMode="auto">
            <a:xfrm>
              <a:off x="44894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322572" name="Rectangle 12"/>
            <p:cNvSpPr>
              <a:spLocks noChangeArrowheads="1"/>
            </p:cNvSpPr>
            <p:nvPr/>
          </p:nvSpPr>
          <p:spPr bwMode="auto">
            <a:xfrm>
              <a:off x="5099050" y="83820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19" name="Rectangle 8"/>
            <p:cNvSpPr>
              <a:spLocks noChangeArrowheads="1"/>
            </p:cNvSpPr>
            <p:nvPr/>
          </p:nvSpPr>
          <p:spPr bwMode="auto">
            <a:xfrm>
              <a:off x="57086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6</a:t>
              </a: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63182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7</a:t>
              </a:r>
            </a:p>
          </p:txBody>
        </p:sp>
        <p:sp>
          <p:nvSpPr>
            <p:cNvPr id="121" name="Rectangle 10"/>
            <p:cNvSpPr>
              <a:spLocks noChangeArrowheads="1"/>
            </p:cNvSpPr>
            <p:nvPr/>
          </p:nvSpPr>
          <p:spPr bwMode="auto">
            <a:xfrm>
              <a:off x="69278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8</a:t>
              </a:r>
            </a:p>
          </p:txBody>
        </p: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7537450" y="831850"/>
              <a:ext cx="609600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9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659853" y="4267200"/>
            <a:ext cx="1398097" cy="2559050"/>
            <a:chOff x="6546850" y="3194050"/>
            <a:chExt cx="2027240" cy="3200400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6546850" y="3194050"/>
              <a:ext cx="1676400" cy="320040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117" name="Group 219"/>
            <p:cNvGrpSpPr>
              <a:grpSpLocks/>
            </p:cNvGrpSpPr>
            <p:nvPr/>
          </p:nvGrpSpPr>
          <p:grpSpPr bwMode="auto">
            <a:xfrm>
              <a:off x="6623052" y="3270250"/>
              <a:ext cx="1951038" cy="3048000"/>
              <a:chOff x="3984" y="2160"/>
              <a:chExt cx="1229" cy="1920"/>
            </a:xfrm>
          </p:grpSpPr>
          <p:sp>
            <p:nvSpPr>
              <p:cNvPr id="118" name="Rectangle 138"/>
              <p:cNvSpPr>
                <a:spLocks noChangeArrowheads="1"/>
              </p:cNvSpPr>
              <p:nvPr/>
            </p:nvSpPr>
            <p:spPr bwMode="auto">
              <a:xfrm>
                <a:off x="4128" y="2188"/>
                <a:ext cx="1056" cy="16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jmp</a:t>
                </a:r>
              </a:p>
            </p:txBody>
          </p:sp>
          <p:grpSp>
            <p:nvGrpSpPr>
              <p:cNvPr id="123" name="Group 179"/>
              <p:cNvGrpSpPr>
                <a:grpSpLocks/>
              </p:cNvGrpSpPr>
              <p:nvPr/>
            </p:nvGrpSpPr>
            <p:grpSpPr bwMode="auto">
              <a:xfrm>
                <a:off x="4560" y="2160"/>
                <a:ext cx="384" cy="192"/>
                <a:chOff x="4560" y="2160"/>
                <a:chExt cx="384" cy="192"/>
              </a:xfrm>
            </p:grpSpPr>
            <p:sp>
              <p:nvSpPr>
                <p:cNvPr id="1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0" y="216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56" name="Rectangle 141"/>
                <p:cNvSpPr>
                  <a:spLocks noChangeArrowheads="1"/>
                </p:cNvSpPr>
                <p:nvPr/>
              </p:nvSpPr>
              <p:spPr bwMode="auto">
                <a:xfrm>
                  <a:off x="4752" y="216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0</a:t>
                  </a:r>
                </a:p>
              </p:txBody>
            </p:sp>
            <p:sp>
              <p:nvSpPr>
                <p:cNvPr id="157" name="Rectangle 142"/>
                <p:cNvSpPr>
                  <a:spLocks noChangeArrowheads="1"/>
                </p:cNvSpPr>
                <p:nvPr/>
              </p:nvSpPr>
              <p:spPr bwMode="auto">
                <a:xfrm>
                  <a:off x="4560" y="2160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4" name="Rectangle 143"/>
              <p:cNvSpPr>
                <a:spLocks noChangeArrowheads="1"/>
              </p:cNvSpPr>
              <p:nvPr/>
            </p:nvSpPr>
            <p:spPr bwMode="auto">
              <a:xfrm>
                <a:off x="4128" y="2438"/>
                <a:ext cx="1019" cy="20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jle</a:t>
                </a:r>
              </a:p>
            </p:txBody>
          </p:sp>
          <p:grpSp>
            <p:nvGrpSpPr>
              <p:cNvPr id="125" name="Group 178"/>
              <p:cNvGrpSpPr>
                <a:grpSpLocks/>
              </p:cNvGrpSpPr>
              <p:nvPr/>
            </p:nvGrpSpPr>
            <p:grpSpPr bwMode="auto">
              <a:xfrm>
                <a:off x="4560" y="2448"/>
                <a:ext cx="384" cy="192"/>
                <a:chOff x="4560" y="2448"/>
                <a:chExt cx="384" cy="192"/>
              </a:xfrm>
            </p:grpSpPr>
            <p:sp>
              <p:nvSpPr>
                <p:cNvPr id="152" name="Rectangle 145"/>
                <p:cNvSpPr>
                  <a:spLocks noChangeArrowheads="1"/>
                </p:cNvSpPr>
                <p:nvPr/>
              </p:nvSpPr>
              <p:spPr bwMode="auto">
                <a:xfrm>
                  <a:off x="4560" y="244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53" name="Rectangle 146"/>
                <p:cNvSpPr>
                  <a:spLocks noChangeArrowheads="1"/>
                </p:cNvSpPr>
                <p:nvPr/>
              </p:nvSpPr>
              <p:spPr bwMode="auto">
                <a:xfrm>
                  <a:off x="4752" y="244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 dirty="0">
                      <a:latin typeface="Courier New" pitchFamily="49" charset="0"/>
                    </a:rPr>
                    <a:t>1</a:t>
                  </a:r>
                </a:p>
              </p:txBody>
            </p:sp>
            <p:sp>
              <p:nvSpPr>
                <p:cNvPr id="154" name="Rectangle 147"/>
                <p:cNvSpPr>
                  <a:spLocks noChangeArrowheads="1"/>
                </p:cNvSpPr>
                <p:nvPr/>
              </p:nvSpPr>
              <p:spPr bwMode="auto">
                <a:xfrm>
                  <a:off x="4560" y="2448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6" name="Rectangle 148"/>
              <p:cNvSpPr>
                <a:spLocks noChangeArrowheads="1"/>
              </p:cNvSpPr>
              <p:nvPr/>
            </p:nvSpPr>
            <p:spPr bwMode="auto">
              <a:xfrm>
                <a:off x="4128" y="2799"/>
                <a:ext cx="1056" cy="12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jl</a:t>
                </a:r>
              </a:p>
            </p:txBody>
          </p:sp>
          <p:grpSp>
            <p:nvGrpSpPr>
              <p:cNvPr id="127" name="Group 177"/>
              <p:cNvGrpSpPr>
                <a:grpSpLocks/>
              </p:cNvGrpSpPr>
              <p:nvPr/>
            </p:nvGrpSpPr>
            <p:grpSpPr bwMode="auto">
              <a:xfrm>
                <a:off x="4560" y="2736"/>
                <a:ext cx="384" cy="192"/>
                <a:chOff x="4560" y="2736"/>
                <a:chExt cx="384" cy="192"/>
              </a:xfrm>
            </p:grpSpPr>
            <p:sp>
              <p:nvSpPr>
                <p:cNvPr id="14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560" y="2736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50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52" y="2736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2</a:t>
                  </a:r>
                </a:p>
              </p:txBody>
            </p:sp>
            <p:sp>
              <p:nvSpPr>
                <p:cNvPr id="151" name="Rectangle 152"/>
                <p:cNvSpPr>
                  <a:spLocks noChangeArrowheads="1"/>
                </p:cNvSpPr>
                <p:nvPr/>
              </p:nvSpPr>
              <p:spPr bwMode="auto">
                <a:xfrm>
                  <a:off x="4560" y="2736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28" name="Rectangle 153"/>
              <p:cNvSpPr>
                <a:spLocks noChangeArrowheads="1"/>
              </p:cNvSpPr>
              <p:nvPr/>
            </p:nvSpPr>
            <p:spPr bwMode="auto">
              <a:xfrm>
                <a:off x="4128" y="3047"/>
                <a:ext cx="1084" cy="16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je</a:t>
                </a:r>
              </a:p>
            </p:txBody>
          </p:sp>
          <p:grpSp>
            <p:nvGrpSpPr>
              <p:cNvPr id="129" name="Group 176"/>
              <p:cNvGrpSpPr>
                <a:grpSpLocks/>
              </p:cNvGrpSpPr>
              <p:nvPr/>
            </p:nvGrpSpPr>
            <p:grpSpPr bwMode="auto">
              <a:xfrm>
                <a:off x="4560" y="3024"/>
                <a:ext cx="384" cy="192"/>
                <a:chOff x="4560" y="3024"/>
                <a:chExt cx="384" cy="192"/>
              </a:xfrm>
            </p:grpSpPr>
            <p:sp>
              <p:nvSpPr>
                <p:cNvPr id="146" name="Rectangle 155"/>
                <p:cNvSpPr>
                  <a:spLocks noChangeArrowheads="1"/>
                </p:cNvSpPr>
                <p:nvPr/>
              </p:nvSpPr>
              <p:spPr bwMode="auto">
                <a:xfrm>
                  <a:off x="4560" y="3024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47" name="Rectangle 156"/>
                <p:cNvSpPr>
                  <a:spLocks noChangeArrowheads="1"/>
                </p:cNvSpPr>
                <p:nvPr/>
              </p:nvSpPr>
              <p:spPr bwMode="auto">
                <a:xfrm>
                  <a:off x="4752" y="3024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3</a:t>
                  </a:r>
                </a:p>
              </p:txBody>
            </p:sp>
            <p:sp>
              <p:nvSpPr>
                <p:cNvPr id="148" name="Rectangle 157"/>
                <p:cNvSpPr>
                  <a:spLocks noChangeArrowheads="1"/>
                </p:cNvSpPr>
                <p:nvPr/>
              </p:nvSpPr>
              <p:spPr bwMode="auto">
                <a:xfrm>
                  <a:off x="4560" y="3024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0" name="Rectangle 158"/>
              <p:cNvSpPr>
                <a:spLocks noChangeArrowheads="1"/>
              </p:cNvSpPr>
              <p:nvPr/>
            </p:nvSpPr>
            <p:spPr bwMode="auto">
              <a:xfrm>
                <a:off x="4013" y="3320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 dirty="0" err="1">
                    <a:latin typeface="Courier New" pitchFamily="49" charset="0"/>
                  </a:rPr>
                  <a:t>jne</a:t>
                </a:r>
                <a:endParaRPr lang="en-US" sz="1400" b="0" dirty="0">
                  <a:latin typeface="Courier New" pitchFamily="49" charset="0"/>
                </a:endParaRPr>
              </a:p>
            </p:txBody>
          </p:sp>
          <p:grpSp>
            <p:nvGrpSpPr>
              <p:cNvPr id="131" name="Group 173"/>
              <p:cNvGrpSpPr>
                <a:grpSpLocks/>
              </p:cNvGrpSpPr>
              <p:nvPr/>
            </p:nvGrpSpPr>
            <p:grpSpPr bwMode="auto">
              <a:xfrm>
                <a:off x="4560" y="3312"/>
                <a:ext cx="384" cy="192"/>
                <a:chOff x="4560" y="3312"/>
                <a:chExt cx="384" cy="192"/>
              </a:xfrm>
            </p:grpSpPr>
            <p:sp>
              <p:nvSpPr>
                <p:cNvPr id="143" name="Rectangle 160"/>
                <p:cNvSpPr>
                  <a:spLocks noChangeArrowheads="1"/>
                </p:cNvSpPr>
                <p:nvPr/>
              </p:nvSpPr>
              <p:spPr bwMode="auto">
                <a:xfrm>
                  <a:off x="4560" y="3312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44" name="Rectangle 161"/>
                <p:cNvSpPr>
                  <a:spLocks noChangeArrowheads="1"/>
                </p:cNvSpPr>
                <p:nvPr/>
              </p:nvSpPr>
              <p:spPr bwMode="auto">
                <a:xfrm>
                  <a:off x="4752" y="3312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4</a:t>
                  </a:r>
                </a:p>
              </p:txBody>
            </p:sp>
            <p:sp>
              <p:nvSpPr>
                <p:cNvPr id="145" name="Rectangle 162"/>
                <p:cNvSpPr>
                  <a:spLocks noChangeArrowheads="1"/>
                </p:cNvSpPr>
                <p:nvPr/>
              </p:nvSpPr>
              <p:spPr bwMode="auto">
                <a:xfrm>
                  <a:off x="4560" y="3312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2" name="Rectangle 163"/>
              <p:cNvSpPr>
                <a:spLocks noChangeArrowheads="1"/>
              </p:cNvSpPr>
              <p:nvPr/>
            </p:nvSpPr>
            <p:spPr bwMode="auto">
              <a:xfrm>
                <a:off x="4128" y="3633"/>
                <a:ext cx="1019" cy="1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jge</a:t>
                </a:r>
              </a:p>
            </p:txBody>
          </p:sp>
          <p:grpSp>
            <p:nvGrpSpPr>
              <p:cNvPr id="133" name="Group 175"/>
              <p:cNvGrpSpPr>
                <a:grpSpLocks/>
              </p:cNvGrpSpPr>
              <p:nvPr/>
            </p:nvGrpSpPr>
            <p:grpSpPr bwMode="auto">
              <a:xfrm>
                <a:off x="4560" y="3600"/>
                <a:ext cx="384" cy="192"/>
                <a:chOff x="4560" y="3600"/>
                <a:chExt cx="384" cy="192"/>
              </a:xfrm>
            </p:grpSpPr>
            <p:sp>
              <p:nvSpPr>
                <p:cNvPr id="140" name="Rectangle 165"/>
                <p:cNvSpPr>
                  <a:spLocks noChangeArrowheads="1"/>
                </p:cNvSpPr>
                <p:nvPr/>
              </p:nvSpPr>
              <p:spPr bwMode="auto">
                <a:xfrm>
                  <a:off x="4560" y="360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41" name="Rectangle 166"/>
                <p:cNvSpPr>
                  <a:spLocks noChangeArrowheads="1"/>
                </p:cNvSpPr>
                <p:nvPr/>
              </p:nvSpPr>
              <p:spPr bwMode="auto">
                <a:xfrm>
                  <a:off x="4752" y="3600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5</a:t>
                  </a:r>
                </a:p>
              </p:txBody>
            </p:sp>
            <p:sp>
              <p:nvSpPr>
                <p:cNvPr id="142" name="Rectangle 167"/>
                <p:cNvSpPr>
                  <a:spLocks noChangeArrowheads="1"/>
                </p:cNvSpPr>
                <p:nvPr/>
              </p:nvSpPr>
              <p:spPr bwMode="auto">
                <a:xfrm>
                  <a:off x="4560" y="3600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4" name="Rectangle 168"/>
              <p:cNvSpPr>
                <a:spLocks noChangeArrowheads="1"/>
              </p:cNvSpPr>
              <p:nvPr/>
            </p:nvSpPr>
            <p:spPr bwMode="auto">
              <a:xfrm>
                <a:off x="4128" y="3921"/>
                <a:ext cx="1069" cy="1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jg</a:t>
                </a:r>
              </a:p>
            </p:txBody>
          </p:sp>
          <p:grpSp>
            <p:nvGrpSpPr>
              <p:cNvPr id="135" name="Group 174"/>
              <p:cNvGrpSpPr>
                <a:grpSpLocks/>
              </p:cNvGrpSpPr>
              <p:nvPr/>
            </p:nvGrpSpPr>
            <p:grpSpPr bwMode="auto">
              <a:xfrm>
                <a:off x="4560" y="3888"/>
                <a:ext cx="384" cy="192"/>
                <a:chOff x="4560" y="3888"/>
                <a:chExt cx="384" cy="192"/>
              </a:xfrm>
            </p:grpSpPr>
            <p:sp>
              <p:nvSpPr>
                <p:cNvPr id="137" name="Rectangle 170"/>
                <p:cNvSpPr>
                  <a:spLocks noChangeArrowheads="1"/>
                </p:cNvSpPr>
                <p:nvPr/>
              </p:nvSpPr>
              <p:spPr bwMode="auto">
                <a:xfrm>
                  <a:off x="4560" y="388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7</a:t>
                  </a:r>
                </a:p>
              </p:txBody>
            </p:sp>
            <p:sp>
              <p:nvSpPr>
                <p:cNvPr id="138" name="Rectangle 171"/>
                <p:cNvSpPr>
                  <a:spLocks noChangeArrowheads="1"/>
                </p:cNvSpPr>
                <p:nvPr/>
              </p:nvSpPr>
              <p:spPr bwMode="auto">
                <a:xfrm>
                  <a:off x="4752" y="3888"/>
                  <a:ext cx="192" cy="192"/>
                </a:xfrm>
                <a:prstGeom prst="rect">
                  <a:avLst/>
                </a:prstGeom>
                <a:solidFill>
                  <a:srgbClr val="FFFF99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400" b="0">
                      <a:latin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9" name="Rectangle 172"/>
                <p:cNvSpPr>
                  <a:spLocks noChangeArrowheads="1"/>
                </p:cNvSpPr>
                <p:nvPr/>
              </p:nvSpPr>
              <p:spPr bwMode="auto">
                <a:xfrm>
                  <a:off x="4560" y="3888"/>
                  <a:ext cx="384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en-US" sz="1400" b="0">
                    <a:latin typeface="Courier New" pitchFamily="49" charset="0"/>
                  </a:endParaRPr>
                </a:p>
              </p:txBody>
            </p:sp>
          </p:grpSp>
          <p:sp>
            <p:nvSpPr>
              <p:cNvPr id="136" name="AutoShape 218"/>
              <p:cNvSpPr>
                <a:spLocks/>
              </p:cNvSpPr>
              <p:nvPr/>
            </p:nvSpPr>
            <p:spPr bwMode="auto">
              <a:xfrm>
                <a:off x="3984" y="2208"/>
                <a:ext cx="144" cy="1872"/>
              </a:xfrm>
              <a:prstGeom prst="leftBrace">
                <a:avLst>
                  <a:gd name="adj1" fmla="val 108333"/>
                  <a:gd name="adj2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8" name="Line 223"/>
          <p:cNvSpPr>
            <a:spLocks noChangeShapeType="1"/>
          </p:cNvSpPr>
          <p:nvPr/>
        </p:nvSpPr>
        <p:spPr bwMode="auto">
          <a:xfrm>
            <a:off x="5937249" y="4457700"/>
            <a:ext cx="1757855" cy="117280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2456220-BE94-1344-A593-EB1B9A39AE74}"/>
              </a:ext>
            </a:extLst>
          </p:cNvPr>
          <p:cNvGrpSpPr>
            <a:grpSpLocks/>
          </p:cNvGrpSpPr>
          <p:nvPr/>
        </p:nvGrpSpPr>
        <p:grpSpPr bwMode="auto">
          <a:xfrm>
            <a:off x="5593033" y="5384578"/>
            <a:ext cx="1724707" cy="1206703"/>
            <a:chOff x="4368" y="816"/>
            <a:chExt cx="1344" cy="110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098C4AC-E188-0144-9ABD-B367CF95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864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addq</a:t>
              </a:r>
              <a:endParaRPr lang="en-US" sz="1400" b="0" dirty="0">
                <a:latin typeface="Courier New" pitchFamily="49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F21536E-F43B-DB49-AEB7-2D35A8CDB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864"/>
              <a:ext cx="384" cy="192"/>
              <a:chOff x="4560" y="864"/>
              <a:chExt cx="384" cy="192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24D9EAA2-6A1D-6D48-8BA5-6CB71D64B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7C5ADCA1-B81A-6A4A-880E-BB0EED606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864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7B6148C8-1D70-A342-BE33-49E6D1EB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4E7F766-59FD-954F-844D-8AA68430B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subq</a:t>
              </a:r>
              <a:endParaRPr lang="en-US" sz="1400" b="0" dirty="0">
                <a:latin typeface="Courier New" pitchFamily="49" charset="0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D4B884E-3FF5-EB45-B94F-FDB71F8D9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152"/>
              <a:ext cx="384" cy="192"/>
              <a:chOff x="4560" y="1152"/>
              <a:chExt cx="384" cy="1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B5180345-20F7-D141-841B-8DFBA0CDB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15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FE068AC-3372-004C-8951-77A85D28E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15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 dirty="0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3DFC1F7-E722-C943-95C3-1D2981C5F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152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8250EF9-138A-2A46-A59C-8D1A70C91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55"/>
              <a:ext cx="1069" cy="1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andq</a:t>
              </a:r>
              <a:endParaRPr lang="en-US" sz="1400" b="0" dirty="0">
                <a:latin typeface="Courier New" pitchFamily="49" charset="0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CD1DB14-7676-B548-9254-1D21035B0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440"/>
              <a:ext cx="384" cy="192"/>
              <a:chOff x="4560" y="1440"/>
              <a:chExt cx="384" cy="192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FE759283-4415-8045-A824-DB275764F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44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33D4B15-0B86-1F4F-ADF2-D8BEDB6AA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1622634-0097-A74C-917C-1B6D42CF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440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08A66CA-5275-A74D-A6BB-DBC13B9C0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28"/>
              <a:ext cx="120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xorq</a:t>
              </a:r>
              <a:endParaRPr lang="en-US" sz="1400" b="0" dirty="0">
                <a:latin typeface="Courier New" pitchFamily="49" charset="0"/>
              </a:endParaRP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2288F71B-DFEF-234A-AC83-B94DE5319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728"/>
              <a:ext cx="384" cy="192"/>
              <a:chOff x="4560" y="1728"/>
              <a:chExt cx="384" cy="192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EEE3046-87A1-EC48-88FD-54FAE8328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72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36ED6174-4419-4A46-9337-9975444F5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400" b="0">
                    <a:latin typeface="Courier New" pitchFamily="49" charset="0"/>
                  </a:rPr>
                  <a:t>3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232EF39D-7F4B-8C41-979C-3AB024D1C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728"/>
                <a:ext cx="38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lang="en-US" sz="1400" b="0">
                  <a:latin typeface="Courier New" pitchFamily="49" charset="0"/>
                </a:endParaRPr>
              </a:p>
            </p:txBody>
          </p:sp>
        </p:grpSp>
        <p:sp>
          <p:nvSpPr>
            <p:cNvPr id="170" name="AutoShape 217">
              <a:extLst>
                <a:ext uri="{FF2B5EF4-FFF2-40B4-BE49-F238E27FC236}">
                  <a16:creationId xmlns:a16="http://schemas.microsoft.com/office/drawing/2014/main" id="{1DD3CCBA-2620-A049-A27C-F9D2F72F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816"/>
              <a:ext cx="144" cy="1104"/>
            </a:xfrm>
            <a:prstGeom prst="leftBrace">
              <a:avLst>
                <a:gd name="adj1" fmla="val 63889"/>
                <a:gd name="adj2" fmla="val 50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84" name="Rectangle 138">
            <a:extLst>
              <a:ext uri="{FF2B5EF4-FFF2-40B4-BE49-F238E27FC236}">
                <a16:creationId xmlns:a16="http://schemas.microsoft.com/office/drawing/2014/main" id="{C04F739A-67E4-8E4E-AA8A-963A489E2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740" y="982184"/>
            <a:ext cx="1739432" cy="15446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rrmovq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85" name="Group 179">
            <a:extLst>
              <a:ext uri="{FF2B5EF4-FFF2-40B4-BE49-F238E27FC236}">
                <a16:creationId xmlns:a16="http://schemas.microsoft.com/office/drawing/2014/main" id="{E14B87F3-649F-6249-A101-2C0C1646CF8C}"/>
              </a:ext>
            </a:extLst>
          </p:cNvPr>
          <p:cNvGrpSpPr>
            <a:grpSpLocks/>
          </p:cNvGrpSpPr>
          <p:nvPr/>
        </p:nvGrpSpPr>
        <p:grpSpPr bwMode="auto">
          <a:xfrm>
            <a:off x="8232140" y="935062"/>
            <a:ext cx="658368" cy="201588"/>
            <a:chOff x="4560" y="2160"/>
            <a:chExt cx="384" cy="192"/>
          </a:xfrm>
        </p:grpSpPr>
        <p:sp>
          <p:nvSpPr>
            <p:cNvPr id="186" name="Rectangle 140">
              <a:extLst>
                <a:ext uri="{FF2B5EF4-FFF2-40B4-BE49-F238E27FC236}">
                  <a16:creationId xmlns:a16="http://schemas.microsoft.com/office/drawing/2014/main" id="{B5DD8259-5751-FB48-8518-751764A2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6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187" name="Rectangle 141">
              <a:extLst>
                <a:ext uri="{FF2B5EF4-FFF2-40B4-BE49-F238E27FC236}">
                  <a16:creationId xmlns:a16="http://schemas.microsoft.com/office/drawing/2014/main" id="{AF8AAAF6-E14C-164A-896F-4868031B4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16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188" name="Rectangle 142">
              <a:extLst>
                <a:ext uri="{FF2B5EF4-FFF2-40B4-BE49-F238E27FC236}">
                  <a16:creationId xmlns:a16="http://schemas.microsoft.com/office/drawing/2014/main" id="{7837A6D2-AA4C-B54C-A48B-693F2D8C4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6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89" name="Rectangle 143">
            <a:extLst>
              <a:ext uri="{FF2B5EF4-FFF2-40B4-BE49-F238E27FC236}">
                <a16:creationId xmlns:a16="http://schemas.microsoft.com/office/drawing/2014/main" id="{B467739B-EF76-DC40-BFAC-C1CA07B5E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740" y="1225980"/>
            <a:ext cx="1739432" cy="139269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cmovle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90" name="Group 178">
            <a:extLst>
              <a:ext uri="{FF2B5EF4-FFF2-40B4-BE49-F238E27FC236}">
                <a16:creationId xmlns:a16="http://schemas.microsoft.com/office/drawing/2014/main" id="{B6CBC442-26B7-014C-993F-ED41D8184AB3}"/>
              </a:ext>
            </a:extLst>
          </p:cNvPr>
          <p:cNvGrpSpPr>
            <a:grpSpLocks/>
          </p:cNvGrpSpPr>
          <p:nvPr/>
        </p:nvGrpSpPr>
        <p:grpSpPr bwMode="auto">
          <a:xfrm>
            <a:off x="8232140" y="1163662"/>
            <a:ext cx="658368" cy="201588"/>
            <a:chOff x="4560" y="2448"/>
            <a:chExt cx="384" cy="192"/>
          </a:xfrm>
        </p:grpSpPr>
        <p:sp>
          <p:nvSpPr>
            <p:cNvPr id="191" name="Rectangle 145">
              <a:extLst>
                <a:ext uri="{FF2B5EF4-FFF2-40B4-BE49-F238E27FC236}">
                  <a16:creationId xmlns:a16="http://schemas.microsoft.com/office/drawing/2014/main" id="{3712BC5B-C5D0-C54D-9E22-0102EF421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4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192" name="Rectangle 146">
              <a:extLst>
                <a:ext uri="{FF2B5EF4-FFF2-40B4-BE49-F238E27FC236}">
                  <a16:creationId xmlns:a16="http://schemas.microsoft.com/office/drawing/2014/main" id="{28C489E2-68BA-BD49-B1FF-8A107788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44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193" name="Rectangle 147">
              <a:extLst>
                <a:ext uri="{FF2B5EF4-FFF2-40B4-BE49-F238E27FC236}">
                  <a16:creationId xmlns:a16="http://schemas.microsoft.com/office/drawing/2014/main" id="{77B2901F-1D4D-DD4D-9FFF-60C4BC7B6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4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94" name="Rectangle 148">
            <a:extLst>
              <a:ext uri="{FF2B5EF4-FFF2-40B4-BE49-F238E27FC236}">
                <a16:creationId xmlns:a16="http://schemas.microsoft.com/office/drawing/2014/main" id="{49A8E3DE-F86F-5A4F-8141-C1962AEE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740" y="1390700"/>
            <a:ext cx="1739432" cy="15819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cmovl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195" name="Group 177">
            <a:extLst>
              <a:ext uri="{FF2B5EF4-FFF2-40B4-BE49-F238E27FC236}">
                <a16:creationId xmlns:a16="http://schemas.microsoft.com/office/drawing/2014/main" id="{F3F67A8F-2022-6347-9F2F-FBA553E6D993}"/>
              </a:ext>
            </a:extLst>
          </p:cNvPr>
          <p:cNvGrpSpPr>
            <a:grpSpLocks/>
          </p:cNvGrpSpPr>
          <p:nvPr/>
        </p:nvGrpSpPr>
        <p:grpSpPr bwMode="auto">
          <a:xfrm>
            <a:off x="8232140" y="1365250"/>
            <a:ext cx="658368" cy="201588"/>
            <a:chOff x="4560" y="2736"/>
            <a:chExt cx="384" cy="192"/>
          </a:xfrm>
        </p:grpSpPr>
        <p:sp>
          <p:nvSpPr>
            <p:cNvPr id="196" name="Rectangle 150">
              <a:extLst>
                <a:ext uri="{FF2B5EF4-FFF2-40B4-BE49-F238E27FC236}">
                  <a16:creationId xmlns:a16="http://schemas.microsoft.com/office/drawing/2014/main" id="{F0054FDB-90A2-3D4D-9881-BD04262ED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736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197" name="Rectangle 151">
              <a:extLst>
                <a:ext uri="{FF2B5EF4-FFF2-40B4-BE49-F238E27FC236}">
                  <a16:creationId xmlns:a16="http://schemas.microsoft.com/office/drawing/2014/main" id="{490BFAD9-6143-214D-9AA1-F77409DB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198" name="Rectangle 152">
              <a:extLst>
                <a:ext uri="{FF2B5EF4-FFF2-40B4-BE49-F238E27FC236}">
                  <a16:creationId xmlns:a16="http://schemas.microsoft.com/office/drawing/2014/main" id="{C5F44DC3-E694-EB43-BCDA-FB670910B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736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199" name="Rectangle 153">
            <a:extLst>
              <a:ext uri="{FF2B5EF4-FFF2-40B4-BE49-F238E27FC236}">
                <a16:creationId xmlns:a16="http://schemas.microsoft.com/office/drawing/2014/main" id="{2F4EBB72-3897-3741-8495-750CB185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740" y="1629884"/>
            <a:ext cx="1572768" cy="11636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200" name="Group 176">
            <a:extLst>
              <a:ext uri="{FF2B5EF4-FFF2-40B4-BE49-F238E27FC236}">
                <a16:creationId xmlns:a16="http://schemas.microsoft.com/office/drawing/2014/main" id="{9A3EF080-BC62-624C-9CEE-22D2849A2F52}"/>
              </a:ext>
            </a:extLst>
          </p:cNvPr>
          <p:cNvGrpSpPr>
            <a:grpSpLocks/>
          </p:cNvGrpSpPr>
          <p:nvPr/>
        </p:nvGrpSpPr>
        <p:grpSpPr bwMode="auto">
          <a:xfrm>
            <a:off x="8232140" y="1557816"/>
            <a:ext cx="658368" cy="264634"/>
            <a:chOff x="4560" y="3024"/>
            <a:chExt cx="384" cy="192"/>
          </a:xfrm>
        </p:grpSpPr>
        <p:sp>
          <p:nvSpPr>
            <p:cNvPr id="201" name="Rectangle 155">
              <a:extLst>
                <a:ext uri="{FF2B5EF4-FFF2-40B4-BE49-F238E27FC236}">
                  <a16:creationId xmlns:a16="http://schemas.microsoft.com/office/drawing/2014/main" id="{4A59F86C-C367-474A-83C2-BCAC929B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02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202" name="Rectangle 156">
              <a:extLst>
                <a:ext uri="{FF2B5EF4-FFF2-40B4-BE49-F238E27FC236}">
                  <a16:creationId xmlns:a16="http://schemas.microsoft.com/office/drawing/2014/main" id="{ABA77DB6-42E1-984C-91BF-7882985BE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024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203" name="Rectangle 157">
              <a:extLst>
                <a:ext uri="{FF2B5EF4-FFF2-40B4-BE49-F238E27FC236}">
                  <a16:creationId xmlns:a16="http://schemas.microsoft.com/office/drawing/2014/main" id="{67C5BC50-E3CB-8E44-9036-CDD7AB25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02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204" name="Rectangle 158">
            <a:extLst>
              <a:ext uri="{FF2B5EF4-FFF2-40B4-BE49-F238E27FC236}">
                <a16:creationId xmlns:a16="http://schemas.microsoft.com/office/drawing/2014/main" id="{33E9DABA-947B-054A-AEE1-8C3909B0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740" y="1898650"/>
            <a:ext cx="1667510" cy="1253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cmovne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205" name="Group 173">
            <a:extLst>
              <a:ext uri="{FF2B5EF4-FFF2-40B4-BE49-F238E27FC236}">
                <a16:creationId xmlns:a16="http://schemas.microsoft.com/office/drawing/2014/main" id="{B1D53EAD-50D8-1E43-94E9-193B6D3BB445}"/>
              </a:ext>
            </a:extLst>
          </p:cNvPr>
          <p:cNvGrpSpPr>
            <a:grpSpLocks/>
          </p:cNvGrpSpPr>
          <p:nvPr/>
        </p:nvGrpSpPr>
        <p:grpSpPr bwMode="auto">
          <a:xfrm>
            <a:off x="8232140" y="1822450"/>
            <a:ext cx="658368" cy="201588"/>
            <a:chOff x="4560" y="3312"/>
            <a:chExt cx="384" cy="192"/>
          </a:xfrm>
        </p:grpSpPr>
        <p:sp>
          <p:nvSpPr>
            <p:cNvPr id="206" name="Rectangle 160">
              <a:extLst>
                <a:ext uri="{FF2B5EF4-FFF2-40B4-BE49-F238E27FC236}">
                  <a16:creationId xmlns:a16="http://schemas.microsoft.com/office/drawing/2014/main" id="{D81D55C0-D255-824B-838A-4386B133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31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207" name="Rectangle 161">
              <a:extLst>
                <a:ext uri="{FF2B5EF4-FFF2-40B4-BE49-F238E27FC236}">
                  <a16:creationId xmlns:a16="http://schemas.microsoft.com/office/drawing/2014/main" id="{BF68993F-C515-A845-8B0C-3FEFC4C31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312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208" name="Rectangle 162">
              <a:extLst>
                <a:ext uri="{FF2B5EF4-FFF2-40B4-BE49-F238E27FC236}">
                  <a16:creationId xmlns:a16="http://schemas.microsoft.com/office/drawing/2014/main" id="{8BD390AC-B971-2E40-95CE-A126743DB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312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209" name="Rectangle 163">
            <a:extLst>
              <a:ext uri="{FF2B5EF4-FFF2-40B4-BE49-F238E27FC236}">
                <a16:creationId xmlns:a16="http://schemas.microsoft.com/office/drawing/2014/main" id="{320812BF-4E23-114E-A32C-39587A290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740" y="2076502"/>
            <a:ext cx="1739432" cy="17613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cmovge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210" name="Group 175">
            <a:extLst>
              <a:ext uri="{FF2B5EF4-FFF2-40B4-BE49-F238E27FC236}">
                <a16:creationId xmlns:a16="http://schemas.microsoft.com/office/drawing/2014/main" id="{538E6641-9DEA-934E-8D88-BE7644992C1F}"/>
              </a:ext>
            </a:extLst>
          </p:cNvPr>
          <p:cNvGrpSpPr>
            <a:grpSpLocks/>
          </p:cNvGrpSpPr>
          <p:nvPr/>
        </p:nvGrpSpPr>
        <p:grpSpPr bwMode="auto">
          <a:xfrm>
            <a:off x="8232140" y="2051050"/>
            <a:ext cx="658368" cy="201588"/>
            <a:chOff x="4560" y="3600"/>
            <a:chExt cx="384" cy="192"/>
          </a:xfrm>
        </p:grpSpPr>
        <p:sp>
          <p:nvSpPr>
            <p:cNvPr id="211" name="Rectangle 165">
              <a:extLst>
                <a:ext uri="{FF2B5EF4-FFF2-40B4-BE49-F238E27FC236}">
                  <a16:creationId xmlns:a16="http://schemas.microsoft.com/office/drawing/2014/main" id="{8A39A6C5-E531-624E-AB15-2E4F0FAAD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0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212" name="Rectangle 166">
              <a:extLst>
                <a:ext uri="{FF2B5EF4-FFF2-40B4-BE49-F238E27FC236}">
                  <a16:creationId xmlns:a16="http://schemas.microsoft.com/office/drawing/2014/main" id="{79268F80-D4C9-0547-A0D8-EAB0999B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00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213" name="Rectangle 167">
              <a:extLst>
                <a:ext uri="{FF2B5EF4-FFF2-40B4-BE49-F238E27FC236}">
                  <a16:creationId xmlns:a16="http://schemas.microsoft.com/office/drawing/2014/main" id="{4F29217B-920E-1246-8E62-294316DC2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00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214" name="Rectangle 168">
            <a:extLst>
              <a:ext uri="{FF2B5EF4-FFF2-40B4-BE49-F238E27FC236}">
                <a16:creationId xmlns:a16="http://schemas.microsoft.com/office/drawing/2014/main" id="{9132997F-B07B-534F-8704-A3FA70F3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740" y="2335356"/>
            <a:ext cx="1739432" cy="14588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 err="1">
                <a:latin typeface="Courier New" pitchFamily="49" charset="0"/>
              </a:rPr>
              <a:t>cmovg</a:t>
            </a:r>
            <a:endParaRPr lang="en-US" sz="1400" b="0" dirty="0">
              <a:latin typeface="Courier New" pitchFamily="49" charset="0"/>
            </a:endParaRPr>
          </a:p>
        </p:txBody>
      </p:sp>
      <p:grpSp>
        <p:nvGrpSpPr>
          <p:cNvPr id="215" name="Group 174">
            <a:extLst>
              <a:ext uri="{FF2B5EF4-FFF2-40B4-BE49-F238E27FC236}">
                <a16:creationId xmlns:a16="http://schemas.microsoft.com/office/drawing/2014/main" id="{6B8A16CF-6862-5948-A0F2-F0148B14E527}"/>
              </a:ext>
            </a:extLst>
          </p:cNvPr>
          <p:cNvGrpSpPr>
            <a:grpSpLocks/>
          </p:cNvGrpSpPr>
          <p:nvPr/>
        </p:nvGrpSpPr>
        <p:grpSpPr bwMode="auto">
          <a:xfrm>
            <a:off x="8232140" y="2279650"/>
            <a:ext cx="658368" cy="201588"/>
            <a:chOff x="4560" y="3888"/>
            <a:chExt cx="384" cy="192"/>
          </a:xfrm>
        </p:grpSpPr>
        <p:sp>
          <p:nvSpPr>
            <p:cNvPr id="216" name="Rectangle 170">
              <a:extLst>
                <a:ext uri="{FF2B5EF4-FFF2-40B4-BE49-F238E27FC236}">
                  <a16:creationId xmlns:a16="http://schemas.microsoft.com/office/drawing/2014/main" id="{CE6EBB4D-BAAD-8C40-BBAE-9FF371B1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8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217" name="Rectangle 171">
              <a:extLst>
                <a:ext uri="{FF2B5EF4-FFF2-40B4-BE49-F238E27FC236}">
                  <a16:creationId xmlns:a16="http://schemas.microsoft.com/office/drawing/2014/main" id="{9CD75790-CB8E-1B4D-98A3-60953B54B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88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6</a:t>
              </a:r>
            </a:p>
          </p:txBody>
        </p:sp>
        <p:sp>
          <p:nvSpPr>
            <p:cNvPr id="218" name="Rectangle 172">
              <a:extLst>
                <a:ext uri="{FF2B5EF4-FFF2-40B4-BE49-F238E27FC236}">
                  <a16:creationId xmlns:a16="http://schemas.microsoft.com/office/drawing/2014/main" id="{791E3C68-A854-4840-9736-ABC3C0885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8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219" name="AutoShape 218">
            <a:extLst>
              <a:ext uri="{FF2B5EF4-FFF2-40B4-BE49-F238E27FC236}">
                <a16:creationId xmlns:a16="http://schemas.microsoft.com/office/drawing/2014/main" id="{9F4AF356-F428-FC42-98E3-EAD72370A9BF}"/>
              </a:ext>
            </a:extLst>
          </p:cNvPr>
          <p:cNvSpPr>
            <a:spLocks/>
          </p:cNvSpPr>
          <p:nvPr/>
        </p:nvSpPr>
        <p:spPr bwMode="auto">
          <a:xfrm>
            <a:off x="7134860" y="831850"/>
            <a:ext cx="241651" cy="1705308"/>
          </a:xfrm>
          <a:prstGeom prst="leftBrace">
            <a:avLst>
              <a:gd name="adj1" fmla="val 108333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42" name="Line 223">
            <a:extLst>
              <a:ext uri="{FF2B5EF4-FFF2-40B4-BE49-F238E27FC236}">
                <a16:creationId xmlns:a16="http://schemas.microsoft.com/office/drawing/2014/main" id="{71E9E5F8-1854-D841-9C94-96E4734CA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4217" y="4137996"/>
            <a:ext cx="2248816" cy="18237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43" name="Line 223">
            <a:extLst>
              <a:ext uri="{FF2B5EF4-FFF2-40B4-BE49-F238E27FC236}">
                <a16:creationId xmlns:a16="http://schemas.microsoft.com/office/drawing/2014/main" id="{FA31C99E-8877-D54C-B20E-148A3FFADD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8241" y="1670050"/>
            <a:ext cx="3550315" cy="4999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41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199437" cy="779463"/>
          </a:xfrm>
        </p:spPr>
        <p:txBody>
          <a:bodyPr/>
          <a:lstStyle/>
          <a:p>
            <a:r>
              <a:rPr lang="en-US" dirty="0"/>
              <a:t>How to design machine ?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81174" y="1310594"/>
            <a:ext cx="6094528" cy="52362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Create a neutral machine good for any instruction in whichever order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Given a neutral machine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Store program in memory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Bring one instruction at a time, and execute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Move on to the next instruction (except for jump and call)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Stored Program Computer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Von Neumann, 1945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Computer re-usable for any programs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9" name="Rectangle 4">
            <a:extLst>
              <a:ext uri="{FF2B5EF4-FFF2-40B4-BE49-F238E27FC236}">
                <a16:creationId xmlns:a16="http://schemas.microsoft.com/office/drawing/2014/main" id="{08CBBA56-24FB-164C-99CB-92034F00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96" y="1284287"/>
            <a:ext cx="2076451" cy="4729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/>
            <a:endParaRPr lang="en-US" sz="1800" kern="0" dirty="0"/>
          </a:p>
        </p:txBody>
      </p:sp>
      <p:sp>
        <p:nvSpPr>
          <p:cNvPr id="191" name="Rectangle 24">
            <a:extLst>
              <a:ext uri="{FF2B5EF4-FFF2-40B4-BE49-F238E27FC236}">
                <a16:creationId xmlns:a16="http://schemas.microsoft.com/office/drawing/2014/main" id="{CDC4B74B-890D-2442-B9A3-20071ECA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37274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jXX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2" name="Rectangle 41">
            <a:extLst>
              <a:ext uri="{FF2B5EF4-FFF2-40B4-BE49-F238E27FC236}">
                <a16:creationId xmlns:a16="http://schemas.microsoft.com/office/drawing/2014/main" id="{A42B13C4-FC6A-464C-AF14-896BC904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41846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call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3" name="Rectangle 58">
            <a:extLst>
              <a:ext uri="{FF2B5EF4-FFF2-40B4-BE49-F238E27FC236}">
                <a16:creationId xmlns:a16="http://schemas.microsoft.com/office/drawing/2014/main" id="{CA69A080-A6AF-2440-B5FA-0B5F1F7C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18986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irmovq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V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4" name="Rectangle 69">
            <a:extLst>
              <a:ext uri="{FF2B5EF4-FFF2-40B4-BE49-F238E27FC236}">
                <a16:creationId xmlns:a16="http://schemas.microsoft.com/office/drawing/2014/main" id="{1050CC1D-7045-3146-875B-C698BCF6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23558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rmmovq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</a:t>
            </a:r>
          </a:p>
        </p:txBody>
      </p:sp>
      <p:sp>
        <p:nvSpPr>
          <p:cNvPr id="195" name="Rectangle 80">
            <a:extLst>
              <a:ext uri="{FF2B5EF4-FFF2-40B4-BE49-F238E27FC236}">
                <a16:creationId xmlns:a16="http://schemas.microsoft.com/office/drawing/2014/main" id="{94B0D351-04AD-E144-B291-47B5E14BA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28130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),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196" name="Rectangle 48">
            <a:extLst>
              <a:ext uri="{FF2B5EF4-FFF2-40B4-BE49-F238E27FC236}">
                <a16:creationId xmlns:a16="http://schemas.microsoft.com/office/drawing/2014/main" id="{945CF15C-98AC-B945-A149-BBB7B5C7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14414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cmovXX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7" name="Rectangle 91">
            <a:extLst>
              <a:ext uri="{FF2B5EF4-FFF2-40B4-BE49-F238E27FC236}">
                <a16:creationId xmlns:a16="http://schemas.microsoft.com/office/drawing/2014/main" id="{617E4D42-BA16-5144-8BAE-7C2B3AEF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3276600"/>
            <a:ext cx="1676400" cy="2984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8" name="Rectangle 101">
            <a:extLst>
              <a:ext uri="{FF2B5EF4-FFF2-40B4-BE49-F238E27FC236}">
                <a16:creationId xmlns:a16="http://schemas.microsoft.com/office/drawing/2014/main" id="{9716C6BB-8B22-5542-9D18-13BBA466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46418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ret</a:t>
            </a:r>
          </a:p>
        </p:txBody>
      </p:sp>
      <p:sp>
        <p:nvSpPr>
          <p:cNvPr id="199" name="Rectangle 14">
            <a:extLst>
              <a:ext uri="{FF2B5EF4-FFF2-40B4-BE49-F238E27FC236}">
                <a16:creationId xmlns:a16="http://schemas.microsoft.com/office/drawing/2014/main" id="{AF41BA68-B3C9-CE46-A293-3F744D69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50990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pushq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200" name="Rectangle 31">
            <a:extLst>
              <a:ext uri="{FF2B5EF4-FFF2-40B4-BE49-F238E27FC236}">
                <a16:creationId xmlns:a16="http://schemas.microsoft.com/office/drawing/2014/main" id="{A760C2FC-2A23-6D48-8D67-CF44C1A7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5556250"/>
            <a:ext cx="16002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6577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199437" cy="779463"/>
          </a:xfrm>
        </p:spPr>
        <p:txBody>
          <a:bodyPr/>
          <a:lstStyle/>
          <a:p>
            <a:r>
              <a:rPr lang="en-US" dirty="0"/>
              <a:t>Five steps of instruction execution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94301" y="1210468"/>
            <a:ext cx="5119349" cy="49553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Bring a new machine code from memory to IR (instruction register)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Check </a:t>
            </a:r>
            <a:r>
              <a:rPr lang="en-US" sz="2000" dirty="0" err="1"/>
              <a:t>i</a:t>
            </a:r>
            <a:r>
              <a:rPr lang="en-US" sz="2000" dirty="0"/>
              <a:t>-code</a:t>
            </a:r>
          </a:p>
          <a:p>
            <a:pPr lvl="2"/>
            <a:r>
              <a:rPr lang="en-US" sz="1600" dirty="0"/>
              <a:t>Get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r>
              <a:rPr lang="en-US" sz="1600" dirty="0"/>
              <a:t>, </a:t>
            </a:r>
            <a:r>
              <a:rPr lang="en-US" sz="1600" dirty="0" err="1"/>
              <a:t>valC</a:t>
            </a:r>
            <a:r>
              <a:rPr lang="en-US" sz="1600" dirty="0"/>
              <a:t>, if 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via ALU</a:t>
            </a:r>
          </a:p>
          <a:p>
            <a:pPr lvl="2"/>
            <a:r>
              <a:rPr lang="en-US" sz="1600" dirty="0"/>
              <a:t>OP</a:t>
            </a:r>
          </a:p>
          <a:p>
            <a:pPr lvl="2"/>
            <a:r>
              <a:rPr lang="en-US" sz="1600" dirty="0" err="1"/>
              <a:t>valB+D</a:t>
            </a:r>
            <a:endParaRPr lang="en-US" sz="1600" dirty="0"/>
          </a:p>
          <a:p>
            <a:pPr lvl="2"/>
            <a:r>
              <a:rPr lang="en-US" sz="1600" dirty="0"/>
              <a:t>%</a:t>
            </a:r>
            <a:r>
              <a:rPr lang="en-US" sz="1600" dirty="0" err="1"/>
              <a:t>rsp</a:t>
            </a:r>
            <a:r>
              <a:rPr lang="en-US" sz="1600" dirty="0"/>
              <a:t>+-8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Get memory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Store result in register</a:t>
            </a:r>
          </a:p>
          <a:p>
            <a:pPr lvl="2"/>
            <a:r>
              <a:rPr lang="en-US" sz="1600" dirty="0"/>
              <a:t>write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Update PC</a:t>
            </a:r>
          </a:p>
        </p:txBody>
      </p:sp>
      <p:sp>
        <p:nvSpPr>
          <p:cNvPr id="179" name="Rectangle 4">
            <a:extLst>
              <a:ext uri="{FF2B5EF4-FFF2-40B4-BE49-F238E27FC236}">
                <a16:creationId xmlns:a16="http://schemas.microsoft.com/office/drawing/2014/main" id="{08CBBA56-24FB-164C-99CB-92034F00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96" y="1284287"/>
            <a:ext cx="2076451" cy="4729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/>
            <a:endParaRPr lang="en-US" sz="1800" kern="0" dirty="0"/>
          </a:p>
        </p:txBody>
      </p:sp>
      <p:sp>
        <p:nvSpPr>
          <p:cNvPr id="191" name="Rectangle 24">
            <a:extLst>
              <a:ext uri="{FF2B5EF4-FFF2-40B4-BE49-F238E27FC236}">
                <a16:creationId xmlns:a16="http://schemas.microsoft.com/office/drawing/2014/main" id="{CDC4B74B-890D-2442-B9A3-20071ECA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37274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jXX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2" name="Rectangle 41">
            <a:extLst>
              <a:ext uri="{FF2B5EF4-FFF2-40B4-BE49-F238E27FC236}">
                <a16:creationId xmlns:a16="http://schemas.microsoft.com/office/drawing/2014/main" id="{A42B13C4-FC6A-464C-AF14-896BC904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41846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call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3" name="Rectangle 58">
            <a:extLst>
              <a:ext uri="{FF2B5EF4-FFF2-40B4-BE49-F238E27FC236}">
                <a16:creationId xmlns:a16="http://schemas.microsoft.com/office/drawing/2014/main" id="{CA69A080-A6AF-2440-B5FA-0B5F1F7C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18986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irmovq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V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4" name="Rectangle 69">
            <a:extLst>
              <a:ext uri="{FF2B5EF4-FFF2-40B4-BE49-F238E27FC236}">
                <a16:creationId xmlns:a16="http://schemas.microsoft.com/office/drawing/2014/main" id="{1050CC1D-7045-3146-875B-C698BCF6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23558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rmmovq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</a:t>
            </a:r>
          </a:p>
        </p:txBody>
      </p:sp>
      <p:sp>
        <p:nvSpPr>
          <p:cNvPr id="195" name="Rectangle 80">
            <a:extLst>
              <a:ext uri="{FF2B5EF4-FFF2-40B4-BE49-F238E27FC236}">
                <a16:creationId xmlns:a16="http://schemas.microsoft.com/office/drawing/2014/main" id="{94B0D351-04AD-E144-B291-47B5E14BA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28130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),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196" name="Rectangle 48">
            <a:extLst>
              <a:ext uri="{FF2B5EF4-FFF2-40B4-BE49-F238E27FC236}">
                <a16:creationId xmlns:a16="http://schemas.microsoft.com/office/drawing/2014/main" id="{945CF15C-98AC-B945-A149-BBB7B5C7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14414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cmovXX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7" name="Rectangle 91">
            <a:extLst>
              <a:ext uri="{FF2B5EF4-FFF2-40B4-BE49-F238E27FC236}">
                <a16:creationId xmlns:a16="http://schemas.microsoft.com/office/drawing/2014/main" id="{617E4D42-BA16-5144-8BAE-7C2B3AEF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3276600"/>
            <a:ext cx="1676400" cy="2984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8" name="Rectangle 101">
            <a:extLst>
              <a:ext uri="{FF2B5EF4-FFF2-40B4-BE49-F238E27FC236}">
                <a16:creationId xmlns:a16="http://schemas.microsoft.com/office/drawing/2014/main" id="{9716C6BB-8B22-5542-9D18-13BBA466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46418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ret</a:t>
            </a:r>
          </a:p>
        </p:txBody>
      </p:sp>
      <p:sp>
        <p:nvSpPr>
          <p:cNvPr id="199" name="Rectangle 14">
            <a:extLst>
              <a:ext uri="{FF2B5EF4-FFF2-40B4-BE49-F238E27FC236}">
                <a16:creationId xmlns:a16="http://schemas.microsoft.com/office/drawing/2014/main" id="{AF41BA68-B3C9-CE46-A293-3F744D69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5099050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pushq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200" name="Rectangle 31">
            <a:extLst>
              <a:ext uri="{FF2B5EF4-FFF2-40B4-BE49-F238E27FC236}">
                <a16:creationId xmlns:a16="http://schemas.microsoft.com/office/drawing/2014/main" id="{A760C2FC-2A23-6D48-8D67-CF44C1A7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5556250"/>
            <a:ext cx="16002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199437" cy="779463"/>
          </a:xfrm>
        </p:spPr>
        <p:txBody>
          <a:bodyPr/>
          <a:lstStyle/>
          <a:p>
            <a:r>
              <a:rPr lang="en-US" dirty="0"/>
              <a:t>Five steps of instruction execution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33109" y="1631043"/>
            <a:ext cx="4508291" cy="4729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Bring a new machine code from memory to IR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iCode</a:t>
            </a:r>
            <a:r>
              <a:rPr lang="en-US" sz="1600" dirty="0"/>
              <a:t>, </a:t>
            </a:r>
            <a:r>
              <a:rPr lang="en-US" sz="1600" dirty="0" err="1"/>
              <a:t>iFun</a:t>
            </a:r>
            <a:r>
              <a:rPr lang="en-US" sz="1600" dirty="0"/>
              <a:t>,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rB</a:t>
            </a:r>
            <a:r>
              <a:rPr lang="en-US" sz="1600" dirty="0"/>
              <a:t>, </a:t>
            </a:r>
            <a:r>
              <a:rPr lang="en-US" sz="1600" dirty="0" err="1"/>
              <a:t>valC</a:t>
            </a: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PC + # -&gt; </a:t>
            </a:r>
            <a:r>
              <a:rPr lang="en-US" sz="1600" dirty="0" err="1"/>
              <a:t>valP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Check </a:t>
            </a:r>
            <a:r>
              <a:rPr lang="en-US" sz="2000" dirty="0" err="1"/>
              <a:t>i</a:t>
            </a:r>
            <a:r>
              <a:rPr lang="en-US" sz="2000" dirty="0"/>
              <a:t>-code</a:t>
            </a:r>
          </a:p>
          <a:p>
            <a:pPr lvl="1"/>
            <a:r>
              <a:rPr lang="en-US" sz="1800" dirty="0"/>
              <a:t>R[</a:t>
            </a:r>
            <a:r>
              <a:rPr lang="en-US" sz="1800" dirty="0" err="1"/>
              <a:t>rA</a:t>
            </a:r>
            <a:r>
              <a:rPr lang="en-US" sz="1800" dirty="0"/>
              <a:t>] -&gt; </a:t>
            </a:r>
            <a:r>
              <a:rPr lang="en-US" sz="1800" dirty="0" err="1"/>
              <a:t>valA</a:t>
            </a:r>
            <a:r>
              <a:rPr lang="en-US" sz="1800" dirty="0"/>
              <a:t>, R[</a:t>
            </a:r>
            <a:r>
              <a:rPr lang="en-US" sz="1800" dirty="0" err="1"/>
              <a:t>rB</a:t>
            </a:r>
            <a:r>
              <a:rPr lang="en-US" sz="1800" dirty="0"/>
              <a:t>] -&gt; </a:t>
            </a:r>
            <a:r>
              <a:rPr lang="en-US" sz="1800" dirty="0" err="1"/>
              <a:t>valB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Compute via ALU</a:t>
            </a:r>
          </a:p>
          <a:p>
            <a:pPr lvl="1"/>
            <a:r>
              <a:rPr lang="en-US" sz="1800" dirty="0"/>
              <a:t>{OP, </a:t>
            </a:r>
            <a:r>
              <a:rPr lang="en-US" sz="1800" dirty="0" err="1"/>
              <a:t>valB+D</a:t>
            </a:r>
            <a:r>
              <a:rPr lang="en-US" sz="1800" dirty="0"/>
              <a:t>, %</a:t>
            </a:r>
            <a:r>
              <a:rPr lang="en-US" sz="1800" dirty="0" err="1"/>
              <a:t>rsp</a:t>
            </a:r>
            <a:r>
              <a:rPr lang="en-US" sz="1800" dirty="0"/>
              <a:t>+-8} -&gt; </a:t>
            </a:r>
            <a:r>
              <a:rPr lang="en-US" sz="1800" dirty="0" err="1"/>
              <a:t>valE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Get memory data</a:t>
            </a:r>
          </a:p>
          <a:p>
            <a:pPr lvl="1"/>
            <a:r>
              <a:rPr lang="en-US" sz="1600" dirty="0" err="1"/>
              <a:t>valM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Store result in register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Update PC</a:t>
            </a:r>
          </a:p>
          <a:p>
            <a:pPr lvl="1"/>
            <a:r>
              <a:rPr lang="en-US" sz="1600" dirty="0"/>
              <a:t>{</a:t>
            </a:r>
            <a:r>
              <a:rPr lang="en-US" sz="1600" dirty="0" err="1"/>
              <a:t>valP</a:t>
            </a:r>
            <a:r>
              <a:rPr lang="en-US" sz="1600" dirty="0"/>
              <a:t>, target </a:t>
            </a:r>
            <a:r>
              <a:rPr lang="en-US" sz="1600" dirty="0" err="1"/>
              <a:t>addr</a:t>
            </a:r>
            <a:r>
              <a:rPr lang="en-US" sz="1600" dirty="0"/>
              <a:t>, </a:t>
            </a:r>
            <a:r>
              <a:rPr lang="en-US" sz="1600" dirty="0" err="1"/>
              <a:t>valM</a:t>
            </a:r>
            <a:r>
              <a:rPr lang="en-US" sz="1600" dirty="0"/>
              <a:t>} -&gt; PC</a:t>
            </a:r>
          </a:p>
        </p:txBody>
      </p:sp>
      <p:sp>
        <p:nvSpPr>
          <p:cNvPr id="179" name="Rectangle 4">
            <a:extLst>
              <a:ext uri="{FF2B5EF4-FFF2-40B4-BE49-F238E27FC236}">
                <a16:creationId xmlns:a16="http://schemas.microsoft.com/office/drawing/2014/main" id="{08CBBA56-24FB-164C-99CB-92034F00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10" y="1630885"/>
            <a:ext cx="2076451" cy="4729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/>
            <a:endParaRPr lang="en-US" sz="1800" kern="0" dirty="0"/>
          </a:p>
        </p:txBody>
      </p:sp>
      <p:sp>
        <p:nvSpPr>
          <p:cNvPr id="191" name="Rectangle 24">
            <a:extLst>
              <a:ext uri="{FF2B5EF4-FFF2-40B4-BE49-F238E27FC236}">
                <a16:creationId xmlns:a16="http://schemas.microsoft.com/office/drawing/2014/main" id="{CDC4B74B-890D-2442-B9A3-20071ECA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39952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jXX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2" name="Rectangle 41">
            <a:extLst>
              <a:ext uri="{FF2B5EF4-FFF2-40B4-BE49-F238E27FC236}">
                <a16:creationId xmlns:a16="http://schemas.microsoft.com/office/drawing/2014/main" id="{A42B13C4-FC6A-464C-AF14-896BC904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44524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call </a:t>
            </a:r>
            <a:r>
              <a:rPr lang="en-US" sz="1400" dirty="0" err="1"/>
              <a:t>Dest</a:t>
            </a:r>
            <a:endParaRPr lang="en-US" sz="1400" dirty="0"/>
          </a:p>
        </p:txBody>
      </p:sp>
      <p:sp>
        <p:nvSpPr>
          <p:cNvPr id="193" name="Rectangle 58">
            <a:extLst>
              <a:ext uri="{FF2B5EF4-FFF2-40B4-BE49-F238E27FC236}">
                <a16:creationId xmlns:a16="http://schemas.microsoft.com/office/drawing/2014/main" id="{CA69A080-A6AF-2440-B5FA-0B5F1F7C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21664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irmovq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V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4" name="Rectangle 69">
            <a:extLst>
              <a:ext uri="{FF2B5EF4-FFF2-40B4-BE49-F238E27FC236}">
                <a16:creationId xmlns:a16="http://schemas.microsoft.com/office/drawing/2014/main" id="{1050CC1D-7045-3146-875B-C698BCF6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26236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rmmovq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</a:t>
            </a:r>
          </a:p>
        </p:txBody>
      </p:sp>
      <p:sp>
        <p:nvSpPr>
          <p:cNvPr id="195" name="Rectangle 80">
            <a:extLst>
              <a:ext uri="{FF2B5EF4-FFF2-40B4-BE49-F238E27FC236}">
                <a16:creationId xmlns:a16="http://schemas.microsoft.com/office/drawing/2014/main" id="{94B0D351-04AD-E144-B291-47B5E14BA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30808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mrmovq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/>
              <a:t>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/>
              <a:t>rB</a:t>
            </a:r>
            <a:r>
              <a:rPr lang="en-US" sz="1400" dirty="0">
                <a:latin typeface="Courier New" pitchFamily="49" charset="0"/>
              </a:rPr>
              <a:t>),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196" name="Rectangle 48">
            <a:extLst>
              <a:ext uri="{FF2B5EF4-FFF2-40B4-BE49-F238E27FC236}">
                <a16:creationId xmlns:a16="http://schemas.microsoft.com/office/drawing/2014/main" id="{945CF15C-98AC-B945-A149-BBB7B5C7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17092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cmovXX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7" name="Rectangle 91">
            <a:extLst>
              <a:ext uri="{FF2B5EF4-FFF2-40B4-BE49-F238E27FC236}">
                <a16:creationId xmlns:a16="http://schemas.microsoft.com/office/drawing/2014/main" id="{617E4D42-BA16-5144-8BAE-7C2B3AEF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3544365"/>
            <a:ext cx="1676400" cy="2984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/>
              <a:t>rB</a:t>
            </a:r>
            <a:endParaRPr lang="en-US" sz="1400" dirty="0"/>
          </a:p>
        </p:txBody>
      </p:sp>
      <p:sp>
        <p:nvSpPr>
          <p:cNvPr id="198" name="Rectangle 101">
            <a:extLst>
              <a:ext uri="{FF2B5EF4-FFF2-40B4-BE49-F238E27FC236}">
                <a16:creationId xmlns:a16="http://schemas.microsoft.com/office/drawing/2014/main" id="{9716C6BB-8B22-5542-9D18-13BBA466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49096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ret</a:t>
            </a:r>
          </a:p>
        </p:txBody>
      </p:sp>
      <p:sp>
        <p:nvSpPr>
          <p:cNvPr id="199" name="Rectangle 14">
            <a:extLst>
              <a:ext uri="{FF2B5EF4-FFF2-40B4-BE49-F238E27FC236}">
                <a16:creationId xmlns:a16="http://schemas.microsoft.com/office/drawing/2014/main" id="{AF41BA68-B3C9-CE46-A293-3F744D69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5366815"/>
            <a:ext cx="19050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pushq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  <p:sp>
        <p:nvSpPr>
          <p:cNvPr id="200" name="Rectangle 31">
            <a:extLst>
              <a:ext uri="{FF2B5EF4-FFF2-40B4-BE49-F238E27FC236}">
                <a16:creationId xmlns:a16="http://schemas.microsoft.com/office/drawing/2014/main" id="{A760C2FC-2A23-6D48-8D67-CF44C1A7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3" y="5824015"/>
            <a:ext cx="1600200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popq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/>
              <a:t>rA</a:t>
            </a:r>
            <a:endParaRPr lang="en-US" sz="1400" dirty="0"/>
          </a:p>
        </p:txBody>
      </p:sp>
      <p:grpSp>
        <p:nvGrpSpPr>
          <p:cNvPr id="15" name="Group 80">
            <a:extLst>
              <a:ext uri="{FF2B5EF4-FFF2-40B4-BE49-F238E27FC236}">
                <a16:creationId xmlns:a16="http://schemas.microsoft.com/office/drawing/2014/main" id="{263E9C96-EA40-F642-90AD-A5E89A9C5696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1112305"/>
            <a:ext cx="609600" cy="280987"/>
            <a:chOff x="1536" y="2208"/>
            <a:chExt cx="384" cy="192"/>
          </a:xfrm>
        </p:grpSpPr>
        <p:sp>
          <p:nvSpPr>
            <p:cNvPr id="16" name="Rectangle 81">
              <a:extLst>
                <a:ext uri="{FF2B5EF4-FFF2-40B4-BE49-F238E27FC236}">
                  <a16:creationId xmlns:a16="http://schemas.microsoft.com/office/drawing/2014/main" id="{AD64F522-8293-9243-9B8C-482216E5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5</a:t>
              </a:r>
            </a:p>
          </p:txBody>
        </p:sp>
        <p:sp>
          <p:nvSpPr>
            <p:cNvPr id="17" name="Rectangle 82">
              <a:extLst>
                <a:ext uri="{FF2B5EF4-FFF2-40B4-BE49-F238E27FC236}">
                  <a16:creationId xmlns:a16="http://schemas.microsoft.com/office/drawing/2014/main" id="{B7E89374-EC63-A84A-88E8-B6D034480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18" name="Rectangle 83">
              <a:extLst>
                <a:ext uri="{FF2B5EF4-FFF2-40B4-BE49-F238E27FC236}">
                  <a16:creationId xmlns:a16="http://schemas.microsoft.com/office/drawing/2014/main" id="{2CE8E126-8ABF-A84F-BD9F-0E7A6716C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grpSp>
        <p:nvGrpSpPr>
          <p:cNvPr id="19" name="Group 84">
            <a:extLst>
              <a:ext uri="{FF2B5EF4-FFF2-40B4-BE49-F238E27FC236}">
                <a16:creationId xmlns:a16="http://schemas.microsoft.com/office/drawing/2014/main" id="{2FE68123-B191-8343-87C3-39B086ECCEF2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112305"/>
            <a:ext cx="609600" cy="280987"/>
            <a:chOff x="1920" y="2208"/>
            <a:chExt cx="384" cy="192"/>
          </a:xfrm>
        </p:grpSpPr>
        <p:sp>
          <p:nvSpPr>
            <p:cNvPr id="20" name="Rectangle 85">
              <a:extLst>
                <a:ext uri="{FF2B5EF4-FFF2-40B4-BE49-F238E27FC236}">
                  <a16:creationId xmlns:a16="http://schemas.microsoft.com/office/drawing/2014/main" id="{52B820BD-52D6-2642-8CA6-74873A74D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rA</a:t>
              </a:r>
            </a:p>
          </p:txBody>
        </p:sp>
        <p:sp>
          <p:nvSpPr>
            <p:cNvPr id="21" name="Rectangle 86">
              <a:extLst>
                <a:ext uri="{FF2B5EF4-FFF2-40B4-BE49-F238E27FC236}">
                  <a16:creationId xmlns:a16="http://schemas.microsoft.com/office/drawing/2014/main" id="{9F6C2EB4-D2C3-5F49-BA58-8DBA59534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b="0"/>
                <a:t>rB</a:t>
              </a:r>
            </a:p>
          </p:txBody>
        </p:sp>
        <p:sp>
          <p:nvSpPr>
            <p:cNvPr id="22" name="Rectangle 87">
              <a:extLst>
                <a:ext uri="{FF2B5EF4-FFF2-40B4-BE49-F238E27FC236}">
                  <a16:creationId xmlns:a16="http://schemas.microsoft.com/office/drawing/2014/main" id="{D5BB66B7-6C95-5A46-A91D-FD7BE6D9E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400" b="0">
                <a:latin typeface="Courier New" pitchFamily="49" charset="0"/>
              </a:endParaRPr>
            </a:p>
          </p:txBody>
        </p:sp>
      </p:grpSp>
      <p:sp>
        <p:nvSpPr>
          <p:cNvPr id="23" name="Rectangle 88">
            <a:extLst>
              <a:ext uri="{FF2B5EF4-FFF2-40B4-BE49-F238E27FC236}">
                <a16:creationId xmlns:a16="http://schemas.microsoft.com/office/drawing/2014/main" id="{7DD2D2CF-DDD4-8642-AF94-DF6A534D3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1112305"/>
            <a:ext cx="4864100" cy="28098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400" b="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2345229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ujitsu-99-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fujitsu-99-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fujitsu-99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jitsu-99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HD:Shared Files:Presentations:1999 Presentations:fujitsu-99-02.ppt</Template>
  <TotalTime>19943</TotalTime>
  <Pages>8</Pages>
  <Words>2631</Words>
  <Application>Microsoft Macintosh PowerPoint</Application>
  <PresentationFormat>Custom</PresentationFormat>
  <Paragraphs>990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Helvetica</vt:lpstr>
      <vt:lpstr>Times</vt:lpstr>
      <vt:lpstr>Times New Roman</vt:lpstr>
      <vt:lpstr>Wingdings</vt:lpstr>
      <vt:lpstr>fujitsu-99-02</vt:lpstr>
      <vt:lpstr>PowerPoint Presentation</vt:lpstr>
      <vt:lpstr>PowerPoint Presentation</vt:lpstr>
      <vt:lpstr>PowerPoint Presentation</vt:lpstr>
      <vt:lpstr>Instruction Decoding</vt:lpstr>
      <vt:lpstr>Instruction Decoding</vt:lpstr>
      <vt:lpstr>How to design to handle these instr?</vt:lpstr>
      <vt:lpstr>How to design machine ?</vt:lpstr>
      <vt:lpstr>Five steps of instruction execution</vt:lpstr>
      <vt:lpstr>Five steps of instruction execution</vt:lpstr>
      <vt:lpstr>Five steps of instruction execution</vt:lpstr>
      <vt:lpstr>5-cycle SEQ</vt:lpstr>
      <vt:lpstr>Multiplexor (Selector)</vt:lpstr>
      <vt:lpstr>5-cycle SEQ</vt:lpstr>
      <vt:lpstr>5-cycle SEQ</vt:lpstr>
      <vt:lpstr>SEQ Hardware</vt:lpstr>
      <vt:lpstr>Computed Values - Variables</vt:lpstr>
      <vt:lpstr>Move Operations</vt:lpstr>
      <vt:lpstr>irmovq V, rB</vt:lpstr>
      <vt:lpstr>rmmovq rA, D(rB)</vt:lpstr>
      <vt:lpstr>Stage Computation: rmmovq</vt:lpstr>
      <vt:lpstr>Stage Computation: rmmovq</vt:lpstr>
      <vt:lpstr>Stage Computation: rmmovq</vt:lpstr>
      <vt:lpstr>Stage Computation: rmmovq</vt:lpstr>
      <vt:lpstr>Stage Computation: rmmovq</vt:lpstr>
      <vt:lpstr>Executing Arith./Logical Operation</vt:lpstr>
      <vt:lpstr>Stage Computation: Arith/Log. Ops</vt:lpstr>
      <vt:lpstr>Executing popq</vt:lpstr>
      <vt:lpstr>Stage Computation: popq</vt:lpstr>
      <vt:lpstr>Executing Conditional Moves</vt:lpstr>
      <vt:lpstr>Stage Computation: Cond. Move</vt:lpstr>
      <vt:lpstr>Executing Jumps</vt:lpstr>
      <vt:lpstr>Stage Computation: Jumps</vt:lpstr>
      <vt:lpstr>Executing call</vt:lpstr>
      <vt:lpstr>Stage Computation: call</vt:lpstr>
      <vt:lpstr>Executing ret</vt:lpstr>
      <vt:lpstr>Stage Computation: 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Processor Verification</dc:title>
  <dc:subject>SRC Review Slides</dc:subject>
  <dc:creator>Randal E. Bryant</dc:creator>
  <cp:lastModifiedBy>Downen, Paul M</cp:lastModifiedBy>
  <cp:revision>139</cp:revision>
  <cp:lastPrinted>1999-02-26T14:55:35Z</cp:lastPrinted>
  <dcterms:created xsi:type="dcterms:W3CDTF">1998-03-03T17:17:57Z</dcterms:created>
  <dcterms:modified xsi:type="dcterms:W3CDTF">2023-12-01T17:24:07Z</dcterms:modified>
</cp:coreProperties>
</file>