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936" r:id="rId1"/>
  </p:sldMasterIdLst>
  <p:notesMasterIdLst>
    <p:notesMasterId r:id="rId13"/>
  </p:notesMasterIdLst>
  <p:handoutMasterIdLst>
    <p:handoutMasterId r:id="rId14"/>
  </p:handoutMasterIdLst>
  <p:sldIdLst>
    <p:sldId id="461" r:id="rId2"/>
    <p:sldId id="421" r:id="rId3"/>
    <p:sldId id="441" r:id="rId4"/>
    <p:sldId id="462" r:id="rId5"/>
    <p:sldId id="476" r:id="rId6"/>
    <p:sldId id="465" r:id="rId7"/>
    <p:sldId id="475" r:id="rId8"/>
    <p:sldId id="474" r:id="rId9"/>
    <p:sldId id="466" r:id="rId10"/>
    <p:sldId id="471" r:id="rId11"/>
    <p:sldId id="46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1"/>
    <p:restoredTop sz="94577"/>
  </p:normalViewPr>
  <p:slideViewPr>
    <p:cSldViewPr>
      <p:cViewPr varScale="1">
        <p:scale>
          <a:sx n="116" d="100"/>
          <a:sy n="116" d="100"/>
        </p:scale>
        <p:origin x="1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194290-29C9-BC47-9D0F-379D419398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7C605-58A4-7C43-BF96-3EF7161F32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46889EF1-652D-F740-9CAB-4575A8317B0A}" type="datetimeFigureOut">
              <a:rPr lang="en-US" altLang="en-US"/>
              <a:pPr>
                <a:defRPr/>
              </a:pPr>
              <a:t>10/19/22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DD53B-0064-C74E-A2A2-41BA5465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97BA3-F5F0-7F43-A039-E1CAAC0D7F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6FA698-BFC9-6646-B02A-082C699C9C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5BCB447-89C8-B142-A9BE-54741443AD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BDE9867-DF90-2A42-974C-B573151D29D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5E54E60-3B32-294A-9D8E-F46A523EB9E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9A227897-5C46-054E-B1F3-48CABBFDB5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66686FDA-C2F9-8544-A884-0B0E79FB6A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8854B54A-A1C5-D64D-8170-84AE5DF19B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380561-4F47-4E41-8858-BFEC6E51C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09B6DE-DBCD-6B41-8CB8-FAAF2FDFD67B}"/>
              </a:ext>
            </a:extLst>
          </p:cNvPr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2451EE-9F44-3B46-94FF-B2A918FE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BE4315-4D5D-044E-B074-8BF20EDA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78FC4F-BA26-C848-85CF-138FE167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492F0-D1B7-894D-9B08-699900D38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22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4A8EA6-2FFB-AA42-A956-999BCC1D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D0F031-500A-7C40-8921-CE34A0C9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268C65-D33E-664A-9A18-74E93AB7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2710-B1FA-5642-99E7-DF738E2E1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02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BA8AF-9B26-9E4D-AFEC-1D3C00E0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BC53A-9629-BF44-8D91-C73116DB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C2BEE-ACE4-EC48-BC94-3DE263AD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AC17-2070-5445-8978-D7B520D99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45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50BF1-F55B-DC48-BD95-F294CA0A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02630-7E26-D145-B38F-A30342FF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DA14D-46CD-1C4F-9D02-A1737F5E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431B-352E-9844-8C41-825831BD7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05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49C75-7667-DB4F-B028-59411657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BD825-E841-BE45-9C2E-0CDC67C6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B5540-AC3D-0D41-9595-022F9FBD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B770-D860-3648-9213-65BE59771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99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BB38C1-CA67-954D-8B44-E4103058E2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DB2403-8CE3-2D4E-8E97-3B4E7F35BB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A622E2-E4AE-6549-8DCA-EB89803448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3CBBF-5F08-2347-8F44-A750E99D7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6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AB4C1-9B83-114C-861A-A59F95FF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FA4FD-083F-1347-B668-0639675E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ED28D-D2FF-FF4F-AC2B-6BEA991F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5D59-FDE1-8448-B80A-263265251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12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0C83F6-2DBB-0847-8B0B-DC2E5952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018972-5CF7-BD41-8DD9-F22A466E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A2ED9D-60D5-8941-BBD2-7D27C9B7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2926-85C1-E24B-803F-6A4EC73A9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1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6DDF72-3E85-604D-9FC0-9B8FF065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019AA5-548F-AC45-A0D6-C8D34FDC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133599-4288-EF4C-9138-6974DB88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8C4F-E528-834A-B561-53F984CF5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01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A989B21-5CAC-7944-B48C-7B74304E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8AA328-9F67-8F4F-96A1-05BA0E55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06E49C-233B-1C4C-8556-F71A35394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E14ED-25A2-1946-A6A5-3E818E844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9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F8E824-5E7E-EF45-B725-2FBECA6E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0825C8-1BCC-BD47-A1D4-83357342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BE4CBE-E06E-F543-965D-7DD03E54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E76A-7F62-4049-9D38-5E3A0E296F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37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6F85B2-2C23-2242-9FA9-E7C2381E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4ED535-5DEA-034A-BB60-4811EA9B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540799-C063-674B-A385-0F5B6354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E09D-570B-904E-ACA7-491924F33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31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E7DDDF5-550D-5E4D-9854-16028B38A2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9DF8E94-2EC3-D24F-A010-41C91D34FA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7380F-1E92-9A4F-BFCB-2BA3F4717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D9E1D-5F52-0149-B5A7-7A05E0FD3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21C81-3B47-2846-B28B-A336A372C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B039A-600D-E64F-A6B0-5A6E8AAC7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79">
            <a:extLst>
              <a:ext uri="{FF2B5EF4-FFF2-40B4-BE49-F238E27FC236}">
                <a16:creationId xmlns:a16="http://schemas.microsoft.com/office/drawing/2014/main" id="{A2546D6F-99D8-9745-9DAF-A20D3FA9A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1450975"/>
            <a:ext cx="981075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Pre-</a:t>
            </a:r>
          </a:p>
          <a:p>
            <a:r>
              <a:rPr lang="en-US" altLang="en-US" sz="1400"/>
              <a:t>processor</a:t>
            </a:r>
          </a:p>
          <a:p>
            <a:r>
              <a:rPr lang="en-US" altLang="en-US" sz="1400"/>
              <a:t>(</a:t>
            </a:r>
            <a:r>
              <a:rPr lang="en-US" altLang="en-US" sz="1400">
                <a:latin typeface="Courier New" panose="02070309020205020404" pitchFamily="49" charset="0"/>
              </a:rPr>
              <a:t>cpp</a:t>
            </a:r>
            <a:r>
              <a:rPr lang="en-US" altLang="en-US" sz="1400"/>
              <a:t>)</a:t>
            </a:r>
          </a:p>
        </p:txBody>
      </p:sp>
      <p:sp>
        <p:nvSpPr>
          <p:cNvPr id="16386" name="Rectangle 390">
            <a:extLst>
              <a:ext uri="{FF2B5EF4-FFF2-40B4-BE49-F238E27FC236}">
                <a16:creationId xmlns:a16="http://schemas.microsoft.com/office/drawing/2014/main" id="{14EE86F9-75EC-1042-BB01-4372B8D44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450" y="1450975"/>
            <a:ext cx="914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 Compiler</a:t>
            </a:r>
          </a:p>
          <a:p>
            <a:r>
              <a:rPr lang="en-US" altLang="en-US" sz="1400"/>
              <a:t>(</a:t>
            </a:r>
            <a:r>
              <a:rPr lang="en-US" altLang="en-US" sz="1400">
                <a:latin typeface="Courier New" panose="02070309020205020404" pitchFamily="49" charset="0"/>
              </a:rPr>
              <a:t>cc1</a:t>
            </a:r>
            <a:r>
              <a:rPr lang="en-US" altLang="en-US" sz="1400"/>
              <a:t>)</a:t>
            </a:r>
          </a:p>
        </p:txBody>
      </p:sp>
      <p:sp>
        <p:nvSpPr>
          <p:cNvPr id="16387" name="Line 391">
            <a:extLst>
              <a:ext uri="{FF2B5EF4-FFF2-40B4-BE49-F238E27FC236}">
                <a16:creationId xmlns:a16="http://schemas.microsoft.com/office/drawing/2014/main" id="{A004F526-D3F8-EB4F-B73B-BA41781DA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7388" y="1868488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392">
            <a:extLst>
              <a:ext uri="{FF2B5EF4-FFF2-40B4-BE49-F238E27FC236}">
                <a16:creationId xmlns:a16="http://schemas.microsoft.com/office/drawing/2014/main" id="{2BFCAF29-2053-EB40-B561-4F0703218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88" y="1525588"/>
            <a:ext cx="865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Courier New" panose="02070309020205020404" pitchFamily="49" charset="0"/>
              </a:rPr>
              <a:t>hello.s</a:t>
            </a:r>
          </a:p>
        </p:txBody>
      </p:sp>
      <p:sp>
        <p:nvSpPr>
          <p:cNvPr id="16389" name="Rectangle 393">
            <a:extLst>
              <a:ext uri="{FF2B5EF4-FFF2-40B4-BE49-F238E27FC236}">
                <a16:creationId xmlns:a16="http://schemas.microsoft.com/office/drawing/2014/main" id="{B55AE407-4DDE-4440-AF21-CDC664A39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1411288"/>
            <a:ext cx="981075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Assembler</a:t>
            </a:r>
          </a:p>
          <a:p>
            <a:r>
              <a:rPr lang="en-US" altLang="en-US" sz="1400"/>
              <a:t>(</a:t>
            </a:r>
            <a:r>
              <a:rPr lang="en-US" altLang="en-US" sz="1400">
                <a:latin typeface="Courier New" panose="02070309020205020404" pitchFamily="49" charset="0"/>
              </a:rPr>
              <a:t>as</a:t>
            </a:r>
            <a:r>
              <a:rPr lang="en-US" altLang="en-US" sz="1400"/>
              <a:t>)</a:t>
            </a:r>
          </a:p>
        </p:txBody>
      </p:sp>
      <p:sp>
        <p:nvSpPr>
          <p:cNvPr id="16390" name="Rectangle 396">
            <a:extLst>
              <a:ext uri="{FF2B5EF4-FFF2-40B4-BE49-F238E27FC236}">
                <a16:creationId xmlns:a16="http://schemas.microsoft.com/office/drawing/2014/main" id="{90F1E4CA-C1A8-1442-A7C7-485486074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1411288"/>
            <a:ext cx="668338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Linker</a:t>
            </a:r>
          </a:p>
          <a:p>
            <a:r>
              <a:rPr lang="en-US" altLang="en-US" sz="1400"/>
              <a:t>(</a:t>
            </a:r>
            <a:r>
              <a:rPr lang="en-US" altLang="en-US" sz="1400">
                <a:latin typeface="Courier New" panose="02070309020205020404" pitchFamily="49" charset="0"/>
              </a:rPr>
              <a:t>ld</a:t>
            </a:r>
            <a:r>
              <a:rPr lang="en-US" altLang="en-US" sz="1400"/>
              <a:t>)</a:t>
            </a:r>
          </a:p>
        </p:txBody>
      </p:sp>
      <p:sp>
        <p:nvSpPr>
          <p:cNvPr id="16391" name="Line 397">
            <a:extLst>
              <a:ext uri="{FF2B5EF4-FFF2-40B4-BE49-F238E27FC236}">
                <a16:creationId xmlns:a16="http://schemas.microsoft.com/office/drawing/2014/main" id="{3CD267BF-E244-0345-8E91-22E53C961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811338"/>
            <a:ext cx="98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398">
            <a:extLst>
              <a:ext uri="{FF2B5EF4-FFF2-40B4-BE49-F238E27FC236}">
                <a16:creationId xmlns:a16="http://schemas.microsoft.com/office/drawing/2014/main" id="{060CF0FC-D7A6-2F4A-9AD0-B3D01F670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1535113"/>
            <a:ext cx="690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Courier New" panose="02070309020205020404" pitchFamily="49" charset="0"/>
              </a:rPr>
              <a:t>hello</a:t>
            </a:r>
          </a:p>
        </p:txBody>
      </p:sp>
      <p:sp>
        <p:nvSpPr>
          <p:cNvPr id="16393" name="Line 399">
            <a:extLst>
              <a:ext uri="{FF2B5EF4-FFF2-40B4-BE49-F238E27FC236}">
                <a16:creationId xmlns:a16="http://schemas.microsoft.com/office/drawing/2014/main" id="{59F53C76-9E65-EB41-A24C-7659D9966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8" y="1908175"/>
            <a:ext cx="98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400">
            <a:extLst>
              <a:ext uri="{FF2B5EF4-FFF2-40B4-BE49-F238E27FC236}">
                <a16:creationId xmlns:a16="http://schemas.microsoft.com/office/drawing/2014/main" id="{C7226B10-5738-0B43-BC9E-D86049F21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1631950"/>
            <a:ext cx="889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Courier New" panose="02070309020205020404" pitchFamily="49" charset="0"/>
              </a:rPr>
              <a:t>hello.c</a:t>
            </a:r>
          </a:p>
        </p:txBody>
      </p:sp>
      <p:sp>
        <p:nvSpPr>
          <p:cNvPr id="16395" name="Text Box 401">
            <a:extLst>
              <a:ext uri="{FF2B5EF4-FFF2-40B4-BE49-F238E27FC236}">
                <a16:creationId xmlns:a16="http://schemas.microsoft.com/office/drawing/2014/main" id="{32116BF0-A0A2-334E-A583-F6A20AC8C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2057400"/>
            <a:ext cx="80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i="1">
                <a:latin typeface="Helvetica" pitchFamily="2" charset="0"/>
              </a:rPr>
              <a:t>Source</a:t>
            </a:r>
          </a:p>
          <a:p>
            <a:r>
              <a:rPr lang="en-US" altLang="en-US" sz="1200" i="1">
                <a:latin typeface="Helvetica" pitchFamily="2" charset="0"/>
              </a:rPr>
              <a:t>program</a:t>
            </a:r>
          </a:p>
          <a:p>
            <a:r>
              <a:rPr lang="en-US" altLang="en-US" sz="1200" i="1">
                <a:latin typeface="Helvetica" pitchFamily="2" charset="0"/>
              </a:rPr>
              <a:t>(text)</a:t>
            </a:r>
          </a:p>
        </p:txBody>
      </p:sp>
      <p:sp>
        <p:nvSpPr>
          <p:cNvPr id="16396" name="Text Box 403">
            <a:extLst>
              <a:ext uri="{FF2B5EF4-FFF2-40B4-BE49-F238E27FC236}">
                <a16:creationId xmlns:a16="http://schemas.microsoft.com/office/drawing/2014/main" id="{E68275E2-0359-3A42-A495-816C01E0A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2017713"/>
            <a:ext cx="904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i="1">
                <a:latin typeface="Helvetica" pitchFamily="2" charset="0"/>
              </a:rPr>
              <a:t>Assembly</a:t>
            </a:r>
          </a:p>
          <a:p>
            <a:r>
              <a:rPr lang="en-US" altLang="en-US" sz="1200" i="1">
                <a:latin typeface="Helvetica" pitchFamily="2" charset="0"/>
              </a:rPr>
              <a:t>program</a:t>
            </a:r>
          </a:p>
          <a:p>
            <a:r>
              <a:rPr lang="en-US" altLang="en-US" sz="1200" i="1">
                <a:latin typeface="Helvetica" pitchFamily="2" charset="0"/>
              </a:rPr>
              <a:t>(text)</a:t>
            </a:r>
          </a:p>
        </p:txBody>
      </p:sp>
      <p:sp>
        <p:nvSpPr>
          <p:cNvPr id="16397" name="Text Box 405">
            <a:extLst>
              <a:ext uri="{FF2B5EF4-FFF2-40B4-BE49-F238E27FC236}">
                <a16:creationId xmlns:a16="http://schemas.microsoft.com/office/drawing/2014/main" id="{1909417F-5FAC-5E40-8862-FCBEC00EE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838" y="1974850"/>
            <a:ext cx="1003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i="1">
                <a:latin typeface="Helvetica" pitchFamily="2" charset="0"/>
              </a:rPr>
              <a:t>Executable</a:t>
            </a:r>
          </a:p>
          <a:p>
            <a:r>
              <a:rPr lang="en-US" altLang="en-US" sz="1200" i="1">
                <a:latin typeface="Helvetica" pitchFamily="2" charset="0"/>
              </a:rPr>
              <a:t>object</a:t>
            </a:r>
          </a:p>
          <a:p>
            <a:r>
              <a:rPr lang="en-US" altLang="en-US" sz="1200" i="1">
                <a:latin typeface="Helvetica" pitchFamily="2" charset="0"/>
              </a:rPr>
              <a:t>program</a:t>
            </a:r>
          </a:p>
          <a:p>
            <a:r>
              <a:rPr lang="en-US" altLang="en-US" sz="1200" i="1">
                <a:latin typeface="Helvetica" pitchFamily="2" charset="0"/>
              </a:rPr>
              <a:t>(binary)</a:t>
            </a:r>
          </a:p>
        </p:txBody>
      </p:sp>
      <p:pic>
        <p:nvPicPr>
          <p:cNvPr id="16398" name="Picture 1">
            <a:extLst>
              <a:ext uri="{FF2B5EF4-FFF2-40B4-BE49-F238E27FC236}">
                <a16:creationId xmlns:a16="http://schemas.microsoft.com/office/drawing/2014/main" id="{2C9DAE1D-4466-6A4C-98E5-02750FEF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241675"/>
            <a:ext cx="22447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">
            <a:extLst>
              <a:ext uri="{FF2B5EF4-FFF2-40B4-BE49-F238E27FC236}">
                <a16:creationId xmlns:a16="http://schemas.microsoft.com/office/drawing/2014/main" id="{1A535C45-08FF-DD4A-AEB3-2F6AF6D9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3216275"/>
            <a:ext cx="22463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Rectangle 379">
            <a:extLst>
              <a:ext uri="{FF2B5EF4-FFF2-40B4-BE49-F238E27FC236}">
                <a16:creationId xmlns:a16="http://schemas.microsoft.com/office/drawing/2014/main" id="{D1BDCB45-89E8-084A-BD0C-119DC152C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3405188"/>
            <a:ext cx="2365375" cy="191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400" dirty="0">
              <a:solidFill>
                <a:srgbClr val="FF0000"/>
              </a:solidFill>
            </a:endParaRPr>
          </a:p>
          <a:p>
            <a:endParaRPr lang="en-US" altLang="en-US" sz="1400" dirty="0"/>
          </a:p>
          <a:p>
            <a:r>
              <a:rPr lang="en-US" altLang="en-US" sz="1400" dirty="0"/>
              <a:t>PC (Program Counter)</a:t>
            </a:r>
          </a:p>
          <a:p>
            <a:r>
              <a:rPr lang="en-US" altLang="en-US" sz="1400" dirty="0"/>
              <a:t>IP (Instruction Pointer)</a:t>
            </a:r>
          </a:p>
          <a:p>
            <a:endParaRPr lang="en-US" altLang="en-US" sz="1400" dirty="0"/>
          </a:p>
          <a:p>
            <a:endParaRPr lang="en-US" altLang="en-US" sz="1400" dirty="0"/>
          </a:p>
          <a:p>
            <a:r>
              <a:rPr lang="en-US" altLang="en-US" sz="1400" dirty="0"/>
              <a:t>Instruction Format, Syntax</a:t>
            </a:r>
          </a:p>
        </p:txBody>
      </p:sp>
      <p:pic>
        <p:nvPicPr>
          <p:cNvPr id="16401" name="Picture 3">
            <a:extLst>
              <a:ext uri="{FF2B5EF4-FFF2-40B4-BE49-F238E27FC236}">
                <a16:creationId xmlns:a16="http://schemas.microsoft.com/office/drawing/2014/main" id="{AA4C5A63-0DAA-0E4D-996B-7474E79D3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914400"/>
            <a:ext cx="18526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Rectangle 32">
            <a:extLst>
              <a:ext uri="{FF2B5EF4-FFF2-40B4-BE49-F238E27FC236}">
                <a16:creationId xmlns:a16="http://schemas.microsoft.com/office/drawing/2014/main" id="{829DBD9E-3700-E04E-9761-B70A968B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650"/>
            <a:ext cx="853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Source Code to Executable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2">
            <a:extLst>
              <a:ext uri="{FF2B5EF4-FFF2-40B4-BE49-F238E27FC236}">
                <a16:creationId xmlns:a16="http://schemas.microsoft.com/office/drawing/2014/main" id="{390156A4-5402-4C4A-98E1-FC2C710C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650"/>
            <a:ext cx="853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  <a:t>Status Flags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7CE76EE-54F9-8247-970C-D33DA9C88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5225"/>
            <a:ext cx="8421688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Franklin Gothic Book" panose="020B0503020102020204" pitchFamily="34" charset="0"/>
              </a:rPr>
              <a:t>F A D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Franklin Gothic Book" panose="020B0503020102020204" pitchFamily="34" charset="0"/>
              </a:rPr>
              <a:t>F = 0 – symbol table search successful</a:t>
            </a:r>
          </a:p>
          <a:p>
            <a:pPr lvl="2">
              <a:spcBef>
                <a:spcPct val="20000"/>
              </a:spcBef>
              <a:defRPr/>
            </a:pPr>
            <a:r>
              <a:rPr lang="en-US" b="0" kern="0" dirty="0">
                <a:latin typeface="Franklin Gothic Book" panose="020B0503020102020204" pitchFamily="34" charset="0"/>
              </a:rPr>
              <a:t>           1 -- symbol table search failure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endParaRPr lang="en-US" b="0" kern="0" dirty="0">
              <a:latin typeface="Franklin Gothic Book" panose="020B0503020102020204" pitchFamily="34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Franklin Gothic Book" panose="020B0503020102020204" pitchFamily="34" charset="0"/>
              </a:rPr>
              <a:t>A = A || D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  <a:defRPr/>
            </a:pPr>
            <a:endParaRPr lang="en-US" b="0" kern="0" dirty="0">
              <a:latin typeface="Franklin Gothic Book" panose="020B0503020102020204" pitchFamily="34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Franklin Gothic Book" panose="020B0503020102020204" pitchFamily="34" charset="0"/>
              </a:rPr>
              <a:t>D = 1 – variable is a label</a:t>
            </a:r>
          </a:p>
          <a:p>
            <a:pPr lvl="2">
              <a:spcBef>
                <a:spcPct val="20000"/>
              </a:spcBef>
              <a:defRPr/>
            </a:pPr>
            <a:r>
              <a:rPr lang="en-US" b="0" kern="0" dirty="0">
                <a:latin typeface="Franklin Gothic Book" panose="020B0503020102020204" pitchFamily="34" charset="0"/>
              </a:rPr>
              <a:t>            0 – variable is found in operand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b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952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2">
            <a:extLst>
              <a:ext uri="{FF2B5EF4-FFF2-40B4-BE49-F238E27FC236}">
                <a16:creationId xmlns:a16="http://schemas.microsoft.com/office/drawing/2014/main" id="{390156A4-5402-4C4A-98E1-FC2C710C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650"/>
            <a:ext cx="853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Forward Reference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7CE76EE-54F9-8247-970C-D33DA9C88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5225"/>
            <a:ext cx="8421688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Franklin Gothic Book" panose="020B0503020102020204" pitchFamily="34" charset="0"/>
              </a:rPr>
              <a:t>Symbol not found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Franklin Gothic Book" panose="020B0503020102020204" pitchFamily="34" charset="0"/>
              </a:rPr>
              <a:t>Assemble </a:t>
            </a:r>
            <a:r>
              <a:rPr lang="en-US" b="0" kern="0">
                <a:latin typeface="Franklin Gothic Book" panose="020B0503020102020204" pitchFamily="34" charset="0"/>
              </a:rPr>
              <a:t>with 0xFFFF </a:t>
            </a:r>
            <a:r>
              <a:rPr lang="en-US" b="0" kern="0" dirty="0">
                <a:latin typeface="Franklin Gothic Book" panose="020B0503020102020204" pitchFamily="34" charset="0"/>
              </a:rPr>
              <a:t>as offset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Franklin Gothic Book" panose="020B0503020102020204" pitchFamily="34" charset="0"/>
              </a:rPr>
              <a:t>save the symbol with LOC as it value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endParaRPr lang="en-US" b="0" kern="0" dirty="0">
              <a:latin typeface="Franklin Gothic Book" panose="020B0503020102020204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Franklin Gothic Book" panose="020B0503020102020204" pitchFamily="34" charset="0"/>
              </a:rPr>
              <a:t>Symbol found, but another forward ref.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Franklin Gothic Book" panose="020B0503020102020204" pitchFamily="34" charset="0"/>
              </a:rPr>
              <a:t>Assemble with value in </a:t>
            </a:r>
            <a:r>
              <a:rPr lang="en-US" b="0" kern="0" dirty="0" err="1">
                <a:latin typeface="Franklin Gothic Book" panose="020B0503020102020204" pitchFamily="34" charset="0"/>
              </a:rPr>
              <a:t>symTab</a:t>
            </a:r>
            <a:r>
              <a:rPr lang="en-US" b="0" kern="0" dirty="0">
                <a:latin typeface="Franklin Gothic Book" panose="020B0503020102020204" pitchFamily="34" charset="0"/>
              </a:rPr>
              <a:t> as offset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Franklin Gothic Book" panose="020B0503020102020204" pitchFamily="34" charset="0"/>
              </a:rPr>
              <a:t>Save LOC as value in </a:t>
            </a:r>
            <a:r>
              <a:rPr lang="en-US" b="0" kern="0" dirty="0" err="1">
                <a:latin typeface="Franklin Gothic Book" panose="020B0503020102020204" pitchFamily="34" charset="0"/>
              </a:rPr>
              <a:t>symTab</a:t>
            </a:r>
            <a:endParaRPr lang="en-US" b="0" kern="0" dirty="0">
              <a:latin typeface="Franklin Gothic Book" panose="020B0503020102020204" pitchFamily="34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endParaRPr lang="en-US" b="0" kern="0" dirty="0">
              <a:latin typeface="Franklin Gothic Book" panose="020B0503020102020204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Franklin Gothic Book" panose="020B0503020102020204" pitchFamily="34" charset="0"/>
              </a:rPr>
              <a:t>Symbol found, new </a:t>
            </a:r>
            <a:r>
              <a:rPr lang="en-US" b="0" kern="0" dirty="0" err="1">
                <a:latin typeface="Franklin Gothic Book" panose="020B0503020102020204" pitchFamily="34" charset="0"/>
              </a:rPr>
              <a:t>defintion</a:t>
            </a:r>
            <a:endParaRPr lang="en-US" b="0" kern="0" dirty="0">
              <a:latin typeface="Franklin Gothic Book" panose="020B0503020102020204" pitchFamily="34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Franklin Gothic Book" panose="020B0503020102020204" pitchFamily="34" charset="0"/>
              </a:rPr>
              <a:t>Assemble with offsets by tracing back pointers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Franklin Gothic Book" panose="020B0503020102020204" pitchFamily="34" charset="0"/>
              </a:rPr>
              <a:t>Save LOC as value in </a:t>
            </a:r>
            <a:r>
              <a:rPr lang="en-US" b="0" kern="0" dirty="0" err="1">
                <a:latin typeface="Franklin Gothic Book" panose="020B0503020102020204" pitchFamily="34" charset="0"/>
              </a:rPr>
              <a:t>symTab</a:t>
            </a:r>
            <a:endParaRPr lang="en-US" b="0" kern="0" dirty="0">
              <a:latin typeface="Franklin Gothic Book" panose="020B05030201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b="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2">
            <a:extLst>
              <a:ext uri="{FF2B5EF4-FFF2-40B4-BE49-F238E27FC236}">
                <a16:creationId xmlns:a16="http://schemas.microsoft.com/office/drawing/2014/main" id="{9D3FB49C-C022-E341-A218-D07129BFD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650"/>
            <a:ext cx="853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Assembler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F5C679B-CD37-DC41-9F58-D3D42B812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5225"/>
            <a:ext cx="842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What does an assembler do ?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+mn-lt"/>
                <a:ea typeface="+mn-ea"/>
              </a:rPr>
              <a:t>Translate one assembly instruction to a machine code(s)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b="0" dirty="0">
              <a:latin typeface="+mn-lt"/>
              <a:ea typeface="+mn-ea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93F43368-3F98-F747-8A55-A93866A6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2403475"/>
            <a:ext cx="50101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2">
            <a:extLst>
              <a:ext uri="{FF2B5EF4-FFF2-40B4-BE49-F238E27FC236}">
                <a16:creationId xmlns:a16="http://schemas.microsoft.com/office/drawing/2014/main" id="{6E65B244-DBD0-5D42-A1F6-D57EA051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2193925"/>
            <a:ext cx="3595687" cy="33607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0" dirty="0">
                <a:latin typeface="Times New Roman" panose="02020603050405020304" pitchFamily="18" charset="0"/>
              </a:rPr>
              <a:t>main:</a:t>
            </a:r>
          </a:p>
          <a:p>
            <a:pPr>
              <a:lnSpc>
                <a:spcPct val="90000"/>
              </a:lnSpc>
            </a:pPr>
            <a:r>
              <a:rPr lang="en-US" altLang="en-US" sz="1600" b="0" dirty="0">
                <a:latin typeface="Times New Roman" panose="02020603050405020304" pitchFamily="18" charset="0"/>
              </a:rPr>
              <a:t>Loop:     </a:t>
            </a:r>
            <a:r>
              <a:rPr lang="en-US" altLang="en-US" sz="1600" b="0" dirty="0" err="1">
                <a:latin typeface="Times New Roman" panose="02020603050405020304" pitchFamily="18" charset="0"/>
              </a:rPr>
              <a:t>sw</a:t>
            </a:r>
            <a:r>
              <a:rPr lang="en-US" altLang="en-US" sz="1600" b="0" dirty="0">
                <a:latin typeface="Times New Roman" panose="02020603050405020304" pitchFamily="18" charset="0"/>
              </a:rPr>
              <a:t>	$0, DEFN($0)</a:t>
            </a:r>
          </a:p>
          <a:p>
            <a:pPr>
              <a:lnSpc>
                <a:spcPct val="90000"/>
              </a:lnSpc>
            </a:pPr>
            <a:r>
              <a:rPr lang="en-US" altLang="en-US" sz="1600" b="0" dirty="0">
                <a:latin typeface="Times New Roman" panose="02020603050405020304" pitchFamily="18" charset="0"/>
              </a:rPr>
              <a:t>               </a:t>
            </a:r>
            <a:r>
              <a:rPr lang="en-US" altLang="en-US" sz="1600" b="0" dirty="0" err="1">
                <a:latin typeface="Times New Roman" panose="02020603050405020304" pitchFamily="18" charset="0"/>
              </a:rPr>
              <a:t>jal</a:t>
            </a:r>
            <a:r>
              <a:rPr lang="en-US" altLang="en-US" sz="1600" b="0" dirty="0">
                <a:latin typeface="Times New Roman" panose="02020603050405020304" pitchFamily="18" charset="0"/>
              </a:rPr>
              <a:t>	</a:t>
            </a:r>
            <a:r>
              <a:rPr lang="en-US" altLang="en-US" sz="1600" b="0" dirty="0" err="1">
                <a:latin typeface="Times New Roman" panose="02020603050405020304" pitchFamily="18" charset="0"/>
              </a:rPr>
              <a:t>getline</a:t>
            </a:r>
            <a:endParaRPr lang="en-US" altLang="en-US" sz="1600" b="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600" b="0" dirty="0">
                <a:latin typeface="Times New Roman" panose="02020603050405020304" pitchFamily="18" charset="0"/>
              </a:rPr>
              <a:t>               la		$s0, </a:t>
            </a:r>
            <a:r>
              <a:rPr lang="en-US" altLang="en-US" sz="1600" b="0" dirty="0" err="1">
                <a:latin typeface="Times New Roman" panose="02020603050405020304" pitchFamily="18" charset="0"/>
              </a:rPr>
              <a:t>inBUF</a:t>
            </a:r>
            <a:endParaRPr lang="en-US" altLang="en-US" sz="1600" b="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600" b="0" dirty="0">
                <a:latin typeface="Times New Roman" panose="02020603050405020304" pitchFamily="18" charset="0"/>
              </a:rPr>
              <a:t>               </a:t>
            </a:r>
            <a:r>
              <a:rPr lang="en-US" altLang="en-US" sz="1600" b="0" dirty="0" err="1">
                <a:latin typeface="Times New Roman" panose="02020603050405020304" pitchFamily="18" charset="0"/>
              </a:rPr>
              <a:t>lb</a:t>
            </a:r>
            <a:r>
              <a:rPr lang="en-US" altLang="en-US" sz="1600" b="0" dirty="0">
                <a:latin typeface="Times New Roman" panose="02020603050405020304" pitchFamily="18" charset="0"/>
              </a:rPr>
              <a:t>	$t0, ($s0)</a:t>
            </a:r>
          </a:p>
          <a:p>
            <a:pPr>
              <a:lnSpc>
                <a:spcPct val="90000"/>
              </a:lnSpc>
            </a:pPr>
            <a:r>
              <a:rPr lang="en-US" altLang="en-US" sz="1600" b="0" dirty="0">
                <a:latin typeface="Times New Roman" panose="02020603050405020304" pitchFamily="18" charset="0"/>
              </a:rPr>
              <a:t>               </a:t>
            </a:r>
            <a:r>
              <a:rPr lang="en-US" altLang="en-US" sz="1600" b="0" dirty="0" err="1">
                <a:latin typeface="Times New Roman" panose="02020603050405020304" pitchFamily="18" charset="0"/>
              </a:rPr>
              <a:t>lb</a:t>
            </a:r>
            <a:r>
              <a:rPr lang="en-US" altLang="en-US" sz="1600" b="0" dirty="0">
                <a:latin typeface="Times New Roman" panose="02020603050405020304" pitchFamily="18" charset="0"/>
              </a:rPr>
              <a:t>	$t1, DOLLAR($0)</a:t>
            </a:r>
          </a:p>
          <a:p>
            <a:pPr>
              <a:lnSpc>
                <a:spcPct val="90000"/>
              </a:lnSpc>
            </a:pPr>
            <a:r>
              <a:rPr lang="en-US" altLang="en-US" sz="1600" b="0" dirty="0">
                <a:latin typeface="Times New Roman" panose="02020603050405020304" pitchFamily="18" charset="0"/>
              </a:rPr>
              <a:t>               </a:t>
            </a:r>
            <a:r>
              <a:rPr lang="en-US" altLang="en-US" sz="1600" b="0" dirty="0" err="1">
                <a:latin typeface="Times New Roman" panose="02020603050405020304" pitchFamily="18" charset="0"/>
              </a:rPr>
              <a:t>beq</a:t>
            </a:r>
            <a:r>
              <a:rPr lang="en-US" altLang="en-US" sz="1600" b="0" dirty="0">
                <a:latin typeface="Times New Roman" panose="02020603050405020304" pitchFamily="18" charset="0"/>
              </a:rPr>
              <a:t>	$t0, $t1, Loop</a:t>
            </a:r>
          </a:p>
          <a:p>
            <a:pPr>
              <a:lnSpc>
                <a:spcPct val="90000"/>
              </a:lnSpc>
            </a:pPr>
            <a:endParaRPr lang="en-US" altLang="en-US" sz="1600" b="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600" b="0" dirty="0">
                <a:latin typeface="Times New Roman" panose="02020603050405020304" pitchFamily="18" charset="0"/>
              </a:rPr>
              <a:t>               </a:t>
            </a:r>
            <a:r>
              <a:rPr lang="en-US" altLang="en-US" sz="1600" b="0" dirty="0" err="1">
                <a:latin typeface="Times New Roman" panose="02020603050405020304" pitchFamily="18" charset="0"/>
              </a:rPr>
              <a:t>lb</a:t>
            </a:r>
            <a:r>
              <a:rPr lang="en-US" altLang="en-US" sz="1600" b="0" dirty="0">
                <a:latin typeface="Times New Roman" panose="02020603050405020304" pitchFamily="18" charset="0"/>
              </a:rPr>
              <a:t>	$t1, L($0)</a:t>
            </a:r>
          </a:p>
          <a:p>
            <a:pPr>
              <a:lnSpc>
                <a:spcPct val="90000"/>
              </a:lnSpc>
            </a:pPr>
            <a:r>
              <a:rPr lang="en-US" altLang="en-US" sz="1600" b="0" dirty="0">
                <a:latin typeface="Times New Roman" panose="02020603050405020304" pitchFamily="18" charset="0"/>
              </a:rPr>
              <a:t>               </a:t>
            </a:r>
            <a:r>
              <a:rPr lang="en-US" altLang="en-US" sz="1600" b="0" dirty="0" err="1">
                <a:latin typeface="Times New Roman" panose="02020603050405020304" pitchFamily="18" charset="0"/>
              </a:rPr>
              <a:t>bne</a:t>
            </a:r>
            <a:r>
              <a:rPr lang="en-US" altLang="en-US" sz="1600" b="0" dirty="0">
                <a:latin typeface="Times New Roman" panose="02020603050405020304" pitchFamily="18" charset="0"/>
              </a:rPr>
              <a:t>	$t0, $t1, </a:t>
            </a:r>
            <a:r>
              <a:rPr lang="en-US" altLang="en-US" sz="1600" b="0" dirty="0" err="1">
                <a:latin typeface="Times New Roman" panose="02020603050405020304" pitchFamily="18" charset="0"/>
              </a:rPr>
              <a:t>get_tok</a:t>
            </a:r>
            <a:endParaRPr lang="en-US" altLang="en-US" sz="1600" b="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600" b="0" dirty="0">
                <a:latin typeface="Times New Roman" panose="02020603050405020304" pitchFamily="18" charset="0"/>
              </a:rPr>
              <a:t>               li	$s0, 1</a:t>
            </a:r>
          </a:p>
          <a:p>
            <a:pPr>
              <a:lnSpc>
                <a:spcPct val="90000"/>
              </a:lnSpc>
            </a:pPr>
            <a:r>
              <a:rPr lang="en-US" altLang="en-US" sz="1600" b="0" dirty="0">
                <a:latin typeface="Times New Roman" panose="02020603050405020304" pitchFamily="18" charset="0"/>
              </a:rPr>
              <a:t>               </a:t>
            </a:r>
            <a:r>
              <a:rPr lang="en-US" altLang="en-US" sz="1600" b="0" dirty="0" err="1">
                <a:latin typeface="Times New Roman" panose="02020603050405020304" pitchFamily="18" charset="0"/>
              </a:rPr>
              <a:t>sw</a:t>
            </a:r>
            <a:r>
              <a:rPr lang="en-US" altLang="en-US" sz="1600" b="0" dirty="0">
                <a:latin typeface="Times New Roman" panose="02020603050405020304" pitchFamily="18" charset="0"/>
              </a:rPr>
              <a:t>	$s0, DEFN($0)</a:t>
            </a:r>
          </a:p>
          <a:p>
            <a:pPr>
              <a:lnSpc>
                <a:spcPct val="90000"/>
              </a:lnSpc>
            </a:pPr>
            <a:endParaRPr lang="en-US" altLang="en-US" sz="1600" b="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600" b="0" dirty="0" err="1">
                <a:latin typeface="Times New Roman" panose="02020603050405020304" pitchFamily="18" charset="0"/>
              </a:rPr>
              <a:t>get_tok</a:t>
            </a:r>
            <a:r>
              <a:rPr lang="en-US" altLang="en-US" sz="1600" b="0" dirty="0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altLang="en-US" sz="1200" b="0" dirty="0"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049118-F30B-2D44-AE21-92EB44E07D44}"/>
              </a:ext>
            </a:extLst>
          </p:cNvPr>
          <p:cNvCxnSpPr/>
          <p:nvPr/>
        </p:nvCxnSpPr>
        <p:spPr>
          <a:xfrm>
            <a:off x="3962400" y="3733800"/>
            <a:ext cx="304800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8915662-C151-D54E-AAA6-4BA1E7D86356}"/>
              </a:ext>
            </a:extLst>
          </p:cNvPr>
          <p:cNvSpPr/>
          <p:nvPr/>
        </p:nvSpPr>
        <p:spPr>
          <a:xfrm>
            <a:off x="5105400" y="2001838"/>
            <a:ext cx="914400" cy="34083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2">
            <a:extLst>
              <a:ext uri="{FF2B5EF4-FFF2-40B4-BE49-F238E27FC236}">
                <a16:creationId xmlns:a16="http://schemas.microsoft.com/office/drawing/2014/main" id="{3DD19ECD-2BA3-E241-AED4-867D8363E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650"/>
            <a:ext cx="853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Assembler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E0EB0C0-8CDF-4D46-908D-27A187045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5225"/>
            <a:ext cx="842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How does assembler do it ?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LOC (Location Counter) – memory address of the instruction being assembled (similar to program counter)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Steps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0 – scan a line to tokens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process LABEL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 – map Operator to machine code template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b="0" dirty="0">
              <a:latin typeface="+mn-lt"/>
              <a:ea typeface="+mn-ea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B6EBB62-1861-3B47-B31E-A9A8B04DA068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4041775"/>
          <a:ext cx="6096000" cy="2130433"/>
        </p:xfrm>
        <a:graphic>
          <a:graphicData uri="http://schemas.openxmlformats.org/drawingml/2006/table">
            <a:tbl>
              <a:tblPr/>
              <a:tblGrid>
                <a:gridCol w="196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5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4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addi $t, $s, imm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0010 01ss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ssst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tttt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iiii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iiii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iiii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iiii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addiu $t, $s, imm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0010 01ss ssst tttt iiii iiii iiii iiii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addu $d, $s, $t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0000 00ss ssst tttt dddd d000 0010 0001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and $d, $s, $t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0000 00ss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ssst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tttt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dddd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d000 0010 0100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4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andi $t, $s, imm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0011 00ss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ssst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tttt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iiii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iiii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iiii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iiii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3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  Label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4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beq $s, $t, offset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0001 00ss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ssst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tttt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iiii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iiii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iiii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iiii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2">
            <a:extLst>
              <a:ext uri="{FF2B5EF4-FFF2-40B4-BE49-F238E27FC236}">
                <a16:creationId xmlns:a16="http://schemas.microsoft.com/office/drawing/2014/main" id="{CAEF8DDE-4778-F146-8022-F9C5F41FC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650"/>
            <a:ext cx="853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Assembler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D8C3A85-3FE3-1845-8C28-F942A9315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5498"/>
            <a:ext cx="8420894" cy="508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Steps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0 – scan a line to tokens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process LABEL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 – map Operator to machine code template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 – process Operands</a:t>
            </a:r>
          </a:p>
          <a:p>
            <a:pPr lvl="4">
              <a:buFontTx/>
              <a:buChar char="•"/>
              <a:defRPr/>
            </a:pPr>
            <a:r>
              <a:rPr lang="en-US" altLang="en-US" sz="20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Registers</a:t>
            </a:r>
          </a:p>
          <a:p>
            <a:pPr lvl="5">
              <a:buFontTx/>
              <a:buChar char="•"/>
              <a:defRPr/>
            </a:pPr>
            <a:r>
              <a:rPr lang="en-US" altLang="en-US" sz="20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Replace by Reg Number</a:t>
            </a:r>
          </a:p>
          <a:p>
            <a:pPr lvl="5">
              <a:buFontTx/>
              <a:buChar char="•"/>
              <a:defRPr/>
            </a:pPr>
            <a:endParaRPr lang="en-US" altLang="en-US" sz="2000" b="0" dirty="0">
              <a:latin typeface="Franklin Gothic Book" panose="020B05030201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4">
              <a:buFontTx/>
              <a:buChar char="•"/>
              <a:defRPr/>
            </a:pPr>
            <a:r>
              <a:rPr lang="en-US" altLang="en-US" sz="20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Literal</a:t>
            </a:r>
          </a:p>
          <a:p>
            <a:pPr lvl="5">
              <a:buFontTx/>
              <a:buChar char="•"/>
              <a:defRPr/>
            </a:pPr>
            <a:r>
              <a:rPr lang="en-US" altLang="en-US" sz="20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Easy</a:t>
            </a:r>
          </a:p>
          <a:p>
            <a:pPr lvl="5">
              <a:buFontTx/>
              <a:buChar char="•"/>
              <a:defRPr/>
            </a:pPr>
            <a:endParaRPr lang="en-US" altLang="en-US" sz="2000" b="0" dirty="0">
              <a:latin typeface="Franklin Gothic Book" panose="020B05030201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4">
              <a:buFontTx/>
              <a:buChar char="•"/>
              <a:defRPr/>
            </a:pPr>
            <a:r>
              <a:rPr lang="en-US" altLang="en-US" sz="20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Variable (Label) (e.g. </a:t>
            </a:r>
            <a:r>
              <a:rPr lang="en-US" altLang="en-US" sz="2000" b="0" dirty="0" err="1">
                <a:latin typeface="Times New Roman" panose="02020603050405020304" pitchFamily="18" charset="0"/>
              </a:rPr>
              <a:t>sw</a:t>
            </a:r>
            <a:r>
              <a:rPr lang="en-US" altLang="en-US" sz="2000" b="0" dirty="0">
                <a:latin typeface="Times New Roman" panose="02020603050405020304" pitchFamily="18" charset="0"/>
              </a:rPr>
              <a:t>   $0, DEFN($0))</a:t>
            </a:r>
          </a:p>
          <a:p>
            <a:pPr lvl="8">
              <a:defRPr/>
            </a:pPr>
            <a:r>
              <a:rPr lang="en-US" altLang="en-US" sz="20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1010 11ss </a:t>
            </a:r>
            <a:r>
              <a:rPr lang="en-US" altLang="en-US" sz="2000" b="0" dirty="0" err="1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ssst</a:t>
            </a:r>
            <a:r>
              <a:rPr lang="en-US" altLang="en-US" sz="20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2000" b="0" dirty="0" err="1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tttt</a:t>
            </a:r>
            <a:r>
              <a:rPr lang="en-US" altLang="en-US" sz="20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2000" b="0" dirty="0" err="1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iiii</a:t>
            </a:r>
            <a:r>
              <a:rPr lang="en-US" altLang="en-US" sz="20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2000" b="0" dirty="0" err="1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iiii</a:t>
            </a:r>
            <a:r>
              <a:rPr lang="en-US" altLang="en-US" sz="20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2000" b="0" dirty="0" err="1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iiii</a:t>
            </a:r>
            <a:r>
              <a:rPr lang="en-US" altLang="en-US" sz="20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2000" b="0" dirty="0" err="1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iiii</a:t>
            </a:r>
            <a:r>
              <a:rPr lang="en-US" altLang="en-US" sz="20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5">
              <a:buFontTx/>
              <a:buChar char="•"/>
              <a:defRPr/>
            </a:pPr>
            <a:r>
              <a:rPr lang="en-US" altLang="en-US" sz="20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Backward Reference – simple</a:t>
            </a:r>
          </a:p>
          <a:p>
            <a:pPr lvl="5">
              <a:buFontTx/>
              <a:buChar char="•"/>
              <a:defRPr/>
            </a:pPr>
            <a:r>
              <a:rPr lang="en-US" altLang="en-US" sz="20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Forward Reference ==== PROBLEM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endParaRPr lang="en-US" altLang="en-US" sz="1800" b="0" dirty="0">
              <a:latin typeface="Franklin Gothic Book" panose="020B0503020102020204" pitchFamily="34" charset="0"/>
            </a:endParaRP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200" b="0" dirty="0">
              <a:latin typeface="Franklin Gothic Book" panose="020B05030201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b="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2">
            <a:extLst>
              <a:ext uri="{FF2B5EF4-FFF2-40B4-BE49-F238E27FC236}">
                <a16:creationId xmlns:a16="http://schemas.microsoft.com/office/drawing/2014/main" id="{CAEF8DDE-4778-F146-8022-F9C5F41FC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650"/>
            <a:ext cx="853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  <a:t>Symbol Table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D8C3A85-3FE3-1845-8C28-F942A9315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5498"/>
            <a:ext cx="8420894" cy="508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Consider only variables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While not EOF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scan a line to </a:t>
            </a:r>
            <a:r>
              <a:rPr lang="en-US" sz="2200" b="0" dirty="0" err="1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tabToken</a:t>
            </a: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[][3]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If a label, save label into </a:t>
            </a:r>
            <a:r>
              <a:rPr lang="en-US" sz="2200" b="0" dirty="0" err="1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tabSym</a:t>
            </a: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DEFN=1, VAL=LOC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skip Operator</a:t>
            </a: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Loop through operands</a:t>
            </a:r>
          </a:p>
          <a:p>
            <a:pPr marL="2171700" lvl="4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If a variable, save it in </a:t>
            </a:r>
            <a:r>
              <a:rPr lang="en-US" sz="2200" b="0" dirty="0" err="1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tabSym</a:t>
            </a: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DEFN=0, VAL=LOC</a:t>
            </a:r>
          </a:p>
          <a:p>
            <a:pPr marL="2171700" lvl="4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Else, skip</a:t>
            </a:r>
          </a:p>
          <a:p>
            <a:pPr marL="1714500" lvl="3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Clear </a:t>
            </a:r>
            <a:r>
              <a:rPr lang="en-US" sz="2200" b="0" dirty="0" err="1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tabToken</a:t>
            </a:r>
            <a:r>
              <a:rPr lang="en-US" sz="2200" b="0" dirty="0">
                <a:latin typeface="Franklin Gothic Book" panose="020B05030201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, LOC+=4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sz="2200" b="0" dirty="0">
              <a:latin typeface="Franklin Gothic Book" panose="020B05030201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endParaRPr lang="en-US" altLang="en-US" sz="1800" b="0" dirty="0">
              <a:latin typeface="Franklin Gothic Book" panose="020B0503020102020204" pitchFamily="34" charset="0"/>
            </a:endParaRPr>
          </a:p>
          <a:p>
            <a:pPr marL="1714500" lvl="3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200" b="0" dirty="0">
              <a:latin typeface="Franklin Gothic Book" panose="020B05030201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b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012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2">
            <a:extLst>
              <a:ext uri="{FF2B5EF4-FFF2-40B4-BE49-F238E27FC236}">
                <a16:creationId xmlns:a16="http://schemas.microsoft.com/office/drawing/2014/main" id="{AB4C846E-5C59-4742-944F-0408CB34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650"/>
            <a:ext cx="853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Forward Reference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2ABFE84-C1C6-6B40-A73F-8CC140130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62400"/>
            <a:ext cx="807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At LOC = 1000, 1010, 1020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Has no idea at which LOC exit will appear in label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b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What machine code do we generate in LOC at</a:t>
            </a:r>
          </a:p>
          <a:p>
            <a:pPr>
              <a:spcBef>
                <a:spcPct val="20000"/>
              </a:spcBef>
              <a:defRPr/>
            </a:pPr>
            <a:r>
              <a:rPr lang="en-US" b="0" dirty="0">
                <a:latin typeface="+mn-lt"/>
                <a:ea typeface="+mn-ea"/>
              </a:rPr>
              <a:t>	1000, 1010, 1020 ?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b="0" dirty="0">
              <a:latin typeface="+mn-lt"/>
              <a:ea typeface="+mn-ea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66D89E0-99CE-434D-AD0F-57E686BBC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1524000"/>
            <a:ext cx="4191000" cy="2085975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Loc      	</a:t>
            </a:r>
            <a:r>
              <a:rPr lang="en-US" altLang="ko-KR" sz="160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instr</a:t>
            </a: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    	assembled</a:t>
            </a:r>
          </a:p>
          <a:p>
            <a:pPr>
              <a:lnSpc>
                <a:spcPct val="90000"/>
              </a:lnSpc>
              <a:buFontTx/>
              <a:buAutoNum type="arabicPlain" startAt="1000"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	b    exit          	------- </a:t>
            </a:r>
            <a:r>
              <a:rPr lang="en-US" altLang="en-US" sz="1600" b="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xxxx</a:t>
            </a: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buFontTx/>
              <a:buAutoNum type="arabicPlain" startAt="1000"/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buFontTx/>
              <a:buAutoNum type="arabicPlain" startAt="1010"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	</a:t>
            </a:r>
            <a:r>
              <a:rPr lang="en-US" altLang="en-US" sz="1600" b="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beq</a:t>
            </a: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$t1, $t0, exit         ------- </a:t>
            </a:r>
            <a:r>
              <a:rPr lang="en-US" altLang="en-US" sz="1600" b="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xxxx</a:t>
            </a: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1020	</a:t>
            </a:r>
            <a:r>
              <a:rPr lang="en-US" altLang="en-US" sz="1600" b="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blez</a:t>
            </a: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$s0, exit	------- </a:t>
            </a:r>
            <a:r>
              <a:rPr lang="en-US" altLang="en-US" sz="1600" b="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xxxx</a:t>
            </a:r>
            <a:endParaRPr lang="en-US" altLang="en-US" sz="160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buFontTx/>
              <a:buAutoNum type="arabicPlain" startAt="1010"/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1030    exit: </a:t>
            </a:r>
            <a:r>
              <a:rPr lang="en-US" altLang="en-US" sz="1600" b="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jr</a:t>
            </a: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$ra		-----------</a:t>
            </a:r>
          </a:p>
          <a:p>
            <a:pPr>
              <a:lnSpc>
                <a:spcPct val="90000"/>
              </a:lnSpc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2">
            <a:extLst>
              <a:ext uri="{FF2B5EF4-FFF2-40B4-BE49-F238E27FC236}">
                <a16:creationId xmlns:a16="http://schemas.microsoft.com/office/drawing/2014/main" id="{AB4C846E-5C59-4742-944F-0408CB34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650"/>
            <a:ext cx="853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Forward Reference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2ABFE84-C1C6-6B40-A73F-8CC140130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62400"/>
            <a:ext cx="807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What machine code do we generate in LOC at</a:t>
            </a:r>
          </a:p>
          <a:p>
            <a:pPr>
              <a:spcBef>
                <a:spcPct val="20000"/>
              </a:spcBef>
              <a:defRPr/>
            </a:pPr>
            <a:r>
              <a:rPr lang="en-US" b="0" dirty="0">
                <a:latin typeface="+mn-lt"/>
                <a:ea typeface="+mn-ea"/>
              </a:rPr>
              <a:t>	1000, 1010, 1020 ?</a:t>
            </a:r>
          </a:p>
          <a:p>
            <a:pPr>
              <a:spcBef>
                <a:spcPct val="20000"/>
              </a:spcBef>
              <a:defRPr/>
            </a:pPr>
            <a:endParaRPr lang="en-US" b="0" dirty="0">
              <a:latin typeface="+mn-lt"/>
              <a:ea typeface="+mn-ea"/>
            </a:endParaRPr>
          </a:p>
          <a:p>
            <a:pPr>
              <a:spcBef>
                <a:spcPct val="20000"/>
              </a:spcBef>
              <a:defRPr/>
            </a:pPr>
            <a:r>
              <a:rPr lang="en-US" b="0" dirty="0">
                <a:latin typeface="+mn-lt"/>
                <a:ea typeface="+mn-ea"/>
              </a:rPr>
              <a:t>	Address of the most recent appearance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b="0" dirty="0">
              <a:latin typeface="+mn-lt"/>
              <a:ea typeface="+mn-ea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66D89E0-99CE-434D-AD0F-57E686BBC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1524000"/>
            <a:ext cx="4191000" cy="2085975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Loc      	</a:t>
            </a:r>
            <a:r>
              <a:rPr lang="en-US" altLang="ko-KR" sz="160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instr</a:t>
            </a: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    	assembled</a:t>
            </a:r>
          </a:p>
          <a:p>
            <a:pPr>
              <a:lnSpc>
                <a:spcPct val="90000"/>
              </a:lnSpc>
              <a:buFontTx/>
              <a:buAutoNum type="arabicPlain" startAt="1000"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	j    exit          	------ ff ff </a:t>
            </a:r>
          </a:p>
          <a:p>
            <a:pPr>
              <a:lnSpc>
                <a:spcPct val="90000"/>
              </a:lnSpc>
              <a:buFontTx/>
              <a:buAutoNum type="arabicPlain" startAt="1000"/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buFontTx/>
              <a:buAutoNum type="arabicPlain" startAt="1010"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	</a:t>
            </a:r>
            <a:r>
              <a:rPr lang="en-US" altLang="en-US" sz="1600" b="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beq</a:t>
            </a: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$t1, $t0, exit         ------ </a:t>
            </a:r>
            <a:r>
              <a:rPr lang="en-US" altLang="en-US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1000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1020	</a:t>
            </a:r>
            <a:r>
              <a:rPr lang="en-US" altLang="en-US" sz="1600" b="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blez</a:t>
            </a: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$s0, exit	------ </a:t>
            </a:r>
            <a:r>
              <a:rPr lang="en-US" altLang="en-US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1010</a:t>
            </a:r>
          </a:p>
          <a:p>
            <a:pPr>
              <a:lnSpc>
                <a:spcPct val="90000"/>
              </a:lnSpc>
              <a:buFontTx/>
              <a:buAutoNum type="arabicPlain" startAt="1010"/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1030    exit: </a:t>
            </a:r>
            <a:r>
              <a:rPr lang="en-US" altLang="en-US" sz="1600" b="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jr</a:t>
            </a: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$ra		-----------</a:t>
            </a:r>
          </a:p>
          <a:p>
            <a:pPr>
              <a:lnSpc>
                <a:spcPct val="90000"/>
              </a:lnSpc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05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2">
            <a:extLst>
              <a:ext uri="{FF2B5EF4-FFF2-40B4-BE49-F238E27FC236}">
                <a16:creationId xmlns:a16="http://schemas.microsoft.com/office/drawing/2014/main" id="{AB4C846E-5C59-4742-944F-0408CB34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650"/>
            <a:ext cx="853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Forward Reference</a:t>
            </a:r>
          </a:p>
        </p:txBody>
      </p:sp>
      <p:sp>
        <p:nvSpPr>
          <p:cNvPr id="19458" name="TextBox 3">
            <a:extLst>
              <a:ext uri="{FF2B5EF4-FFF2-40B4-BE49-F238E27FC236}">
                <a16:creationId xmlns:a16="http://schemas.microsoft.com/office/drawing/2014/main" id="{C4EB9722-613C-CC4C-8D58-082775599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3505200"/>
            <a:ext cx="4191000" cy="1201738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Loc      	</a:t>
            </a:r>
            <a:r>
              <a:rPr lang="en-US" altLang="ko-KR" sz="160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instr</a:t>
            </a: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    	assembled</a:t>
            </a:r>
          </a:p>
          <a:p>
            <a:pPr>
              <a:lnSpc>
                <a:spcPct val="90000"/>
              </a:lnSpc>
            </a:pPr>
            <a:endParaRPr lang="en-US" altLang="ko-KR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buFontTx/>
              <a:buAutoNum type="arabicPlain" startAt="1000"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	j    exit          	------ </a:t>
            </a:r>
            <a:r>
              <a:rPr lang="en-US" altLang="en-US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ff ff </a:t>
            </a:r>
          </a:p>
          <a:p>
            <a:pPr>
              <a:lnSpc>
                <a:spcPct val="90000"/>
              </a:lnSpc>
              <a:buFontTx/>
              <a:buAutoNum type="arabicPlain" startAt="1000"/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8332D8A3-B7D7-EC4C-A0F5-A5A0C5CA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938" y="3533775"/>
            <a:ext cx="2579687" cy="1200150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Symbol   value   status</a:t>
            </a:r>
          </a:p>
          <a:p>
            <a:pPr>
              <a:lnSpc>
                <a:spcPct val="90000"/>
              </a:lnSpc>
            </a:pPr>
            <a:r>
              <a:rPr lang="en-US" altLang="ko-KR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                   FAD</a:t>
            </a:r>
          </a:p>
          <a:p>
            <a:pPr>
              <a:lnSpc>
                <a:spcPct val="90000"/>
              </a:lnSpc>
            </a:pPr>
            <a:endParaRPr lang="en-US" altLang="ko-KR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exit         1000      100</a:t>
            </a:r>
            <a:endParaRPr lang="en-US" altLang="ko-KR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</a:pPr>
            <a:endParaRPr lang="en-US" altLang="ko-KR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id="{896DFB46-B4FF-5A48-BCA4-BE56D4DE5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4981575"/>
            <a:ext cx="4191000" cy="1422400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Loc      	</a:t>
            </a:r>
            <a:r>
              <a:rPr lang="en-US" altLang="ko-KR" sz="160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instr</a:t>
            </a: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    	assembled</a:t>
            </a:r>
          </a:p>
          <a:p>
            <a:pPr>
              <a:lnSpc>
                <a:spcPct val="90000"/>
              </a:lnSpc>
              <a:buFontTx/>
              <a:buAutoNum type="arabicPlain" startAt="1000"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	j    exit          	------ ff ff </a:t>
            </a:r>
          </a:p>
          <a:p>
            <a:pPr>
              <a:lnSpc>
                <a:spcPct val="90000"/>
              </a:lnSpc>
              <a:buFontTx/>
              <a:buAutoNum type="arabicPlain" startAt="1000"/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buFontTx/>
              <a:buAutoNum type="arabicPlain" startAt="1010"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	</a:t>
            </a:r>
            <a:r>
              <a:rPr lang="en-US" altLang="en-US" sz="1600" b="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beq</a:t>
            </a: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$t1, $t0, exit         ------ </a:t>
            </a:r>
            <a:r>
              <a:rPr lang="en-US" altLang="en-US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1000</a:t>
            </a:r>
          </a:p>
          <a:p>
            <a:pPr>
              <a:lnSpc>
                <a:spcPct val="90000"/>
              </a:lnSpc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405D7AE-9C74-504F-B9A9-12110AC02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981539"/>
            <a:ext cx="2580861" cy="1421928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Symbol   value   status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                   FAD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exit         </a:t>
            </a:r>
            <a:r>
              <a:rPr lang="en-US" altLang="en-US" sz="1600" b="0" strike="sngStrike" dirty="0">
                <a:latin typeface="Times New Roman" panose="02020603050405020304" pitchFamily="18" charset="0"/>
                <a:ea typeface="굴림" panose="020B0600000101010101" pitchFamily="34" charset="-127"/>
              </a:rPr>
              <a:t>1000</a:t>
            </a: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  </a:t>
            </a:r>
            <a:r>
              <a:rPr lang="en-US" altLang="en-US" sz="1600" b="0" strike="sngStrike" dirty="0">
                <a:latin typeface="Times New Roman" panose="02020603050405020304" pitchFamily="18" charset="0"/>
                <a:ea typeface="굴림" panose="020B0600000101010101" pitchFamily="34" charset="-127"/>
              </a:rPr>
              <a:t>100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      1010     000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2ABFE84-C1C6-6B40-A73F-8CC140130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5225"/>
            <a:ext cx="842168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+mn-lt"/>
                <a:ea typeface="+mn-ea"/>
              </a:rPr>
              <a:t>F – First occurrence (search failure in symbol table)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+mn-lt"/>
                <a:ea typeface="+mn-ea"/>
              </a:rPr>
              <a:t>A – Already defined (valid value of symbol)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b="0" dirty="0">
                <a:latin typeface="+mn-lt"/>
                <a:ea typeface="+mn-ea"/>
              </a:rPr>
              <a:t>D – Definition (appear in label)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b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78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2">
            <a:extLst>
              <a:ext uri="{FF2B5EF4-FFF2-40B4-BE49-F238E27FC236}">
                <a16:creationId xmlns:a16="http://schemas.microsoft.com/office/drawing/2014/main" id="{FE5FF9CB-20EE-B94E-A32D-EEB6A427E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650"/>
            <a:ext cx="853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Forward Reference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E0190-2F78-BD41-90CF-CE2C795F0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343025"/>
            <a:ext cx="4191000" cy="1865313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Loc      	</a:t>
            </a:r>
            <a:r>
              <a:rPr lang="en-US" altLang="ko-KR" sz="160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instr</a:t>
            </a: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    	assembled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ko-KR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lain" startAt="1000"/>
              <a:defRPr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	j    exit          	------ </a:t>
            </a:r>
            <a:r>
              <a:rPr lang="en-US" altLang="en-US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ff ff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lain" startAt="1000"/>
              <a:defRPr/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Tx/>
              <a:buAutoNum type="arabicPlain" startAt="1010"/>
              <a:defRPr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</a:t>
            </a:r>
            <a:r>
              <a:rPr lang="en-US" altLang="en-US" sz="1600" b="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beq</a:t>
            </a: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$t1, $t0, exit         ----- </a:t>
            </a:r>
            <a:r>
              <a:rPr lang="en-US" altLang="en-US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1000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Tx/>
              <a:buAutoNum type="arabicPlain" startAt="1010"/>
              <a:defRPr/>
            </a:pPr>
            <a:endParaRPr lang="en-US" altLang="en-US" sz="160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1020	</a:t>
            </a:r>
            <a:r>
              <a:rPr lang="en-US" altLang="en-US" sz="1600" b="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blez</a:t>
            </a: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$s0, exit	----- </a:t>
            </a:r>
            <a:r>
              <a:rPr lang="en-US" altLang="en-US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1010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60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5134918-C3CC-744D-A109-490A76562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371600"/>
            <a:ext cx="2580861" cy="1643527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Symbol   value   status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                   FAD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ko-KR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exit         </a:t>
            </a:r>
            <a:r>
              <a:rPr lang="en-US" altLang="en-US" sz="1600" b="0" strike="sngStrike" dirty="0">
                <a:latin typeface="Times New Roman" panose="02020603050405020304" pitchFamily="18" charset="0"/>
                <a:ea typeface="굴림" panose="020B0600000101010101" pitchFamily="34" charset="-127"/>
              </a:rPr>
              <a:t>1010</a:t>
            </a: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  000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      1020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ko-KR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ko-KR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id="{8B9F1D59-570F-4C40-873E-2A8AD70E4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3762375"/>
            <a:ext cx="4191000" cy="2085975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Loc      	</a:t>
            </a:r>
            <a:r>
              <a:rPr lang="en-US" altLang="ko-KR" sz="160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instr</a:t>
            </a: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    	assembled</a:t>
            </a:r>
          </a:p>
          <a:p>
            <a:pPr>
              <a:lnSpc>
                <a:spcPct val="90000"/>
              </a:lnSpc>
              <a:buFontTx/>
              <a:buAutoNum type="arabicPlain" startAt="1000"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	j    exit          	------ ff ff </a:t>
            </a:r>
          </a:p>
          <a:p>
            <a:pPr>
              <a:lnSpc>
                <a:spcPct val="90000"/>
              </a:lnSpc>
              <a:buFontTx/>
              <a:buAutoNum type="arabicPlain" startAt="1000"/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buFontTx/>
              <a:buAutoNum type="arabicPlain" startAt="1010"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	</a:t>
            </a:r>
            <a:r>
              <a:rPr lang="en-US" altLang="en-US" sz="1600" b="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beq</a:t>
            </a: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$t1, $t0, exit         ------ 1000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1020	</a:t>
            </a:r>
            <a:r>
              <a:rPr lang="en-US" altLang="en-US" sz="1600" b="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blez</a:t>
            </a: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$s0, exit	------ </a:t>
            </a:r>
            <a:r>
              <a:rPr lang="en-US" altLang="en-US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1010</a:t>
            </a:r>
          </a:p>
          <a:p>
            <a:pPr>
              <a:lnSpc>
                <a:spcPct val="90000"/>
              </a:lnSpc>
              <a:buFontTx/>
              <a:buAutoNum type="arabicPlain" startAt="1010"/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1030    exit: </a:t>
            </a:r>
            <a:r>
              <a:rPr lang="en-US" altLang="en-US" sz="1600" b="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jr</a:t>
            </a: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$ra		------------</a:t>
            </a:r>
          </a:p>
          <a:p>
            <a:pPr>
              <a:lnSpc>
                <a:spcPct val="90000"/>
              </a:lnSpc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DA77E63-F53D-0949-A5EF-6F2229BB4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338" y="3761626"/>
            <a:ext cx="2580861" cy="1200329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</a:rPr>
              <a:t>Symbol   value   status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                   FAD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exit         </a:t>
            </a:r>
            <a:r>
              <a:rPr lang="en-US" altLang="en-US" sz="1600" b="0" strike="sngStrike" dirty="0">
                <a:latin typeface="Times New Roman" panose="02020603050405020304" pitchFamily="18" charset="0"/>
                <a:ea typeface="굴림" panose="020B0600000101010101" pitchFamily="34" charset="-127"/>
              </a:rPr>
              <a:t>1020 </a:t>
            </a: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 </a:t>
            </a:r>
            <a:r>
              <a:rPr lang="en-US" altLang="en-US" sz="1600" b="0" strike="sngStrike" dirty="0">
                <a:latin typeface="Times New Roman" panose="02020603050405020304" pitchFamily="18" charset="0"/>
                <a:ea typeface="굴림" panose="020B0600000101010101" pitchFamily="34" charset="-127"/>
              </a:rPr>
              <a:t>000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b="0" dirty="0">
                <a:latin typeface="Times New Roman" panose="02020603050405020304" pitchFamily="18" charset="0"/>
                <a:ea typeface="굴림" panose="020B0600000101010101" pitchFamily="34" charset="-127"/>
              </a:rPr>
              <a:t>                1030     001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00" b="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1225</TotalTime>
  <Words>887</Words>
  <Application>Microsoft Macintosh PowerPoint</Application>
  <PresentationFormat>On-screen Show (4:3)</PresentationFormat>
  <Paragraphs>194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Courier New</vt:lpstr>
      <vt:lpstr>Franklin Gothic Book</vt:lpstr>
      <vt:lpstr>Helvetica</vt:lpstr>
      <vt:lpstr>News Gothic MT</vt:lpstr>
      <vt:lpstr>Times</vt:lpstr>
      <vt:lpstr>Times New Roman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CS1315: Introduction to Media Computation</dc:title>
  <dc:creator>Mark Guzdial</dc:creator>
  <cp:lastModifiedBy>Kim, Byung</cp:lastModifiedBy>
  <cp:revision>137</cp:revision>
  <dcterms:created xsi:type="dcterms:W3CDTF">2004-01-20T22:43:44Z</dcterms:created>
  <dcterms:modified xsi:type="dcterms:W3CDTF">2022-10-19T10:39:33Z</dcterms:modified>
</cp:coreProperties>
</file>