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827" r:id="rId2"/>
    <p:sldId id="833" r:id="rId3"/>
    <p:sldId id="877" r:id="rId4"/>
    <p:sldId id="931" r:id="rId5"/>
    <p:sldId id="841" r:id="rId6"/>
    <p:sldId id="842" r:id="rId7"/>
    <p:sldId id="883" r:id="rId8"/>
    <p:sldId id="851" r:id="rId9"/>
    <p:sldId id="893" r:id="rId10"/>
    <p:sldId id="894" r:id="rId11"/>
    <p:sldId id="925" r:id="rId12"/>
    <p:sldId id="856" r:id="rId13"/>
    <p:sldId id="929" r:id="rId14"/>
    <p:sldId id="857" r:id="rId15"/>
    <p:sldId id="908" r:id="rId16"/>
    <p:sldId id="909" r:id="rId17"/>
    <p:sldId id="911" r:id="rId18"/>
    <p:sldId id="912" r:id="rId19"/>
    <p:sldId id="930" r:id="rId20"/>
    <p:sldId id="914" r:id="rId21"/>
    <p:sldId id="915" r:id="rId22"/>
    <p:sldId id="918" r:id="rId23"/>
    <p:sldId id="919" r:id="rId24"/>
    <p:sldId id="531" r:id="rId25"/>
    <p:sldId id="532" r:id="rId26"/>
  </p:sldIdLst>
  <p:sldSz cx="9144000" cy="6858000" type="screen4x3"/>
  <p:notesSz cx="7302500" cy="9586913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990000"/>
    <a:srgbClr val="D5F1CF"/>
    <a:srgbClr val="F1C7C7"/>
    <a:srgbClr val="CDF1C5"/>
    <a:srgbClr val="FF9999"/>
    <a:srgbClr val="A8E7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16" autoAdjust="0"/>
    <p:restoredTop sz="96197" autoAdjust="0"/>
  </p:normalViewPr>
  <p:slideViewPr>
    <p:cSldViewPr snapToObjects="1">
      <p:cViewPr varScale="1">
        <p:scale>
          <a:sx n="124" d="100"/>
          <a:sy n="124" d="100"/>
        </p:scale>
        <p:origin x="15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E92F0436-2737-7444-AE16-2DE55E514F68}"/>
    <pc:docChg chg="undo custSel modSld">
      <pc:chgData name="Downen, Paul M" userId="b1fad98d-9c85-4afc-93ea-92c67574f2bd" providerId="ADAL" clId="{E92F0436-2737-7444-AE16-2DE55E514F68}" dt="2023-11-15T15:26:56.824" v="12" actId="729"/>
      <pc:docMkLst>
        <pc:docMk/>
      </pc:docMkLst>
      <pc:sldChg chg="modSp mod">
        <pc:chgData name="Downen, Paul M" userId="b1fad98d-9c85-4afc-93ea-92c67574f2bd" providerId="ADAL" clId="{E92F0436-2737-7444-AE16-2DE55E514F68}" dt="2023-11-15T15:24:35.918" v="9" actId="20577"/>
        <pc:sldMkLst>
          <pc:docMk/>
          <pc:sldMk cId="0" sldId="857"/>
        </pc:sldMkLst>
        <pc:spChg chg="mod">
          <ac:chgData name="Downen, Paul M" userId="b1fad98d-9c85-4afc-93ea-92c67574f2bd" providerId="ADAL" clId="{E92F0436-2737-7444-AE16-2DE55E514F68}" dt="2023-11-15T15:24:35.918" v="9" actId="20577"/>
          <ac:spMkLst>
            <pc:docMk/>
            <pc:sldMk cId="0" sldId="857"/>
            <ac:spMk id="121860" creationId="{00000000-0000-0000-0000-000000000000}"/>
          </ac:spMkLst>
        </pc:spChg>
      </pc:sldChg>
      <pc:sldChg chg="modSp mod">
        <pc:chgData name="Downen, Paul M" userId="b1fad98d-9c85-4afc-93ea-92c67574f2bd" providerId="ADAL" clId="{E92F0436-2737-7444-AE16-2DE55E514F68}" dt="2023-11-15T15:18:43.160" v="2" actId="20577"/>
        <pc:sldMkLst>
          <pc:docMk/>
          <pc:sldMk cId="0" sldId="883"/>
        </pc:sldMkLst>
        <pc:spChg chg="mod">
          <ac:chgData name="Downen, Paul M" userId="b1fad98d-9c85-4afc-93ea-92c67574f2bd" providerId="ADAL" clId="{E92F0436-2737-7444-AE16-2DE55E514F68}" dt="2023-11-15T15:18:43.160" v="2" actId="20577"/>
          <ac:spMkLst>
            <pc:docMk/>
            <pc:sldMk cId="0" sldId="883"/>
            <ac:spMk id="310276" creationId="{00000000-0000-0000-0000-000000000000}"/>
          </ac:spMkLst>
        </pc:spChg>
      </pc:sldChg>
      <pc:sldChg chg="modSp mod">
        <pc:chgData name="Downen, Paul M" userId="b1fad98d-9c85-4afc-93ea-92c67574f2bd" providerId="ADAL" clId="{E92F0436-2737-7444-AE16-2DE55E514F68}" dt="2023-11-15T15:24:44.798" v="11" actId="20577"/>
        <pc:sldMkLst>
          <pc:docMk/>
          <pc:sldMk cId="837443604" sldId="929"/>
        </pc:sldMkLst>
        <pc:spChg chg="mod">
          <ac:chgData name="Downen, Paul M" userId="b1fad98d-9c85-4afc-93ea-92c67574f2bd" providerId="ADAL" clId="{E92F0436-2737-7444-AE16-2DE55E514F68}" dt="2023-11-15T15:24:44.798" v="11" actId="20577"/>
          <ac:spMkLst>
            <pc:docMk/>
            <pc:sldMk cId="837443604" sldId="929"/>
            <ac:spMk id="119811" creationId="{00000000-0000-0000-0000-000000000000}"/>
          </ac:spMkLst>
        </pc:spChg>
        <pc:spChg chg="mod">
          <ac:chgData name="Downen, Paul M" userId="b1fad98d-9c85-4afc-93ea-92c67574f2bd" providerId="ADAL" clId="{E92F0436-2737-7444-AE16-2DE55E514F68}" dt="2023-11-15T15:24:01.031" v="7" actId="14100"/>
          <ac:spMkLst>
            <pc:docMk/>
            <pc:sldMk cId="837443604" sldId="929"/>
            <ac:spMk id="323588" creationId="{00000000-0000-0000-0000-000000000000}"/>
          </ac:spMkLst>
        </pc:spChg>
      </pc:sldChg>
      <pc:sldChg chg="mod modShow">
        <pc:chgData name="Downen, Paul M" userId="b1fad98d-9c85-4afc-93ea-92c67574f2bd" providerId="ADAL" clId="{E92F0436-2737-7444-AE16-2DE55E514F68}" dt="2023-11-15T15:26:56.824" v="12" actId="729"/>
        <pc:sldMkLst>
          <pc:docMk/>
          <pc:sldMk cId="1596656734" sldId="9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3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Data Storage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>
                <a:solidFill>
                  <a:srgbClr val="7F7F7F"/>
                </a:solidFill>
                <a:latin typeface="Calibri" pitchFamily="-96" charset="0"/>
              </a:rPr>
              <a:t>Alignment</a:t>
            </a:r>
            <a:endParaRPr lang="en-US" dirty="0">
              <a:solidFill>
                <a:srgbClr val="7F7F7F"/>
              </a:solidFill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n X n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2746325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</a:t>
            </a:r>
            <a:r>
              <a:rPr lang="pt-BR" sz="1800" dirty="0" err="1">
                <a:latin typeface="Courier New" pitchFamily="-96" charset="0"/>
              </a:rPr>
              <a:t>var_ele</a:t>
            </a:r>
            <a:r>
              <a:rPr lang="pt-BR" sz="1800" dirty="0">
                <a:latin typeface="Courier New" pitchFamily="-96" charset="0"/>
              </a:rPr>
              <a:t>(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n,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57224" y="4365104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(%rsi,%rdi,4),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(%rax,%rcx,4),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+ 4*n*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Data Storage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72833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  <a:p>
            <a:pPr eaLnBrk="0" hangingPunct="0"/>
            <a:r>
              <a:rPr lang="en-US" sz="1800" b="0" i="1" dirty="0" err="1">
                <a:latin typeface="Courier New" pitchFamily="-96" charset="0"/>
              </a:rPr>
              <a:t>size_t</a:t>
            </a:r>
            <a:r>
              <a:rPr lang="en-US" sz="1800" b="0" i="1" dirty="0">
                <a:latin typeface="Courier New" pitchFamily="-96" charset="0"/>
              </a:rPr>
              <a:t>: unsigned int/long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3" y="4929198"/>
            <a:ext cx="4325942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(%rdi,%rsi,4),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int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(struct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Pointers to Structure Members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78490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.L11:                         # </a:t>
            </a:r>
            <a:r>
              <a:rPr lang="cs-CZ" sz="1800" dirty="0" err="1">
                <a:latin typeface="Courier New" pitchFamily="49" charset="0"/>
              </a:rPr>
              <a:t>loop</a:t>
            </a:r>
            <a:r>
              <a:rPr lang="cs-CZ" sz="18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#   i = M[r+16]	 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(%rdi,%rax,4) #   M[r+4*i]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24(%rdi), %rdi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= M[r+24]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%rdi, %rdi          #   Test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.L11 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377674" y="1807419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 = r-&gt;</a:t>
            </a:r>
            <a:r>
              <a:rPr lang="nn-NO" sz="1800" dirty="0" err="1">
                <a:latin typeface="Courier New" pitchFamily="-96" charset="0"/>
              </a:rPr>
              <a:t>next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a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27886"/>
              </p:ext>
            </p:extLst>
          </p:nvPr>
        </p:nvGraphicFramePr>
        <p:xfrm>
          <a:off x="5043794" y="3512614"/>
          <a:ext cx="2895600" cy="110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308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</a:t>
            </a:r>
            <a:r>
              <a:rPr lang="en-US" b="1" i="1" dirty="0"/>
              <a:t>multiple of </a:t>
            </a:r>
            <a:r>
              <a:rPr lang="en-US" b="1" i="1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b="1" i="1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quad word boundaries</a:t>
            </a:r>
          </a:p>
          <a:p>
            <a:pPr marL="838200" lvl="2"/>
            <a:r>
              <a:rPr lang="en-US" dirty="0"/>
              <a:t>Virtual memory trickier when datum spans 2 pages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16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latin typeface="Calibri"/>
                <a:cs typeface="Calibri"/>
                <a:sym typeface="Courier New Bold" charset="0"/>
              </a:rPr>
              <a:t> (GCC on Linux)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dirty="0"/>
              <a:t>lowest 4 bits of address must be 0000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785244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int 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7143328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-1120626" y="4495006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49374" y="4495006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1419374" y="4495006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3959374" y="4495006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-803126" y="4495006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2689374" y="4495006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-1373039" y="4888706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-101451" y="4888706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1154261" y="4888706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633936" y="4888706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6180286" y="4888706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49374" y="5237956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-371326" y="5571331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4974" y="5571331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3959374" y="5237956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-1349226" y="6082506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-1120626" y="5237956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5191274" y="6082506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6499374" y="5237956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759DEBB7-4F33-F141-B42A-388352185244}"/>
              </a:ext>
            </a:extLst>
          </p:cNvPr>
          <p:cNvSpPr>
            <a:spLocks/>
          </p:cNvSpPr>
          <p:nvPr/>
        </p:nvSpPr>
        <p:spPr bwMode="auto">
          <a:xfrm>
            <a:off x="6520335" y="4487540"/>
            <a:ext cx="1451484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8AA7A0CB-B997-CF4F-BBD3-80EF7A99BC29}"/>
              </a:ext>
            </a:extLst>
          </p:cNvPr>
          <p:cNvSpPr>
            <a:spLocks/>
          </p:cNvSpPr>
          <p:nvPr/>
        </p:nvSpPr>
        <p:spPr bwMode="auto">
          <a:xfrm>
            <a:off x="7992780" y="4487540"/>
            <a:ext cx="1451484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pad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567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D2E9BD3-5EF2-1540-9F71-70BC19147BA1}"/>
              </a:ext>
            </a:extLst>
          </p:cNvPr>
          <p:cNvSpPr txBox="1">
            <a:spLocks noChangeArrowheads="1"/>
          </p:cNvSpPr>
          <p:nvPr/>
        </p:nvSpPr>
        <p:spPr>
          <a:xfrm>
            <a:off x="1653381" y="417512"/>
            <a:ext cx="5837238" cy="573088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Union Allocation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9E3818E-50DE-2F47-BA22-538E8850BBAE}"/>
              </a:ext>
            </a:extLst>
          </p:cNvPr>
          <p:cNvSpPr txBox="1">
            <a:spLocks noChangeArrowheads="1"/>
          </p:cNvSpPr>
          <p:nvPr/>
        </p:nvSpPr>
        <p:spPr>
          <a:xfrm>
            <a:off x="280988" y="1102179"/>
            <a:ext cx="8015287" cy="1676400"/>
          </a:xfrm>
          <a:prstGeom prst="rect">
            <a:avLst/>
          </a:prstGeom>
          <a:noFill/>
          <a:ln/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b="0" dirty="0">
                <a:latin typeface="+mn-lt"/>
                <a:ea typeface="+mn-ea"/>
                <a:cs typeface="ＭＳ Ｐゴシック" charset="0"/>
              </a:rPr>
              <a:t>Principles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  <a:cs typeface="ＭＳ Ｐゴシック" charset="0"/>
              </a:rPr>
              <a:t>Overlay union elements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  <a:cs typeface="ＭＳ Ｐゴシック" charset="0"/>
              </a:rPr>
              <a:t>Allocate according to largest element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000" b="0" dirty="0">
                <a:latin typeface="+mn-lt"/>
                <a:ea typeface="+mn-ea"/>
                <a:cs typeface="ＭＳ Ｐゴシック" charset="0"/>
              </a:rPr>
              <a:t>Can only use one field at a time</a:t>
            </a:r>
          </a:p>
        </p:txBody>
      </p:sp>
      <p:sp>
        <p:nvSpPr>
          <p:cNvPr id="54275" name="Rectangle 4">
            <a:extLst>
              <a:ext uri="{FF2B5EF4-FFF2-40B4-BE49-F238E27FC236}">
                <a16:creationId xmlns:a16="http://schemas.microsoft.com/office/drawing/2014/main" id="{AFA192DB-91ED-9349-8CC3-0D90C6A07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275" y="2692400"/>
            <a:ext cx="2209800" cy="147478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" panose="02070309020205020404" pitchFamily="49" charset="0"/>
              </a:rPr>
              <a:t>union U1 {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char c;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int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[2];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double v;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} *up;</a:t>
            </a:r>
          </a:p>
        </p:txBody>
      </p:sp>
      <p:grpSp>
        <p:nvGrpSpPr>
          <p:cNvPr id="54276" name="Group 5">
            <a:extLst>
              <a:ext uri="{FF2B5EF4-FFF2-40B4-BE49-F238E27FC236}">
                <a16:creationId xmlns:a16="http://schemas.microsoft.com/office/drawing/2014/main" id="{D729F066-1A13-524B-92C2-F1300BBD200B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971800"/>
            <a:ext cx="3165475" cy="1243013"/>
            <a:chOff x="233" y="3128"/>
            <a:chExt cx="1994" cy="783"/>
          </a:xfrm>
        </p:grpSpPr>
        <p:sp>
          <p:nvSpPr>
            <p:cNvPr id="54291" name="Rectangle 6">
              <a:extLst>
                <a:ext uri="{FF2B5EF4-FFF2-40B4-BE49-F238E27FC236}">
                  <a16:creationId xmlns:a16="http://schemas.microsoft.com/office/drawing/2014/main" id="{42723353-BD62-734B-830E-96BC85409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" y="3128"/>
              <a:ext cx="17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54292" name="Rectangle 7">
              <a:extLst>
                <a:ext uri="{FF2B5EF4-FFF2-40B4-BE49-F238E27FC236}">
                  <a16:creationId xmlns:a16="http://schemas.microsoft.com/office/drawing/2014/main" id="{E79C514D-F007-2B43-B1C2-E6300543D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" y="3320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i[0]</a:t>
              </a:r>
            </a:p>
          </p:txBody>
        </p:sp>
        <p:sp>
          <p:nvSpPr>
            <p:cNvPr id="54293" name="Rectangle 8">
              <a:extLst>
                <a:ext uri="{FF2B5EF4-FFF2-40B4-BE49-F238E27FC236}">
                  <a16:creationId xmlns:a16="http://schemas.microsoft.com/office/drawing/2014/main" id="{75A0ADC6-A103-7E4D-8872-26FAC92B7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" y="3320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i[1]</a:t>
              </a:r>
            </a:p>
          </p:txBody>
        </p:sp>
        <p:sp>
          <p:nvSpPr>
            <p:cNvPr id="54294" name="Rectangle 9">
              <a:extLst>
                <a:ext uri="{FF2B5EF4-FFF2-40B4-BE49-F238E27FC236}">
                  <a16:creationId xmlns:a16="http://schemas.microsoft.com/office/drawing/2014/main" id="{2A783773-D97D-4245-9A26-D6111FB44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" y="3512"/>
              <a:ext cx="152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v</a:t>
              </a:r>
            </a:p>
          </p:txBody>
        </p:sp>
        <p:sp>
          <p:nvSpPr>
            <p:cNvPr id="54295" name="Rectangle 10">
              <a:extLst>
                <a:ext uri="{FF2B5EF4-FFF2-40B4-BE49-F238E27FC236}">
                  <a16:creationId xmlns:a16="http://schemas.microsoft.com/office/drawing/2014/main" id="{477704FF-EB56-B644-9B69-892E4A448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" y="3682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up+0</a:t>
              </a:r>
            </a:p>
          </p:txBody>
        </p:sp>
        <p:sp>
          <p:nvSpPr>
            <p:cNvPr id="54296" name="Rectangle 11">
              <a:extLst>
                <a:ext uri="{FF2B5EF4-FFF2-40B4-BE49-F238E27FC236}">
                  <a16:creationId xmlns:a16="http://schemas.microsoft.com/office/drawing/2014/main" id="{E5DC1726-1F8C-464E-AA82-998D5A0FA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" y="3682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up+4</a:t>
              </a:r>
            </a:p>
          </p:txBody>
        </p:sp>
        <p:sp>
          <p:nvSpPr>
            <p:cNvPr id="54297" name="Rectangle 12">
              <a:extLst>
                <a:ext uri="{FF2B5EF4-FFF2-40B4-BE49-F238E27FC236}">
                  <a16:creationId xmlns:a16="http://schemas.microsoft.com/office/drawing/2014/main" id="{BCCF9FAD-57D3-4849-98B3-25B3937F3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" y="3682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up+8</a:t>
              </a:r>
            </a:p>
          </p:txBody>
        </p:sp>
      </p:grpSp>
      <p:sp>
        <p:nvSpPr>
          <p:cNvPr id="54277" name="Rectangle 13">
            <a:extLst>
              <a:ext uri="{FF2B5EF4-FFF2-40B4-BE49-F238E27FC236}">
                <a16:creationId xmlns:a16="http://schemas.microsoft.com/office/drawing/2014/main" id="{C593D62B-A557-4E4A-8BFC-2169CC5F6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4" y="4118021"/>
            <a:ext cx="2214563" cy="14747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struct S1 {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char c;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int i[2];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double v;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} *sp;</a:t>
            </a:r>
          </a:p>
        </p:txBody>
      </p:sp>
      <p:grpSp>
        <p:nvGrpSpPr>
          <p:cNvPr id="54278" name="Group 27">
            <a:extLst>
              <a:ext uri="{FF2B5EF4-FFF2-40B4-BE49-F238E27FC236}">
                <a16:creationId xmlns:a16="http://schemas.microsoft.com/office/drawing/2014/main" id="{3CD40963-21AA-0943-9C19-06F9CE493B9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715000"/>
            <a:ext cx="8118475" cy="655638"/>
            <a:chOff x="384" y="3504"/>
            <a:chExt cx="5114" cy="413"/>
          </a:xfrm>
        </p:grpSpPr>
        <p:sp>
          <p:nvSpPr>
            <p:cNvPr id="54280" name="Rectangle 15">
              <a:extLst>
                <a:ext uri="{FF2B5EF4-FFF2-40B4-BE49-F238E27FC236}">
                  <a16:creationId xmlns:a16="http://schemas.microsoft.com/office/drawing/2014/main" id="{57E64694-AA31-B047-9530-298FC360A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" y="3504"/>
              <a:ext cx="17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54281" name="Rectangle 16">
              <a:extLst>
                <a:ext uri="{FF2B5EF4-FFF2-40B4-BE49-F238E27FC236}">
                  <a16:creationId xmlns:a16="http://schemas.microsoft.com/office/drawing/2014/main" id="{28CF0A52-4024-0541-BAE3-0E5092EA6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" y="3504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i[0]</a:t>
              </a:r>
            </a:p>
          </p:txBody>
        </p:sp>
        <p:sp>
          <p:nvSpPr>
            <p:cNvPr id="54282" name="Rectangle 17">
              <a:extLst>
                <a:ext uri="{FF2B5EF4-FFF2-40B4-BE49-F238E27FC236}">
                  <a16:creationId xmlns:a16="http://schemas.microsoft.com/office/drawing/2014/main" id="{5AD91748-63B0-E240-8E75-663E3AB27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" y="3504"/>
              <a:ext cx="752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i[1]</a:t>
              </a:r>
            </a:p>
          </p:txBody>
        </p:sp>
        <p:sp>
          <p:nvSpPr>
            <p:cNvPr id="54283" name="Rectangle 18">
              <a:extLst>
                <a:ext uri="{FF2B5EF4-FFF2-40B4-BE49-F238E27FC236}">
                  <a16:creationId xmlns:a16="http://schemas.microsoft.com/office/drawing/2014/main" id="{1BD1826B-07C6-D845-9993-8D0B98245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7" y="3504"/>
              <a:ext cx="152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v</a:t>
              </a:r>
            </a:p>
          </p:txBody>
        </p:sp>
        <p:sp>
          <p:nvSpPr>
            <p:cNvPr id="54284" name="Rectangle 19">
              <a:extLst>
                <a:ext uri="{FF2B5EF4-FFF2-40B4-BE49-F238E27FC236}">
                  <a16:creationId xmlns:a16="http://schemas.microsoft.com/office/drawing/2014/main" id="{9B132484-310B-294C-B5C1-56D466009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" y="3504"/>
              <a:ext cx="560" cy="176"/>
            </a:xfrm>
            <a:prstGeom prst="rect">
              <a:avLst/>
            </a:prstGeom>
            <a:solidFill>
              <a:srgbClr val="B2B2B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285" name="Rectangle 20">
              <a:extLst>
                <a:ext uri="{FF2B5EF4-FFF2-40B4-BE49-F238E27FC236}">
                  <a16:creationId xmlns:a16="http://schemas.microsoft.com/office/drawing/2014/main" id="{8BEFE8FF-6BD0-1B48-9C39-B9276C484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9" y="3504"/>
              <a:ext cx="752" cy="176"/>
            </a:xfrm>
            <a:prstGeom prst="rect">
              <a:avLst/>
            </a:prstGeom>
            <a:solidFill>
              <a:srgbClr val="B2B2B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4286" name="Rectangle 21">
              <a:extLst>
                <a:ext uri="{FF2B5EF4-FFF2-40B4-BE49-F238E27FC236}">
                  <a16:creationId xmlns:a16="http://schemas.microsoft.com/office/drawing/2014/main" id="{9806027C-B23D-904E-A50B-FAA5BEC6F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3688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sp+0</a:t>
              </a:r>
            </a:p>
          </p:txBody>
        </p:sp>
        <p:sp>
          <p:nvSpPr>
            <p:cNvPr id="54287" name="Rectangle 22">
              <a:extLst>
                <a:ext uri="{FF2B5EF4-FFF2-40B4-BE49-F238E27FC236}">
                  <a16:creationId xmlns:a16="http://schemas.microsoft.com/office/drawing/2014/main" id="{6E3E549B-B431-2F4B-BE64-2BED3B4AC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3688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sp+4</a:t>
              </a:r>
            </a:p>
          </p:txBody>
        </p:sp>
        <p:sp>
          <p:nvSpPr>
            <p:cNvPr id="54288" name="Rectangle 23">
              <a:extLst>
                <a:ext uri="{FF2B5EF4-FFF2-40B4-BE49-F238E27FC236}">
                  <a16:creationId xmlns:a16="http://schemas.microsoft.com/office/drawing/2014/main" id="{29FEB2EB-2958-E245-AEC0-CC3C20948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688"/>
              <a:ext cx="458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sp+8</a:t>
              </a:r>
            </a:p>
          </p:txBody>
        </p:sp>
        <p:sp>
          <p:nvSpPr>
            <p:cNvPr id="54289" name="Rectangle 24">
              <a:extLst>
                <a:ext uri="{FF2B5EF4-FFF2-40B4-BE49-F238E27FC236}">
                  <a16:creationId xmlns:a16="http://schemas.microsoft.com/office/drawing/2014/main" id="{4DBBF9AC-AD0B-794F-BDA2-36F7D566C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8" y="3688"/>
              <a:ext cx="54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sp+16</a:t>
              </a:r>
            </a:p>
          </p:txBody>
        </p:sp>
        <p:sp>
          <p:nvSpPr>
            <p:cNvPr id="54290" name="Rectangle 25">
              <a:extLst>
                <a:ext uri="{FF2B5EF4-FFF2-40B4-BE49-F238E27FC236}">
                  <a16:creationId xmlns:a16="http://schemas.microsoft.com/office/drawing/2014/main" id="{5B4ECE98-8111-7143-B52B-BB9762D41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3688"/>
              <a:ext cx="544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>
                  <a:latin typeface="Courier New" panose="02070309020205020404" pitchFamily="49" charset="0"/>
                </a:rPr>
                <a:t>sp+24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021491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40369879-F617-4F4F-9DE1-A9921F43D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985838"/>
            <a:ext cx="2519362" cy="1200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typedef union {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float f;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unsigned u;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} bit_float_t;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FA668687-F114-A547-98DF-814A48BB5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726629"/>
            <a:ext cx="3883025" cy="17510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float bit2float(unsigned u) {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bit_float_t arg;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arg.u = u;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return arg.f;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5299" name="Rectangle 5">
            <a:extLst>
              <a:ext uri="{FF2B5EF4-FFF2-40B4-BE49-F238E27FC236}">
                <a16:creationId xmlns:a16="http://schemas.microsoft.com/office/drawing/2014/main" id="{46F93620-0795-EE4C-8420-C51DD84A7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2527300"/>
            <a:ext cx="11938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u</a:t>
            </a:r>
          </a:p>
        </p:txBody>
      </p:sp>
      <p:sp>
        <p:nvSpPr>
          <p:cNvPr id="55300" name="Rectangle 6">
            <a:extLst>
              <a:ext uri="{FF2B5EF4-FFF2-40B4-BE49-F238E27FC236}">
                <a16:creationId xmlns:a16="http://schemas.microsoft.com/office/drawing/2014/main" id="{B34E4CD5-A619-B54D-BD11-5BE3A2ED6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2832100"/>
            <a:ext cx="11938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55301" name="Rectangle 7">
            <a:extLst>
              <a:ext uri="{FF2B5EF4-FFF2-40B4-BE49-F238E27FC236}">
                <a16:creationId xmlns:a16="http://schemas.microsoft.com/office/drawing/2014/main" id="{CC1FA150-098B-4B40-A96E-0F372C081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263" y="310197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55302" name="Rectangle 8">
            <a:extLst>
              <a:ext uri="{FF2B5EF4-FFF2-40B4-BE49-F238E27FC236}">
                <a16:creationId xmlns:a16="http://schemas.microsoft.com/office/drawing/2014/main" id="{9A10AB9C-03DF-AE47-B783-88945AC18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3" y="3101975"/>
            <a:ext cx="3175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55303" name="Rectangle 9">
            <a:extLst>
              <a:ext uri="{FF2B5EF4-FFF2-40B4-BE49-F238E27FC236}">
                <a16:creationId xmlns:a16="http://schemas.microsoft.com/office/drawing/2014/main" id="{6A45BCBB-8D2F-1F48-BE5F-FBBF79F05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149080"/>
            <a:ext cx="3883025" cy="17510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" panose="02070309020205020404" pitchFamily="49" charset="0"/>
              </a:rPr>
              <a:t>unsigned float2bit(float f) {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dirty="0" err="1">
                <a:latin typeface="Courier New" panose="02070309020205020404" pitchFamily="49" charset="0"/>
              </a:rPr>
              <a:t>bit_float_t</a:t>
            </a: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</a:rPr>
              <a:t>arg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</a:t>
            </a:r>
            <a:r>
              <a:rPr lang="en-US" altLang="en-US" sz="1800" dirty="0" err="1">
                <a:latin typeface="Courier New" panose="02070309020205020404" pitchFamily="49" charset="0"/>
              </a:rPr>
              <a:t>arg.f</a:t>
            </a:r>
            <a:r>
              <a:rPr lang="en-US" altLang="en-US" sz="1800" dirty="0">
                <a:latin typeface="Courier New" panose="02070309020205020404" pitchFamily="49" charset="0"/>
              </a:rPr>
              <a:t> = f;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return </a:t>
            </a:r>
            <a:r>
              <a:rPr lang="en-US" altLang="en-US" sz="1800" dirty="0" err="1">
                <a:latin typeface="Courier New" panose="02070309020205020404" pitchFamily="49" charset="0"/>
              </a:rPr>
              <a:t>arg.u</a:t>
            </a:r>
            <a:r>
              <a:rPr lang="en-US" altLang="en-US" sz="18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F6087EE2-D94D-F242-ACDE-075E7359638E}"/>
              </a:ext>
            </a:extLst>
          </p:cNvPr>
          <p:cNvSpPr txBox="1">
            <a:spLocks noChangeArrowheads="1"/>
          </p:cNvSpPr>
          <p:nvPr/>
        </p:nvSpPr>
        <p:spPr>
          <a:xfrm>
            <a:off x="606425" y="228600"/>
            <a:ext cx="9147175" cy="573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Union to Access Bit Patterns</a:t>
            </a:r>
          </a:p>
        </p:txBody>
      </p:sp>
      <p:sp>
        <p:nvSpPr>
          <p:cNvPr id="55305" name="Rectangle 11">
            <a:extLst>
              <a:ext uri="{FF2B5EF4-FFF2-40B4-BE49-F238E27FC236}">
                <a16:creationId xmlns:a16="http://schemas.microsoft.com/office/drawing/2014/main" id="{65A27653-88B0-EE4F-8BF2-532BE4EFD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33800"/>
            <a:ext cx="5029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alibri" panose="020F0502020204030204" pitchFamily="34" charset="0"/>
              </a:rPr>
              <a:t>Get direct access to bit representation of float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bit2float</a:t>
            </a:r>
            <a:r>
              <a:rPr lang="en-US" altLang="en-US" sz="2000" b="0">
                <a:latin typeface="Calibri" panose="020F0502020204030204" pitchFamily="34" charset="0"/>
              </a:rPr>
              <a:t> generates float with given bit pattern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NOT the same as </a:t>
            </a:r>
            <a:r>
              <a:rPr lang="en-US" altLang="en-US" sz="2000" b="0">
                <a:latin typeface="Courier New" panose="02070309020205020404" pitchFamily="49" charset="0"/>
              </a:rPr>
              <a:t>(float) u</a:t>
            </a:r>
            <a:endParaRPr lang="en-US" altLang="en-US" sz="2000" b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>
                <a:latin typeface="Courier New" panose="02070309020205020404" pitchFamily="49" charset="0"/>
              </a:rPr>
              <a:t>float2bit</a:t>
            </a:r>
            <a:r>
              <a:rPr lang="en-US" altLang="en-US" sz="2000" b="0">
                <a:latin typeface="Calibri" panose="020F0502020204030204" pitchFamily="34" charset="0"/>
              </a:rPr>
              <a:t> generates bit pattern from float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NOT the same as </a:t>
            </a:r>
            <a:r>
              <a:rPr lang="en-US" altLang="en-US" sz="2000" b="0">
                <a:latin typeface="Courier New" panose="02070309020205020404" pitchFamily="49" charset="0"/>
              </a:rPr>
              <a:t>(unsigned) f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int	3 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int *	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 *</a:t>
            </a:r>
            <a:r>
              <a:rPr lang="en-US" sz="1800" dirty="0">
                <a:latin typeface="Calibri" pitchFamily="-96" charset="0"/>
              </a:rPr>
              <a:t>    	x+4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 *</a:t>
            </a:r>
            <a:r>
              <a:rPr lang="en-US" sz="1800" dirty="0">
                <a:latin typeface="Calibri" pitchFamily="-96" charset="0"/>
              </a:rPr>
              <a:t>   	x+8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	??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	</a:t>
            </a:r>
            <a:r>
              <a:rPr lang="en-US" sz="1800" dirty="0">
                <a:latin typeface="Calibri" pitchFamily="-96" charset="0"/>
              </a:rPr>
              <a:t>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>
                <a:latin typeface="Courier New" pitchFamily="-96" charset="0"/>
              </a:rPr>
              <a:t>int *	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 err="1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      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4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 dirty="0" err="1">
                  <a:latin typeface="Calibri" pitchFamily="-96" charset="0"/>
                </a:rPr>
                <a:t>x</a:t>
              </a:r>
              <a:r>
                <a:rPr lang="en-US" sz="1800" b="0" i="1" dirty="0">
                  <a:latin typeface="Calibri" pitchFamily="-96" charset="0"/>
                </a:rPr>
                <a:t> </a:t>
              </a:r>
              <a:r>
                <a:rPr lang="en-US" sz="1800" b="0" dirty="0">
                  <a:latin typeface="Calibri" pitchFamily="-96" charset="0"/>
                </a:rPr>
                <a:t>+ 4</a:t>
              </a:r>
              <a:endParaRPr lang="en-US" sz="1800" b="0" i="1" dirty="0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576904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70400" cy="36464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ourier New" pitchFamily="-96" charset="0"/>
              </a:rPr>
              <a:t>][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ourier New" pitchFamily="-96" charset="0"/>
              </a:rPr>
              <a:t>];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2D array of data type </a:t>
            </a:r>
            <a:r>
              <a:rPr lang="en-US" i="1" dirty="0">
                <a:latin typeface="Calibri" pitchFamily="-96" charset="0"/>
              </a:rPr>
              <a:t>T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rows,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columns</a:t>
            </a:r>
          </a:p>
          <a:p>
            <a:pPr lvl="1"/>
            <a:r>
              <a:rPr lang="en-US" dirty="0">
                <a:latin typeface="Calibri" pitchFamily="-96" charset="0"/>
              </a:rPr>
              <a:t>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element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</a:p>
          <a:p>
            <a:r>
              <a:rPr lang="en-US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 dirty="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4*R*C</a:t>
            </a:r>
            <a:r>
              <a:rPr lang="en-US" sz="1800" b="0" dirty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302738" y="3458468"/>
            <a:ext cx="29546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 dirty="0">
                <a:latin typeface="Courier New" pitchFamily="-96" charset="0"/>
              </a:rPr>
              <a:t>int A[R][C] (K=4);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881765" y="3991658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Element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][j]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an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i="1" dirty="0" err="1">
                <a:latin typeface="Calibri" pitchFamily="-96" charset="0"/>
              </a:rPr>
              <a:t>i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* (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)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+  </a:t>
            </a:r>
            <a:r>
              <a:rPr lang="en-US" i="1" dirty="0">
                <a:latin typeface="Calibri" pitchFamily="-96" charset="0"/>
              </a:rPr>
              <a:t>j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K = </a:t>
            </a:r>
            <a:r>
              <a:rPr lang="pl-PL" i="1" dirty="0">
                <a:latin typeface="Calibri" pitchFamily="-96" charset="0"/>
              </a:rPr>
              <a:t>A + </a:t>
            </a:r>
            <a:r>
              <a:rPr lang="pl-PL" dirty="0">
                <a:latin typeface="Calibri" pitchFamily="-96" charset="0"/>
              </a:rPr>
              <a:t>(</a:t>
            </a:r>
            <a:r>
              <a:rPr lang="pl-PL" i="1" dirty="0">
                <a:latin typeface="Calibri" pitchFamily="-96" charset="0"/>
              </a:rPr>
              <a:t>i * C +  j</a:t>
            </a:r>
            <a:r>
              <a:rPr lang="en-US" dirty="0">
                <a:latin typeface="Calibri" pitchFamily="-96" charset="0"/>
              </a:rPr>
              <a:t>)</a:t>
            </a:r>
            <a:r>
              <a:rPr lang="pl-PL" i="1" dirty="0">
                <a:latin typeface="Calibri" pitchFamily="-96" charset="0"/>
              </a:rPr>
              <a:t>* K</a:t>
            </a:r>
            <a:endParaRPr lang="en-US" i="1" dirty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748165" y="3458258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96165" y="3458258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757565" y="3991658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422353" y="5209270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623965" y="498225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748165" y="498225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623965" y="3458258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3035378" y="5209270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415165" y="5209270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96165" y="498225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516015" y="2913745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738765" y="4982258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460828" y="5744258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 X N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N at compile time (</a:t>
            </a:r>
            <a:r>
              <a:rPr lang="en-US" b="1" dirty="0" err="1">
                <a:latin typeface="Calibri" pitchFamily="-96" charset="0"/>
              </a:rPr>
              <a:t>size_t</a:t>
            </a:r>
            <a:r>
              <a:rPr lang="en-US" dirty="0">
                <a:latin typeface="Calibri" pitchFamily="-96" charset="0"/>
              </a:rPr>
              <a:t> is unsigned long)</a:t>
            </a: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vec_ele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n, 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a[IDX(</a:t>
            </a:r>
            <a:r>
              <a:rPr lang="en-US" sz="1800" dirty="0" err="1">
                <a:latin typeface="Courier New" pitchFamily="-96" charset="0"/>
              </a:rPr>
              <a:t>n,i,j</a:t>
            </a:r>
            <a:r>
              <a:rPr lang="en-US" sz="1800" dirty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 err="1">
                <a:latin typeface="Courier New" pitchFamily="-96" charset="0"/>
              </a:rPr>
              <a:t>int</a:t>
            </a:r>
            <a:r>
              <a:rPr lang="pt-BR" sz="1800" dirty="0">
                <a:latin typeface="Courier New" pitchFamily="-96" charset="0"/>
              </a:rPr>
              <a:t> </a:t>
            </a:r>
            <a:r>
              <a:rPr lang="pt-BR" sz="1800" dirty="0" err="1">
                <a:latin typeface="Courier New" pitchFamily="-96" charset="0"/>
              </a:rPr>
              <a:t>var_ele</a:t>
            </a:r>
            <a:r>
              <a:rPr lang="pt-BR" sz="1800" dirty="0">
                <a:latin typeface="Courier New" pitchFamily="-96" charset="0"/>
              </a:rPr>
              <a:t>(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n,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         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$6,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a + 16*(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*4)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(%rdi,%rdx,4),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M[a + 64*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+ 4*j]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A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i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C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)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+ 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*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20579</TotalTime>
  <Words>2795</Words>
  <Application>Microsoft Macintosh PowerPoint</Application>
  <PresentationFormat>On-screen Show (4:3)</PresentationFormat>
  <Paragraphs>632</Paragraphs>
  <Slides>25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Arial</vt:lpstr>
      <vt:lpstr>Arial Narrow</vt:lpstr>
      <vt:lpstr>Calibri</vt:lpstr>
      <vt:lpstr>Calibri Bold</vt:lpstr>
      <vt:lpstr>Calibri Bold Italic</vt:lpstr>
      <vt:lpstr>Courier</vt:lpstr>
      <vt:lpstr>Courier New</vt:lpstr>
      <vt:lpstr>Courier New Bold</vt:lpstr>
      <vt:lpstr>Times</vt:lpstr>
      <vt:lpstr>Times New Roman</vt:lpstr>
      <vt:lpstr>Wingdings</vt:lpstr>
      <vt:lpstr>Wingdings 2</vt:lpstr>
      <vt:lpstr>template2007</vt:lpstr>
      <vt:lpstr>Data Storage</vt:lpstr>
      <vt:lpstr>Array Allocation</vt:lpstr>
      <vt:lpstr>Array Access</vt:lpstr>
      <vt:lpstr>Array Access</vt:lpstr>
      <vt:lpstr>Multidimensional (Nested) Arrays</vt:lpstr>
      <vt:lpstr>Nested Array Row Access</vt:lpstr>
      <vt:lpstr>Nested Array Element Access</vt:lpstr>
      <vt:lpstr>N X N Matrix Code</vt:lpstr>
      <vt:lpstr>16 X 16 Matrix Access</vt:lpstr>
      <vt:lpstr>n X n Matrix Access</vt:lpstr>
      <vt:lpstr>Data Storage</vt:lpstr>
      <vt:lpstr>Structure Representation</vt:lpstr>
      <vt:lpstr>Generating Pointers to Structure Members</vt:lpstr>
      <vt:lpstr>Following a Linked List</vt:lpstr>
      <vt:lpstr>Structures &amp; Alignment</vt:lpstr>
      <vt:lpstr>Alignment Principles</vt:lpstr>
      <vt:lpstr>Specific Cases of Alignment (x86-64)</vt:lpstr>
      <vt:lpstr>Satisfying Alignment with Structures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Downen, Paul M</cp:lastModifiedBy>
  <cp:revision>763</cp:revision>
  <cp:lastPrinted>2014-09-18T08:14:12Z</cp:lastPrinted>
  <dcterms:created xsi:type="dcterms:W3CDTF">2012-09-20T14:26:38Z</dcterms:created>
  <dcterms:modified xsi:type="dcterms:W3CDTF">2023-11-15T15:26:57Z</dcterms:modified>
</cp:coreProperties>
</file>