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1"/>
  </p:notesMasterIdLst>
  <p:sldIdLst>
    <p:sldId id="664" r:id="rId2"/>
    <p:sldId id="366" r:id="rId3"/>
    <p:sldId id="325" r:id="rId4"/>
    <p:sldId id="326" r:id="rId5"/>
    <p:sldId id="327" r:id="rId6"/>
    <p:sldId id="383" r:id="rId7"/>
    <p:sldId id="384" r:id="rId8"/>
    <p:sldId id="386" r:id="rId9"/>
    <p:sldId id="334" r:id="rId1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63" autoAdjust="0"/>
    <p:restoredTop sz="96197" autoAdjust="0"/>
  </p:normalViewPr>
  <p:slideViewPr>
    <p:cSldViewPr>
      <p:cViewPr varScale="1">
        <p:scale>
          <a:sx n="124" d="100"/>
          <a:sy n="124" d="100"/>
        </p:scale>
        <p:origin x="109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wnen, Paul M" userId="b1fad98d-9c85-4afc-93ea-92c67574f2bd" providerId="ADAL" clId="{D6D4B157-DD15-CF45-A367-2E2BECE061EE}"/>
    <pc:docChg chg="undo custSel modSld">
      <pc:chgData name="Downen, Paul M" userId="b1fad98d-9c85-4afc-93ea-92c67574f2bd" providerId="ADAL" clId="{D6D4B157-DD15-CF45-A367-2E2BECE061EE}" dt="2023-11-13T17:05:53.928" v="769" actId="14100"/>
      <pc:docMkLst>
        <pc:docMk/>
      </pc:docMkLst>
      <pc:sldChg chg="addSp modSp mod">
        <pc:chgData name="Downen, Paul M" userId="b1fad98d-9c85-4afc-93ea-92c67574f2bd" providerId="ADAL" clId="{D6D4B157-DD15-CF45-A367-2E2BECE061EE}" dt="2023-11-13T17:05:53.928" v="769" actId="14100"/>
        <pc:sldMkLst>
          <pc:docMk/>
          <pc:sldMk cId="2343439155" sldId="664"/>
        </pc:sldMkLst>
        <pc:spChg chg="mod">
          <ac:chgData name="Downen, Paul M" userId="b1fad98d-9c85-4afc-93ea-92c67574f2bd" providerId="ADAL" clId="{D6D4B157-DD15-CF45-A367-2E2BECE061EE}" dt="2023-11-13T16:34:38.195" v="208" actId="1076"/>
          <ac:spMkLst>
            <pc:docMk/>
            <pc:sldMk cId="2343439155" sldId="664"/>
            <ac:spMk id="77835" creationId="{00000000-0000-0000-0000-000000000000}"/>
          </ac:spMkLst>
        </pc:spChg>
        <pc:spChg chg="mod">
          <ac:chgData name="Downen, Paul M" userId="b1fad98d-9c85-4afc-93ea-92c67574f2bd" providerId="ADAL" clId="{D6D4B157-DD15-CF45-A367-2E2BECE061EE}" dt="2023-11-13T16:16:41.243" v="0" actId="20577"/>
          <ac:spMkLst>
            <pc:docMk/>
            <pc:sldMk cId="2343439155" sldId="664"/>
            <ac:spMk id="77836" creationId="{00000000-0000-0000-0000-000000000000}"/>
          </ac:spMkLst>
        </pc:spChg>
        <pc:spChg chg="mod">
          <ac:chgData name="Downen, Paul M" userId="b1fad98d-9c85-4afc-93ea-92c67574f2bd" providerId="ADAL" clId="{D6D4B157-DD15-CF45-A367-2E2BECE061EE}" dt="2023-11-13T17:05:53.928" v="769" actId="14100"/>
          <ac:spMkLst>
            <pc:docMk/>
            <pc:sldMk cId="2343439155" sldId="664"/>
            <ac:spMk id="77838" creationId="{00000000-0000-0000-0000-000000000000}"/>
          </ac:spMkLst>
        </pc:spChg>
        <pc:graphicFrameChg chg="add mod modGraphic">
          <ac:chgData name="Downen, Paul M" userId="b1fad98d-9c85-4afc-93ea-92c67574f2bd" providerId="ADAL" clId="{D6D4B157-DD15-CF45-A367-2E2BECE061EE}" dt="2023-11-13T16:40:05.424" v="394" actId="2711"/>
          <ac:graphicFrameMkLst>
            <pc:docMk/>
            <pc:sldMk cId="2343439155" sldId="664"/>
            <ac:graphicFrameMk id="2" creationId="{8DAA6CDB-A9F1-A300-31E4-08DEA4B79211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84245-4571-4C90-8BD5-DFDBDCB8E868}" type="datetimeFigureOut">
              <a:rPr lang="en-US" smtClean="0"/>
              <a:pPr/>
              <a:t>11/13/23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485A2-FA6A-46DD-B3E5-15C95E45F6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23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charset="0"/>
              </a:rPr>
              <a:t>Second level</a:t>
            </a:r>
          </a:p>
          <a:p>
            <a:pPr lvl="2"/>
            <a:r>
              <a:rPr lang="en-US" dirty="0">
                <a:sym typeface="Calibri" charset="0"/>
              </a:rPr>
              <a:t>Third level</a:t>
            </a:r>
          </a:p>
          <a:p>
            <a:pPr lvl="3"/>
            <a:r>
              <a:rPr lang="en-US" dirty="0">
                <a:sym typeface="Calibri" charset="0"/>
              </a:rPr>
              <a:t>Fourth level</a:t>
            </a:r>
          </a:p>
          <a:p>
            <a:pPr lvl="4"/>
            <a:r>
              <a:rPr lang="en-US" dirty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152400" y="1422400"/>
            <a:ext cx="39624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itchFamily="49" charset="0"/>
                <a:sym typeface="Courier New Bold" charset="0"/>
              </a:rPr>
              <a:t>/* Recursive factorial */</a:t>
            </a:r>
          </a:p>
          <a:p>
            <a:pPr algn="l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rfact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(long x){</a:t>
            </a:r>
          </a:p>
          <a:p>
            <a:pPr algn="l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  if (x&lt;=1)</a:t>
            </a:r>
          </a:p>
          <a:p>
            <a:pPr algn="l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    return 1;</a:t>
            </a:r>
          </a:p>
          <a:p>
            <a:pPr algn="l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  else</a:t>
            </a:r>
          </a:p>
          <a:p>
            <a:pPr algn="l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    return x*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rfact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(x-1);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Functions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4267199" y="1241806"/>
            <a:ext cx="4876801" cy="5158994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rfact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algn="l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pushq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# enter</a:t>
            </a:r>
          </a:p>
          <a:p>
            <a:pPr algn="l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%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# enter</a:t>
            </a:r>
          </a:p>
          <a:p>
            <a:pPr algn="l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subq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$16, %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# enter</a:t>
            </a:r>
          </a:p>
          <a:p>
            <a:pPr algn="l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moveq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$1, %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# return 1</a:t>
            </a:r>
          </a:p>
          <a:p>
            <a:pPr algn="l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cmpq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$1, %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# x - 1 ?</a:t>
            </a:r>
          </a:p>
          <a:p>
            <a:pPr algn="l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.L2            # if x&gt;1</a:t>
            </a:r>
          </a:p>
          <a:p>
            <a:pPr algn="l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.L1            # if x&lt;=1</a:t>
            </a:r>
          </a:p>
          <a:p>
            <a:pPr algn="l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.L2:    # else</a:t>
            </a:r>
          </a:p>
          <a:p>
            <a:pPr algn="l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%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-8(%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# save x</a:t>
            </a:r>
          </a:p>
          <a:p>
            <a:pPr algn="l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subq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$1, %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#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x-1</a:t>
            </a:r>
          </a:p>
          <a:p>
            <a:pPr algn="l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call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rfact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#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rfact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(x-1)</a:t>
            </a:r>
          </a:p>
          <a:p>
            <a:pPr algn="l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#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rfact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(x-1);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???</a:t>
            </a:r>
          </a:p>
          <a:p>
            <a:pPr algn="l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imulq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-8(%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#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*x</a:t>
            </a:r>
          </a:p>
          <a:p>
            <a:pPr algn="l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.L1:</a:t>
            </a:r>
          </a:p>
          <a:p>
            <a:pPr algn="l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leave</a:t>
            </a:r>
          </a:p>
          <a:p>
            <a:pPr algn="l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ret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endParaRPr lang="en-US" sz="1800" b="1" dirty="0">
              <a:solidFill>
                <a:schemeClr val="tx1"/>
              </a:solidFill>
              <a:latin typeface="Courier New" panose="02070309020205020404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DAA6CDB-A9F1-A300-31E4-08DEA4B792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486350"/>
              </p:ext>
            </p:extLst>
          </p:nvPr>
        </p:nvGraphicFramePr>
        <p:xfrm>
          <a:off x="686228" y="4422140"/>
          <a:ext cx="289474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372">
                  <a:extLst>
                    <a:ext uri="{9D8B030D-6E8A-4147-A177-3AD203B41FA5}">
                      <a16:colId xmlns:a16="http://schemas.microsoft.com/office/drawing/2014/main" val="2454419811"/>
                    </a:ext>
                  </a:extLst>
                </a:gridCol>
                <a:gridCol w="1447372">
                  <a:extLst>
                    <a:ext uri="{9D8B030D-6E8A-4147-A177-3AD203B41FA5}">
                      <a16:colId xmlns:a16="http://schemas.microsoft.com/office/drawing/2014/main" val="36898797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319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rdi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544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return </a:t>
                      </a:r>
                      <a:r>
                        <a:rPr lang="en-US" dirty="0" err="1"/>
                        <a:t>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656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343915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81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Observations About Recursion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/>
              <a:t>Handled Without Special Consideration</a:t>
            </a:r>
          </a:p>
          <a:p>
            <a:pPr lvl="1"/>
            <a:r>
              <a:rPr lang="en-US" dirty="0"/>
              <a:t>Stack frames mean that each function call has private storage</a:t>
            </a:r>
          </a:p>
          <a:p>
            <a:pPr lvl="2"/>
            <a:r>
              <a:rPr lang="en-US" dirty="0"/>
              <a:t>Saved registers &amp; local variables</a:t>
            </a:r>
          </a:p>
          <a:p>
            <a:pPr lvl="2"/>
            <a:r>
              <a:rPr lang="en-US" dirty="0"/>
              <a:t>Saved return pointer</a:t>
            </a:r>
          </a:p>
          <a:p>
            <a:pPr lvl="1"/>
            <a:r>
              <a:rPr lang="en-US" dirty="0"/>
              <a:t>Register saving conventions prevent one function call from corrupting another’s data</a:t>
            </a:r>
          </a:p>
          <a:p>
            <a:pPr lvl="2"/>
            <a:r>
              <a:rPr lang="en-US" dirty="0"/>
              <a:t>Unless the C code explicitly does so (e.g., buffer overflow in Lecture 9)</a:t>
            </a:r>
          </a:p>
          <a:p>
            <a:pPr lvl="1"/>
            <a:r>
              <a:rPr lang="en-US" dirty="0"/>
              <a:t>Stack discipline follows call / return pattern</a:t>
            </a:r>
          </a:p>
          <a:p>
            <a:pPr lvl="2"/>
            <a:r>
              <a:rPr lang="en-US" dirty="0"/>
              <a:t>If P calls Q, then Q returns before P</a:t>
            </a:r>
          </a:p>
          <a:p>
            <a:pPr lvl="2"/>
            <a:r>
              <a:rPr lang="en-US" dirty="0"/>
              <a:t>Last-In, First-Out</a:t>
            </a:r>
          </a:p>
          <a:p>
            <a:r>
              <a:rPr lang="en-US" dirty="0"/>
              <a:t>Also works for mutual recursion</a:t>
            </a:r>
          </a:p>
          <a:p>
            <a:pPr lvl="1"/>
            <a:r>
              <a:rPr lang="en-US" dirty="0"/>
              <a:t>P calls Q; Q calls P</a:t>
            </a:r>
          </a:p>
        </p:txBody>
      </p:sp>
    </p:spTree>
    <p:extLst>
      <p:ext uri="{BB962C8B-B14F-4D97-AF65-F5344CB8AC3E}">
        <p14:creationId xmlns:p14="http://schemas.microsoft.com/office/powerpoint/2010/main" val="29167988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47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 Conventions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: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is the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 is the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Can register be used for temporary storage?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552450" lvl="1"/>
            <a:r>
              <a:rPr lang="en-US" dirty="0"/>
              <a:t>Contents of register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r>
              <a:rPr lang="en-US" dirty="0"/>
              <a:t> overwritten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552450" lvl="1"/>
            <a:r>
              <a:rPr lang="en-US" dirty="0">
                <a:ea typeface="Zapf Dingbats" charset="0"/>
                <a:cs typeface="Zapf Dingbats" charset="0"/>
              </a:rPr>
              <a:t>This could be trouble ➙ something should be done!</a:t>
            </a:r>
            <a:endParaRPr lang="en-US" sz="1800" dirty="0"/>
          </a:p>
          <a:p>
            <a:pPr marL="838200" lvl="2"/>
            <a:r>
              <a:rPr lang="en-US" dirty="0"/>
              <a:t>Need some coordination</a:t>
            </a:r>
          </a:p>
        </p:txBody>
      </p:sp>
      <p:sp>
        <p:nvSpPr>
          <p:cNvPr id="74757" name="Rectangle 5"/>
          <p:cNvSpPr>
            <a:spLocks/>
          </p:cNvSpPr>
          <p:nvPr/>
        </p:nvSpPr>
        <p:spPr bwMode="auto">
          <a:xfrm>
            <a:off x="760413" y="3200400"/>
            <a:ext cx="3797300" cy="1976438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$15213,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call who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</a:t>
            </a:r>
          </a:p>
        </p:txBody>
      </p:sp>
      <p:sp>
        <p:nvSpPr>
          <p:cNvPr id="74758" name="Rectangle 6"/>
          <p:cNvSpPr>
            <a:spLocks/>
          </p:cNvSpPr>
          <p:nvPr/>
        </p:nvSpPr>
        <p:spPr bwMode="auto">
          <a:xfrm>
            <a:off x="4751388" y="3200400"/>
            <a:ext cx="3797300" cy="1981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$18213,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57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 Conventions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: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is the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 is the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Can register be used for temporary storage?</a:t>
            </a:r>
          </a:p>
          <a:p>
            <a:r>
              <a:rPr lang="en-US" dirty="0"/>
              <a:t>Conventions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“Caller Saved”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/>
            <a:r>
              <a:rPr lang="en-US" dirty="0"/>
              <a:t>Caller saves temporary values in its frame before the call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“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Saved”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/>
            <a:r>
              <a:rPr lang="en-US" dirty="0" err="1"/>
              <a:t>Callee</a:t>
            </a:r>
            <a:r>
              <a:rPr lang="en-US" dirty="0"/>
              <a:t> saves temporary values in its frame before using</a:t>
            </a:r>
          </a:p>
          <a:p>
            <a:pPr marL="838200" lvl="2"/>
            <a:r>
              <a:rPr lang="en-US" dirty="0" err="1"/>
              <a:t>Callee</a:t>
            </a:r>
            <a:r>
              <a:rPr lang="en-US" dirty="0"/>
              <a:t> restores them before returning to caller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68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64770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x86-64 Linux Register Usage #1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064000" cy="5435600"/>
          </a:xfrm>
          <a:ln/>
        </p:spPr>
        <p:txBody>
          <a:bodyPr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Return value</a:t>
            </a:r>
          </a:p>
          <a:p>
            <a:pPr marL="552450" lvl="1"/>
            <a:r>
              <a:rPr lang="en-US" dirty="0"/>
              <a:t>Also caller-saved</a:t>
            </a:r>
          </a:p>
          <a:p>
            <a:pPr marL="552450" lvl="1"/>
            <a:r>
              <a:rPr lang="en-US" dirty="0"/>
              <a:t>Can be modified by procedure</a:t>
            </a:r>
          </a:p>
          <a:p>
            <a:pPr marL="29210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r>
              <a:rPr lang="en-US" b="0" dirty="0">
                <a:cs typeface="Courier New Bold" charset="0"/>
                <a:sym typeface="Courier New Bold" charset="0"/>
              </a:rPr>
              <a:t>, ...,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%r9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Arguments</a:t>
            </a:r>
          </a:p>
          <a:p>
            <a:pPr marL="552450" lvl="1"/>
            <a:r>
              <a:rPr lang="en-US" dirty="0"/>
              <a:t>Also caller-saved</a:t>
            </a:r>
          </a:p>
          <a:p>
            <a:pPr marL="552450" lvl="1"/>
            <a:r>
              <a:rPr lang="en-US" dirty="0"/>
              <a:t>Can be modified by procedure</a:t>
            </a:r>
          </a:p>
          <a:p>
            <a:pPr marL="29210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  <a:r>
              <a:rPr lang="en-US" b="0" dirty="0">
                <a:cs typeface="Courier New Bold" charset="0"/>
                <a:sym typeface="Courier New Bold" charset="0"/>
              </a:rPr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Caller-saved</a:t>
            </a:r>
          </a:p>
          <a:p>
            <a:pPr marL="552450" lvl="1"/>
            <a:r>
              <a:rPr lang="en-US" dirty="0"/>
              <a:t>Can be modified by procedure</a:t>
            </a:r>
          </a:p>
          <a:p>
            <a:pPr marL="552450" lvl="1"/>
            <a:endParaRPr lang="en-US" dirty="0"/>
          </a:p>
          <a:p>
            <a:pPr marL="552450" lvl="1"/>
            <a:endParaRPr lang="en-US" dirty="0"/>
          </a:p>
          <a:p>
            <a:pPr marL="552450" lvl="1"/>
            <a:endParaRPr lang="en-US" dirty="0"/>
          </a:p>
        </p:txBody>
      </p:sp>
      <p:sp>
        <p:nvSpPr>
          <p:cNvPr id="76805" name="Rectangle 5"/>
          <p:cNvSpPr>
            <a:spLocks/>
          </p:cNvSpPr>
          <p:nvPr/>
        </p:nvSpPr>
        <p:spPr bwMode="auto">
          <a:xfrm>
            <a:off x="6324600" y="1600200"/>
            <a:ext cx="2540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06" name="Rectangle 6"/>
          <p:cNvSpPr>
            <a:spLocks/>
          </p:cNvSpPr>
          <p:nvPr/>
        </p:nvSpPr>
        <p:spPr bwMode="auto">
          <a:xfrm>
            <a:off x="6324600" y="29718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07" name="Rectangle 7"/>
          <p:cNvSpPr>
            <a:spLocks/>
          </p:cNvSpPr>
          <p:nvPr/>
        </p:nvSpPr>
        <p:spPr bwMode="auto">
          <a:xfrm>
            <a:off x="6324600" y="34290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3" name="AutoShape 13"/>
          <p:cNvSpPr>
            <a:spLocks/>
          </p:cNvSpPr>
          <p:nvPr/>
        </p:nvSpPr>
        <p:spPr bwMode="auto">
          <a:xfrm>
            <a:off x="5867400" y="2057400"/>
            <a:ext cx="304800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6" name="Rectangle 16"/>
          <p:cNvSpPr>
            <a:spLocks/>
          </p:cNvSpPr>
          <p:nvPr/>
        </p:nvSpPr>
        <p:spPr bwMode="auto">
          <a:xfrm>
            <a:off x="4522513" y="1600200"/>
            <a:ext cx="1273598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value</a:t>
            </a:r>
          </a:p>
        </p:txBody>
      </p:sp>
      <p:sp>
        <p:nvSpPr>
          <p:cNvPr id="20" name="Rectangle 7"/>
          <p:cNvSpPr>
            <a:spLocks/>
          </p:cNvSpPr>
          <p:nvPr/>
        </p:nvSpPr>
        <p:spPr bwMode="auto">
          <a:xfrm>
            <a:off x="6324600" y="38862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6324600" y="4343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2" name="Rectangle 7"/>
          <p:cNvSpPr>
            <a:spLocks/>
          </p:cNvSpPr>
          <p:nvPr/>
        </p:nvSpPr>
        <p:spPr bwMode="auto">
          <a:xfrm>
            <a:off x="6324600" y="48006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3" name="Rectangle 7"/>
          <p:cNvSpPr>
            <a:spLocks/>
          </p:cNvSpPr>
          <p:nvPr/>
        </p:nvSpPr>
        <p:spPr bwMode="auto">
          <a:xfrm>
            <a:off x="6324600" y="52578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24" name="Rectangle 5"/>
          <p:cNvSpPr>
            <a:spLocks/>
          </p:cNvSpPr>
          <p:nvPr/>
        </p:nvSpPr>
        <p:spPr bwMode="auto">
          <a:xfrm>
            <a:off x="6324600" y="2057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5"/>
          <p:cNvSpPr>
            <a:spLocks/>
          </p:cNvSpPr>
          <p:nvPr/>
        </p:nvSpPr>
        <p:spPr bwMode="auto">
          <a:xfrm>
            <a:off x="6324600" y="25146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6" name="Rectangle 16"/>
          <p:cNvSpPr>
            <a:spLocks/>
          </p:cNvSpPr>
          <p:nvPr/>
        </p:nvSpPr>
        <p:spPr bwMode="auto">
          <a:xfrm>
            <a:off x="4687071" y="3200400"/>
            <a:ext cx="110904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</p:txBody>
      </p:sp>
      <p:sp>
        <p:nvSpPr>
          <p:cNvPr id="27" name="Rectangle 16"/>
          <p:cNvSpPr>
            <a:spLocks/>
          </p:cNvSpPr>
          <p:nvPr/>
        </p:nvSpPr>
        <p:spPr bwMode="auto">
          <a:xfrm>
            <a:off x="4486772" y="5029200"/>
            <a:ext cx="1270468" cy="6309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Caller-saved</a:t>
            </a:r>
          </a:p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28" name="AutoShape 13"/>
          <p:cNvSpPr>
            <a:spLocks/>
          </p:cNvSpPr>
          <p:nvPr/>
        </p:nvSpPr>
        <p:spPr bwMode="auto">
          <a:xfrm>
            <a:off x="5867400" y="4800600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68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60198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x86-64 Linux Register Usage #2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064000" cy="4394200"/>
          </a:xfrm>
          <a:ln/>
        </p:spPr>
        <p:txBody>
          <a:bodyPr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-saved</a:t>
            </a: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 must save &amp; restore</a:t>
            </a:r>
          </a:p>
          <a:p>
            <a:pPr marL="29210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dirty="0"/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-saved</a:t>
            </a: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 must save &amp; restore</a:t>
            </a:r>
          </a:p>
          <a:p>
            <a:pPr marL="552450" lvl="1"/>
            <a:r>
              <a:rPr lang="en-US" dirty="0"/>
              <a:t>May be used as frame pointer</a:t>
            </a:r>
          </a:p>
          <a:p>
            <a:pPr marL="552450" lvl="1"/>
            <a:r>
              <a:rPr lang="en-US" dirty="0"/>
              <a:t>Can mix &amp; match</a:t>
            </a:r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Special form of </a:t>
            </a:r>
            <a:r>
              <a:rPr lang="en-US" dirty="0" err="1"/>
              <a:t>callee</a:t>
            </a:r>
            <a:r>
              <a:rPr lang="en-US" dirty="0"/>
              <a:t> save</a:t>
            </a:r>
          </a:p>
          <a:p>
            <a:pPr marL="552450" lvl="1"/>
            <a:r>
              <a:rPr lang="en-US" dirty="0"/>
              <a:t>Restored to original value upon exit from procedure</a:t>
            </a:r>
          </a:p>
        </p:txBody>
      </p:sp>
      <p:sp>
        <p:nvSpPr>
          <p:cNvPr id="76808" name="Rectangle 8"/>
          <p:cNvSpPr>
            <a:spLocks/>
          </p:cNvSpPr>
          <p:nvPr/>
        </p:nvSpPr>
        <p:spPr bwMode="auto">
          <a:xfrm>
            <a:off x="6400800" y="13716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1" name="Rectangle 11"/>
          <p:cNvSpPr>
            <a:spLocks/>
          </p:cNvSpPr>
          <p:nvPr/>
        </p:nvSpPr>
        <p:spPr bwMode="auto">
          <a:xfrm>
            <a:off x="6400800" y="3657600"/>
            <a:ext cx="2540000" cy="3810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4" name="AutoShape 14"/>
          <p:cNvSpPr>
            <a:spLocks/>
          </p:cNvSpPr>
          <p:nvPr/>
        </p:nvSpPr>
        <p:spPr bwMode="auto">
          <a:xfrm>
            <a:off x="5943600" y="1371600"/>
            <a:ext cx="304800" cy="2209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5" name="AutoShape 15"/>
          <p:cNvSpPr>
            <a:spLocks/>
          </p:cNvSpPr>
          <p:nvPr/>
        </p:nvSpPr>
        <p:spPr bwMode="auto">
          <a:xfrm>
            <a:off x="5715000" y="3200400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39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7" name="Rectangle 17"/>
          <p:cNvSpPr>
            <a:spLocks/>
          </p:cNvSpPr>
          <p:nvPr/>
        </p:nvSpPr>
        <p:spPr bwMode="auto">
          <a:xfrm>
            <a:off x="4572000" y="1981200"/>
            <a:ext cx="1262062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Callee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-saved</a:t>
            </a:r>
            <a:endParaRPr lang="en-US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76818" name="Rectangle 18"/>
          <p:cNvSpPr>
            <a:spLocks/>
          </p:cNvSpPr>
          <p:nvPr/>
        </p:nvSpPr>
        <p:spPr bwMode="auto">
          <a:xfrm>
            <a:off x="4933950" y="3429000"/>
            <a:ext cx="755650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Special</a:t>
            </a:r>
          </a:p>
        </p:txBody>
      </p:sp>
      <p:sp>
        <p:nvSpPr>
          <p:cNvPr id="24" name="Rectangle 8"/>
          <p:cNvSpPr>
            <a:spLocks/>
          </p:cNvSpPr>
          <p:nvPr/>
        </p:nvSpPr>
        <p:spPr bwMode="auto">
          <a:xfrm>
            <a:off x="6400800" y="3200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8"/>
          <p:cNvSpPr>
            <a:spLocks/>
          </p:cNvSpPr>
          <p:nvPr/>
        </p:nvSpPr>
        <p:spPr bwMode="auto">
          <a:xfrm>
            <a:off x="6400800" y="18288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6400800" y="22860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27" name="Rectangle 8"/>
          <p:cNvSpPr>
            <a:spLocks/>
          </p:cNvSpPr>
          <p:nvPr/>
        </p:nvSpPr>
        <p:spPr bwMode="auto">
          <a:xfrm>
            <a:off x="6400800" y="27432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</p:spTree>
    <p:extLst>
      <p:ext uri="{BB962C8B-B14F-4D97-AF65-F5344CB8AC3E}">
        <p14:creationId xmlns:p14="http://schemas.microsoft.com/office/powerpoint/2010/main" val="18535651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/>
              <a:t>Callee</a:t>
            </a:r>
            <a:r>
              <a:rPr lang="en-US" dirty="0"/>
              <a:t>-Saved Example #1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200400"/>
            <a:ext cx="44196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call_incr2: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x+v2;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6477000" y="2743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983413" y="25844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5943600" y="1066800"/>
            <a:ext cx="230148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5181600" y="1600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181600" y="2514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5791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6172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64071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61785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3581400"/>
            <a:ext cx="267781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41148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5029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60198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57912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5181600" y="5410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 dirty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79146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/>
              <a:t>Callee</a:t>
            </a:r>
            <a:r>
              <a:rPr lang="en-US" dirty="0"/>
              <a:t>-Saved Example #2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200400"/>
            <a:ext cx="44196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call_incr2: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x+v2;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6477000" y="5943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983413" y="57848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5943600" y="4267200"/>
            <a:ext cx="28085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Pre-return Stack Structure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5181600" y="4800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181600" y="5715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3048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3429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6639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34353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838200"/>
            <a:ext cx="267781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37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28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3276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30480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5181600" y="2667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 dirty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49213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819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Procedure Summary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381000" y="1397000"/>
            <a:ext cx="5867400" cy="5232400"/>
          </a:xfrm>
        </p:spPr>
        <p:txBody>
          <a:bodyPr/>
          <a:lstStyle/>
          <a:p>
            <a:r>
              <a:rPr lang="en-US" dirty="0"/>
              <a:t>Important Points</a:t>
            </a:r>
          </a:p>
          <a:p>
            <a:pPr lvl="1"/>
            <a:r>
              <a:rPr lang="en-US" dirty="0"/>
              <a:t>Stack is the right data structure for procedure call / return</a:t>
            </a:r>
          </a:p>
          <a:p>
            <a:pPr lvl="2"/>
            <a:r>
              <a:rPr lang="en-US" dirty="0"/>
              <a:t>If P calls Q, then Q returns before P</a:t>
            </a:r>
          </a:p>
          <a:p>
            <a:r>
              <a:rPr lang="en-US" dirty="0"/>
              <a:t>Recursion (&amp; mutual recursion) handled by normal calling conventions</a:t>
            </a:r>
          </a:p>
          <a:p>
            <a:pPr lvl="1"/>
            <a:r>
              <a:rPr lang="en-US" dirty="0"/>
              <a:t>Can safely store values in local stack frame and in </a:t>
            </a:r>
            <a:r>
              <a:rPr lang="en-US" dirty="0" err="1"/>
              <a:t>callee</a:t>
            </a:r>
            <a:r>
              <a:rPr lang="en-US" dirty="0"/>
              <a:t>-saved registers</a:t>
            </a:r>
          </a:p>
          <a:p>
            <a:pPr lvl="1"/>
            <a:r>
              <a:rPr lang="en-US" dirty="0"/>
              <a:t>Put function arguments at top of stack</a:t>
            </a:r>
          </a:p>
          <a:p>
            <a:pPr lvl="1"/>
            <a:r>
              <a:rPr lang="en-US" dirty="0"/>
              <a:t>Result return in </a:t>
            </a:r>
            <a:r>
              <a:rPr lang="en-US" dirty="0">
                <a:latin typeface="Courier New Bold"/>
              </a:rPr>
              <a:t>%</a:t>
            </a:r>
            <a:r>
              <a:rPr lang="en-US" dirty="0" err="1">
                <a:latin typeface="Courier New Bold"/>
              </a:rPr>
              <a:t>rax</a:t>
            </a:r>
            <a:endParaRPr lang="en-US" dirty="0">
              <a:latin typeface="Courier New Bold"/>
            </a:endParaRPr>
          </a:p>
          <a:p>
            <a:r>
              <a:rPr lang="en-US" b="0" dirty="0"/>
              <a:t>Pointers are addresses of values</a:t>
            </a:r>
          </a:p>
          <a:p>
            <a:pPr lvl="1"/>
            <a:r>
              <a:rPr lang="en-US" dirty="0">
                <a:latin typeface="+mn-lt"/>
              </a:rPr>
              <a:t>On stack or global</a:t>
            </a:r>
          </a:p>
        </p:txBody>
      </p:sp>
      <p:sp>
        <p:nvSpPr>
          <p:cNvPr id="81924" name="Rectangle 4"/>
          <p:cNvSpPr>
            <a:spLocks/>
          </p:cNvSpPr>
          <p:nvPr/>
        </p:nvSpPr>
        <p:spPr bwMode="auto">
          <a:xfrm>
            <a:off x="7620000" y="3276600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81925" name="Rectangle 5"/>
          <p:cNvSpPr>
            <a:spLocks/>
          </p:cNvSpPr>
          <p:nvPr/>
        </p:nvSpPr>
        <p:spPr bwMode="auto">
          <a:xfrm>
            <a:off x="7620000" y="38862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81926" name="Rectangle 6"/>
          <p:cNvSpPr>
            <a:spLocks/>
          </p:cNvSpPr>
          <p:nvPr/>
        </p:nvSpPr>
        <p:spPr bwMode="auto">
          <a:xfrm>
            <a:off x="7620000" y="5699125"/>
            <a:ext cx="1270000" cy="7366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</p:txBody>
      </p:sp>
      <p:sp>
        <p:nvSpPr>
          <p:cNvPr id="81927" name="Rectangle 7"/>
          <p:cNvSpPr>
            <a:spLocks/>
          </p:cNvSpPr>
          <p:nvPr/>
        </p:nvSpPr>
        <p:spPr bwMode="auto">
          <a:xfrm>
            <a:off x="7620000" y="12954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28" name="Rectangle 8"/>
          <p:cNvSpPr>
            <a:spLocks/>
          </p:cNvSpPr>
          <p:nvPr/>
        </p:nvSpPr>
        <p:spPr bwMode="auto">
          <a:xfrm>
            <a:off x="7620000" y="3581400"/>
            <a:ext cx="1270000" cy="304800"/>
          </a:xfrm>
          <a:prstGeom prst="rect">
            <a:avLst/>
          </a:prstGeom>
          <a:solidFill>
            <a:srgbClr val="D9D9D9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%</a:t>
            </a:r>
            <a:r>
              <a:rPr lang="en-US" sz="1800" dirty="0" err="1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rbp</a:t>
            </a:r>
            <a:endParaRPr lang="en-US" sz="1800" dirty="0">
              <a:solidFill>
                <a:srgbClr val="7F7F7F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81929" name="Rectangle 9"/>
          <p:cNvSpPr>
            <a:spLocks/>
          </p:cNvSpPr>
          <p:nvPr/>
        </p:nvSpPr>
        <p:spPr bwMode="auto">
          <a:xfrm>
            <a:off x="7620000" y="26670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7+</a:t>
            </a:r>
          </a:p>
        </p:txBody>
      </p:sp>
      <p:sp>
        <p:nvSpPr>
          <p:cNvPr id="81930" name="Rectangle 10"/>
          <p:cNvSpPr>
            <a:spLocks/>
          </p:cNvSpPr>
          <p:nvPr/>
        </p:nvSpPr>
        <p:spPr bwMode="auto">
          <a:xfrm>
            <a:off x="6535738" y="2125663"/>
            <a:ext cx="684212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81931" name="AutoShape 11"/>
          <p:cNvSpPr>
            <a:spLocks/>
          </p:cNvSpPr>
          <p:nvPr/>
        </p:nvSpPr>
        <p:spPr bwMode="auto">
          <a:xfrm>
            <a:off x="7283450" y="1295400"/>
            <a:ext cx="228600" cy="2286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>
            <a:off x="7207250" y="3732213"/>
            <a:ext cx="280988" cy="0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3" name="Rectangle 13"/>
          <p:cNvSpPr>
            <a:spLocks/>
          </p:cNvSpPr>
          <p:nvPr/>
        </p:nvSpPr>
        <p:spPr bwMode="auto">
          <a:xfrm>
            <a:off x="5646738" y="3552825"/>
            <a:ext cx="15621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  <a:p>
            <a:pPr algn="r"/>
            <a:r>
              <a:rPr lang="en-US" sz="1800" dirty="0">
                <a:solidFill>
                  <a:schemeClr val="tx1"/>
                </a:solidFill>
                <a:latin typeface="+mn-lt"/>
                <a:cs typeface="Courier New Bold" charset="0"/>
                <a:sym typeface="Courier New Bold" charset="0"/>
              </a:rPr>
              <a:t>(Optional)</a:t>
            </a:r>
          </a:p>
        </p:txBody>
      </p:sp>
      <p:sp>
        <p:nvSpPr>
          <p:cNvPr id="81934" name="Line 14"/>
          <p:cNvSpPr>
            <a:spLocks noChangeShapeType="1"/>
          </p:cNvSpPr>
          <p:nvPr/>
        </p:nvSpPr>
        <p:spPr bwMode="auto">
          <a:xfrm>
            <a:off x="7207250" y="6365875"/>
            <a:ext cx="290513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5" name="Rectangle 15"/>
          <p:cNvSpPr>
            <a:spLocks/>
          </p:cNvSpPr>
          <p:nvPr/>
        </p:nvSpPr>
        <p:spPr bwMode="auto">
          <a:xfrm>
            <a:off x="5765800" y="6184900"/>
            <a:ext cx="14859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17524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14044</TotalTime>
  <Pages>0</Pages>
  <Words>934</Words>
  <Characters>0</Characters>
  <Application>Microsoft Macintosh PowerPoint</Application>
  <PresentationFormat>On-screen Show (4:3)</PresentationFormat>
  <Lines>0</Lines>
  <Paragraphs>221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 Narrow</vt:lpstr>
      <vt:lpstr>Arial Narrow Bold</vt:lpstr>
      <vt:lpstr>Calibri</vt:lpstr>
      <vt:lpstr>Calibri Bold</vt:lpstr>
      <vt:lpstr>Calibri Bold Italic</vt:lpstr>
      <vt:lpstr>Courier New</vt:lpstr>
      <vt:lpstr>Courier New Bold</vt:lpstr>
      <vt:lpstr>Gill Sans</vt:lpstr>
      <vt:lpstr>Wingdings</vt:lpstr>
      <vt:lpstr>Wingdings 2</vt:lpstr>
      <vt:lpstr>Title and Content</vt:lpstr>
      <vt:lpstr>Recursive Functions</vt:lpstr>
      <vt:lpstr>Observations About Recursion</vt:lpstr>
      <vt:lpstr>Register Saving Conventions</vt:lpstr>
      <vt:lpstr>Register Saving Conventions</vt:lpstr>
      <vt:lpstr>x86-64 Linux Register Usage #1</vt:lpstr>
      <vt:lpstr>x86-64 Linux Register Usage #2</vt:lpstr>
      <vt:lpstr>Callee-Saved Example #1</vt:lpstr>
      <vt:lpstr>Callee-Saved Example #2</vt:lpstr>
      <vt:lpstr>x86-64 Procedure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Downen, Paul M</cp:lastModifiedBy>
  <cp:revision>428</cp:revision>
  <dcterms:created xsi:type="dcterms:W3CDTF">2012-09-18T14:16:22Z</dcterms:created>
  <dcterms:modified xsi:type="dcterms:W3CDTF">2023-11-13T17:05:56Z</dcterms:modified>
</cp:coreProperties>
</file>