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936" r:id="rId1"/>
  </p:sldMasterIdLst>
  <p:notesMasterIdLst>
    <p:notesMasterId r:id="rId27"/>
  </p:notesMasterIdLst>
  <p:handoutMasterIdLst>
    <p:handoutMasterId r:id="rId28"/>
  </p:handoutMasterIdLst>
  <p:sldIdLst>
    <p:sldId id="420" r:id="rId2"/>
    <p:sldId id="421" r:id="rId3"/>
    <p:sldId id="422" r:id="rId4"/>
    <p:sldId id="407" r:id="rId5"/>
    <p:sldId id="425" r:id="rId6"/>
    <p:sldId id="426" r:id="rId7"/>
    <p:sldId id="427" r:id="rId8"/>
    <p:sldId id="444" r:id="rId9"/>
    <p:sldId id="445" r:id="rId10"/>
    <p:sldId id="446" r:id="rId11"/>
    <p:sldId id="428" r:id="rId12"/>
    <p:sldId id="429" r:id="rId13"/>
    <p:sldId id="430" r:id="rId14"/>
    <p:sldId id="431" r:id="rId15"/>
    <p:sldId id="432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/>
    <p:restoredTop sz="94507"/>
  </p:normalViewPr>
  <p:slideViewPr>
    <p:cSldViewPr>
      <p:cViewPr>
        <p:scale>
          <a:sx n="135" d="100"/>
          <a:sy n="135" d="100"/>
        </p:scale>
        <p:origin x="968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F5731-FF67-FE41-B15B-61FA2D67D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12033-FA63-9640-9D60-82CF767851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C7911218-126B-3B45-93D4-AEA58C8E5BE6}" type="datetimeFigureOut">
              <a:rPr lang="en-US" altLang="en-US"/>
              <a:pPr>
                <a:defRPr/>
              </a:pPr>
              <a:t>10/14/22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A5F3A-836B-7340-99CC-6916E7CDB3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B03BE-9EC1-6748-B4B3-178E033DD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B010B9-4D54-9142-AFA3-785985902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425CE6-667F-5942-9E2A-D831384BEC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E883F8-2513-E142-8A86-B52748D8E4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A4D10BC-9B06-F64A-B76F-8AA9E53B16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7DDFFAA-2BB1-1247-A64C-EC844DFA20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611AAC4-3917-624C-AD8C-3265FC047C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CEFEA83F-1CAE-0845-8317-E093A9143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8B194-3D65-7E44-8FEE-490C93773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4C6A1-CF9D-B94A-B5CA-9B16F5F1A8E2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FBD46A-2B80-CF48-8D63-E8E8B59F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BFB426-3EDB-C949-A8CC-2AA5944E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814277-6580-EF4E-B300-DE99A434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0162-041A-1847-B298-6FD74AA87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8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0E2620-AD85-294A-91CD-17D71107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0BCA0-3CDD-1845-9694-D86C6B09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27C578-37DE-0C41-834F-CBD40F7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1873-D680-DF43-9EBA-F603D7602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5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B224D-2C33-5B43-9DEB-7AA17F5F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D2328-21A9-CF4B-9C4C-EB28422D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7B0A-B89E-144D-8782-4C441395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2AB9-E30E-894B-9EB6-D7B114A87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3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8699-B6EA-C544-92C4-D52451DE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2B5A-49D2-9445-B411-14A82881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1117-784F-034E-85FF-4F38060C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694E-209A-6240-9A2B-54E02EFB5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4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97FD-2E41-7941-82B7-EECB3EB3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42840-DB14-F548-BC82-015A3AD7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2B999-0499-C242-BBA7-75612B0E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1E90-B86D-184E-AE8B-624C3D95D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63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A46782-4C2A-654D-B086-A034489444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31ABFF-447A-1847-A635-26707AE3D1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BBB44A-0A74-EC4B-959C-5AA7133687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112F-A479-774F-B83D-6AF16524A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04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8007A-C9CC-F945-AD59-981968A7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F8CA9-9CBB-AA48-B3F8-85FB8A20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AF80-12E9-0842-816D-34496035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D416-C66E-4645-9B08-AC60E51BA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9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6FE72A-3E97-4D4D-A31A-DB65A844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176642-14B8-FF4F-B482-D3CC5AC2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B9C4E4-CE44-6040-B765-411C2694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5493-5E32-1D40-A044-485A9F703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1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E7AF02-F411-CA40-9A00-5E3F1B6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60CF08-D7BC-5249-AAA0-38199528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60D980-4D95-B740-93B5-3E35766D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B3221-65B5-8B41-8AFB-0171ABEC8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26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677F91-BD70-DB48-AD46-D369DD02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7D8824-A32B-3F44-B731-24ADA20C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36A85F-35BA-0942-BDEF-4DD92387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A59F-6D38-9A4C-9440-8BB52EEB5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1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B89914-9EBA-F04D-A4F3-C5DA7250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649612-24FC-6C41-BCDE-70C6F717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49DBE1-E44B-D245-BFF5-6997781F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E15A-7BA2-6A4F-90A5-2F25C9064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3FBFA7-EC85-BB46-8839-953991A9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774334-2CC0-E44D-A3EF-46FD334B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47BEE1-8FF3-6F43-8586-A38B84B4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6DD7-4A48-E745-B065-50451FC80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7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51242DD-CE26-4242-A9CD-7E5A8B3D8B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8F22743-79A5-614F-80C9-CBF0C4C0B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E1420-E6B6-1248-AF22-7D041C3F5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F984C-062C-A348-A781-11E34D568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11632-3C89-454A-A6FE-14C8A6C1E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2EF485-B622-5D41-B6DD-1D2BA45CA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4C8BFAF5-2832-F248-BC06-C012ACE7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723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2.4. Floating Point Numbers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BE06408-FCCF-D648-99F4-937BD2C7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52276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dirty="0">
                <a:latin typeface="+mn-lt"/>
                <a:ea typeface="+mn-ea"/>
              </a:rPr>
              <a:t>Topics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IEEE Floating Point Standard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Rounding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Floating Point Operations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Mathematical properties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7">
            <a:extLst>
              <a:ext uri="{FF2B5EF4-FFF2-40B4-BE49-F238E27FC236}">
                <a16:creationId xmlns:a16="http://schemas.microsoft.com/office/drawing/2014/main" id="{07AAE24C-8901-6F4E-A215-CF84705E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4600" dirty="0">
                <a:solidFill>
                  <a:schemeClr val="accent1"/>
                </a:solidFill>
                <a:latin typeface="Calibri" panose="020F0502020204030204" pitchFamily="34" charset="0"/>
              </a:rPr>
              <a:t>Examples</a:t>
            </a:r>
            <a:endParaRPr lang="en-US" altLang="en-US" sz="46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F913CAA-F985-2C47-995C-B1798DE2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28800"/>
            <a:ext cx="815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3838" indent="-22383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39788" indent="-1651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120775" indent="-16668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Binary scientific notation of the </a:t>
            </a:r>
            <a:r>
              <a:rPr lang="en-US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fp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codes in 5-bit exp &amp; 7-bit frac (sign bit ignored) </a:t>
            </a:r>
          </a:p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		</a:t>
            </a:r>
          </a:p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01010 0101010 </a:t>
            </a: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10101 0101010 </a:t>
            </a:r>
            <a:r>
              <a:rPr lang="en-US" b="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dirty="0"/>
              <a:t>	</a:t>
            </a:r>
            <a:r>
              <a:rPr lang="en-US" sz="2800" dirty="0"/>
              <a:t> 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8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>
            <a:extLst>
              <a:ext uri="{FF2B5EF4-FFF2-40B4-BE49-F238E27FC236}">
                <a16:creationId xmlns:a16="http://schemas.microsoft.com/office/drawing/2014/main" id="{E6551BA7-2EE2-DC42-ADF1-BA3BB920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6042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exp	2</a:t>
            </a:r>
            <a:r>
              <a:rPr lang="ja-JP" altLang="en-US" sz="1800">
                <a:latin typeface="Courier New" panose="02070309020205020404" pitchFamily="49" charset="0"/>
              </a:rPr>
              <a:t>’</a:t>
            </a:r>
            <a:r>
              <a:rPr lang="en-US" altLang="ja-JP" sz="1800">
                <a:latin typeface="Courier New" panose="02070309020205020404" pitchFamily="49" charset="0"/>
              </a:rPr>
              <a:t>s	E(Biased) 	2</a:t>
            </a:r>
            <a:r>
              <a:rPr lang="en-US" altLang="ja-JP" sz="1800" baseline="30000">
                <a:latin typeface="Courier New" panose="02070309020205020404" pitchFamily="49" charset="0"/>
              </a:rPr>
              <a:t>E</a:t>
            </a:r>
          </a:p>
          <a:p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000	 0	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-2 </a:t>
            </a:r>
            <a:r>
              <a:rPr lang="en-US" altLang="en-US" sz="1800">
                <a:latin typeface="Courier New" panose="02070309020205020404" pitchFamily="49" charset="0"/>
              </a:rPr>
              <a:t>		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1/4</a:t>
            </a:r>
            <a:r>
              <a:rPr lang="en-US" altLang="en-US" sz="1800">
                <a:latin typeface="Courier New" panose="02070309020205020404" pitchFamily="49" charset="0"/>
              </a:rPr>
              <a:t>	(denorms)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001	 1	-2		1/4	(norm)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010	 2	-1		1/2	(norm)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011	 3	 0		1		(norm)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100   -4	 1		2		(norm)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101   -3	 2		4		(norm)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110   -2	 3		8		(norm)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111   -1	 	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2D67D6FC-BA1A-BF4D-9818-586B270D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7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3838" indent="-22383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39788" indent="-1651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120775" indent="-16668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Exponent coded as </a:t>
            </a:r>
            <a:r>
              <a:rPr lang="en-US" altLang="en-US" sz="2800" b="0" i="1">
                <a:latin typeface="Calibri" panose="020F0502020204030204" pitchFamily="34" charset="0"/>
              </a:rPr>
              <a:t>biased</a:t>
            </a:r>
            <a:r>
              <a:rPr lang="en-US" altLang="en-US" sz="2800" b="0">
                <a:latin typeface="Calibri" panose="020F0502020204030204" pitchFamily="34" charset="0"/>
              </a:rPr>
              <a:t> value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0">
                <a:latin typeface="Calibri" panose="020F0502020204030204" pitchFamily="34" charset="0"/>
              </a:rPr>
              <a:t> </a:t>
            </a:r>
            <a:r>
              <a:rPr lang="en-US" altLang="en-US" b="0" i="1">
                <a:latin typeface="Calibri" panose="020F0502020204030204" pitchFamily="34" charset="0"/>
              </a:rPr>
              <a:t>E  </a:t>
            </a:r>
            <a:r>
              <a:rPr lang="en-US" altLang="en-US" b="0">
                <a:latin typeface="Calibri" panose="020F0502020204030204" pitchFamily="34" charset="0"/>
              </a:rPr>
              <a:t>=</a:t>
            </a:r>
            <a:r>
              <a:rPr lang="en-US" altLang="en-US" b="0" i="1">
                <a:latin typeface="Calibri" panose="020F0502020204030204" pitchFamily="34" charset="0"/>
              </a:rPr>
              <a:t>  Exp – Bias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i="1">
                <a:latin typeface="Calibri" panose="020F0502020204030204" pitchFamily="34" charset="0"/>
              </a:rPr>
              <a:t>Exp </a:t>
            </a:r>
            <a:r>
              <a:rPr lang="en-US" altLang="en-US" sz="2000" b="0">
                <a:latin typeface="Calibri" panose="020F0502020204030204" pitchFamily="34" charset="0"/>
              </a:rPr>
              <a:t>: unsigned value denoted by </a:t>
            </a:r>
            <a:r>
              <a:rPr lang="en-US" altLang="en-US" sz="2000" b="0">
                <a:latin typeface="Courier New" panose="02070309020205020404" pitchFamily="49" charset="0"/>
              </a:rPr>
              <a:t>exp 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i="1">
                <a:latin typeface="Calibri" panose="020F0502020204030204" pitchFamily="34" charset="0"/>
              </a:rPr>
              <a:t>Bias </a:t>
            </a:r>
            <a:r>
              <a:rPr lang="en-US" altLang="en-US" sz="2000" b="0">
                <a:latin typeface="Calibri" panose="020F0502020204030204" pitchFamily="34" charset="0"/>
              </a:rPr>
              <a:t>: Bias value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Single precision: 127 (</a:t>
            </a:r>
            <a:r>
              <a:rPr lang="en-US" altLang="en-US" sz="2000" b="0" i="1">
                <a:latin typeface="Calibri" panose="020F0502020204030204" pitchFamily="34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: 1…254, </a:t>
            </a:r>
            <a:r>
              <a:rPr lang="en-US" altLang="en-US" sz="2000" b="0" i="1">
                <a:latin typeface="Calibri" panose="020F0502020204030204" pitchFamily="34" charset="0"/>
              </a:rPr>
              <a:t>E</a:t>
            </a:r>
            <a:r>
              <a:rPr lang="en-US" altLang="en-US" sz="2000" b="0">
                <a:latin typeface="Calibri" panose="020F0502020204030204" pitchFamily="34" charset="0"/>
              </a:rPr>
              <a:t>: -126…127)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Double precision: 1023 (</a:t>
            </a:r>
            <a:r>
              <a:rPr lang="en-US" altLang="en-US" sz="2000" b="0" i="1">
                <a:latin typeface="Calibri" panose="020F0502020204030204" pitchFamily="34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: 1…2046, </a:t>
            </a:r>
            <a:r>
              <a:rPr lang="en-US" altLang="en-US" sz="2000" b="0" i="1">
                <a:latin typeface="Calibri" panose="020F0502020204030204" pitchFamily="34" charset="0"/>
              </a:rPr>
              <a:t>E</a:t>
            </a:r>
            <a:r>
              <a:rPr lang="en-US" altLang="en-US" sz="2000" b="0">
                <a:latin typeface="Calibri" panose="020F0502020204030204" pitchFamily="34" charset="0"/>
              </a:rPr>
              <a:t>: -1022…1023)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in general: </a:t>
            </a:r>
            <a:r>
              <a:rPr lang="en-US" altLang="en-US" sz="2000" b="0" i="1">
                <a:latin typeface="Calibri" panose="020F0502020204030204" pitchFamily="34" charset="0"/>
              </a:rPr>
              <a:t>Bias</a:t>
            </a:r>
            <a:r>
              <a:rPr lang="en-US" altLang="en-US" sz="2000" b="0">
                <a:latin typeface="Calibri" panose="020F0502020204030204" pitchFamily="34" charset="0"/>
              </a:rPr>
              <a:t> = 2</a:t>
            </a:r>
            <a:r>
              <a:rPr lang="en-US" altLang="en-US" sz="2000" b="0" baseline="30000">
                <a:latin typeface="Calibri" panose="020F0502020204030204" pitchFamily="34" charset="0"/>
              </a:rPr>
              <a:t>e-1</a:t>
            </a:r>
            <a:r>
              <a:rPr lang="en-US" altLang="en-US" sz="2000" b="0">
                <a:latin typeface="Calibri" panose="020F0502020204030204" pitchFamily="34" charset="0"/>
              </a:rPr>
              <a:t> - 1, where e is number of exponent bits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FBC9E0D-331D-9142-B443-AE6A584672B1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Normalized Encoding Example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105CDF7-DC40-2A41-A4DF-3BF73097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25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defTabSz="895350"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895350"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895350"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400300" algn="l"/>
                <a:tab pos="2971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Value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800" b="0">
                <a:latin typeface="Courier New" panose="02070309020205020404" pitchFamily="49" charset="0"/>
              </a:rPr>
              <a:t>Float F = 15213.0;</a:t>
            </a:r>
            <a:endParaRPr lang="en-US" altLang="en-US" sz="1800" b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1800" b="0">
                <a:latin typeface="Calibri" panose="020F0502020204030204" pitchFamily="34" charset="0"/>
              </a:rPr>
              <a:t>15213</a:t>
            </a:r>
            <a:r>
              <a:rPr lang="en-US" altLang="en-US" sz="1800" b="0" baseline="-25000">
                <a:latin typeface="Calibri" panose="020F0502020204030204" pitchFamily="34" charset="0"/>
              </a:rPr>
              <a:t>10</a:t>
            </a:r>
            <a:r>
              <a:rPr lang="en-US" altLang="en-US" sz="1800" b="0">
                <a:latin typeface="Calibri" panose="020F0502020204030204" pitchFamily="34" charset="0"/>
              </a:rPr>
              <a:t>  = 11101101101101</a:t>
            </a:r>
            <a:r>
              <a:rPr lang="en-US" altLang="en-US" sz="1800" b="0" baseline="-25000">
                <a:latin typeface="Calibri" panose="020F0502020204030204" pitchFamily="34" charset="0"/>
              </a:rPr>
              <a:t>2  </a:t>
            </a:r>
            <a:r>
              <a:rPr lang="en-US" altLang="en-US" sz="1800" b="0">
                <a:latin typeface="Calibri" panose="020F0502020204030204" pitchFamily="34" charset="0"/>
              </a:rPr>
              <a:t> = 1.1101101101101</a:t>
            </a:r>
            <a:r>
              <a:rPr lang="en-US" altLang="en-US" sz="1800" b="0" baseline="-25000">
                <a:latin typeface="Calibri" panose="020F0502020204030204" pitchFamily="34" charset="0"/>
              </a:rPr>
              <a:t>2</a:t>
            </a:r>
            <a:r>
              <a:rPr lang="en-US" altLang="en-US" sz="1800" b="0">
                <a:latin typeface="Calibri" panose="020F0502020204030204" pitchFamily="34" charset="0"/>
              </a:rPr>
              <a:t> X 2</a:t>
            </a:r>
            <a:r>
              <a:rPr lang="en-US" altLang="en-US" sz="1800" b="0" baseline="30000">
                <a:latin typeface="Calibri" panose="020F0502020204030204" pitchFamily="34" charset="0"/>
              </a:rPr>
              <a:t>13</a:t>
            </a:r>
            <a:endParaRPr lang="en-US" altLang="en-US" sz="1800" b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Significand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800" b="0" i="1">
                <a:latin typeface="Calibri" panose="020F0502020204030204" pitchFamily="34" charset="0"/>
              </a:rPr>
              <a:t>M</a:t>
            </a:r>
            <a:r>
              <a:rPr lang="en-US" altLang="en-US" sz="1800" b="0">
                <a:latin typeface="Calibri" panose="020F0502020204030204" pitchFamily="34" charset="0"/>
              </a:rPr>
              <a:t> 	= 	1.</a:t>
            </a:r>
            <a:r>
              <a:rPr lang="en-US" altLang="en-US" sz="1800" b="0" u="sng">
                <a:latin typeface="Calibri" panose="020F0502020204030204" pitchFamily="34" charset="0"/>
              </a:rPr>
              <a:t>1101101101101</a:t>
            </a:r>
            <a:r>
              <a:rPr lang="en-US" altLang="en-US" sz="1800" b="0" baseline="-25000">
                <a:latin typeface="Calibri" panose="020F0502020204030204" pitchFamily="34" charset="0"/>
              </a:rPr>
              <a:t>2</a:t>
            </a:r>
            <a:endParaRPr lang="en-US" altLang="en-US" sz="1800" b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800" b="0">
                <a:latin typeface="Courier New" panose="02070309020205020404" pitchFamily="49" charset="0"/>
              </a:rPr>
              <a:t>frac	= 	 </a:t>
            </a:r>
            <a:r>
              <a:rPr lang="en-US" altLang="en-US" sz="1800" b="0" u="sng">
                <a:latin typeface="Courier New" panose="02070309020205020404" pitchFamily="49" charset="0"/>
              </a:rPr>
              <a:t>1101101101101</a:t>
            </a:r>
            <a:r>
              <a:rPr lang="en-US" altLang="en-US" sz="1800" b="0">
                <a:latin typeface="Courier New" panose="02070309020205020404" pitchFamily="49" charset="0"/>
              </a:rPr>
              <a:t>0000000000</a:t>
            </a:r>
            <a:r>
              <a:rPr lang="en-US" altLang="en-US" sz="1800" b="0" baseline="-25000">
                <a:latin typeface="Courier New" panose="02070309020205020404" pitchFamily="49" charset="0"/>
              </a:rPr>
              <a:t>2</a:t>
            </a:r>
            <a:endParaRPr lang="en-US" altLang="en-US" sz="1800" b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Exponent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800" b="0" i="1">
                <a:latin typeface="Calibri" panose="020F0502020204030204" pitchFamily="34" charset="0"/>
              </a:rPr>
              <a:t>E	</a:t>
            </a:r>
            <a:r>
              <a:rPr lang="en-US" altLang="en-US" sz="1800" b="0">
                <a:latin typeface="Calibri" panose="020F0502020204030204" pitchFamily="34" charset="0"/>
              </a:rPr>
              <a:t> 	= 	13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800" b="0" i="1">
                <a:latin typeface="Calibri" panose="020F0502020204030204" pitchFamily="34" charset="0"/>
              </a:rPr>
              <a:t>Bias</a:t>
            </a:r>
            <a:r>
              <a:rPr lang="en-US" altLang="en-US" sz="1800" b="0">
                <a:latin typeface="Calibri" panose="020F0502020204030204" pitchFamily="34" charset="0"/>
              </a:rPr>
              <a:t> 	= 	127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800" b="0" i="1">
                <a:latin typeface="Calibri" panose="020F0502020204030204" pitchFamily="34" charset="0"/>
              </a:rPr>
              <a:t>Exp</a:t>
            </a:r>
            <a:r>
              <a:rPr lang="en-US" altLang="en-US" sz="1800" b="0">
                <a:latin typeface="Calibri" panose="020F0502020204030204" pitchFamily="34" charset="0"/>
              </a:rPr>
              <a:t> 	= 	140 	=	</a:t>
            </a:r>
            <a:r>
              <a:rPr lang="en-US" altLang="en-US" sz="1800" b="0">
                <a:latin typeface="Courier New" panose="02070309020205020404" pitchFamily="49" charset="0"/>
              </a:rPr>
              <a:t>10001100</a:t>
            </a:r>
            <a:r>
              <a:rPr lang="en-US" altLang="en-US" sz="1800" b="0" baseline="-25000">
                <a:latin typeface="Courier New" panose="02070309020205020404" pitchFamily="49" charset="0"/>
              </a:rPr>
              <a:t>2</a:t>
            </a:r>
            <a:endParaRPr lang="en-US" altLang="en-US" sz="1800" b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endParaRPr lang="en-US" altLang="en-US" sz="1800" b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endParaRPr lang="en-US" altLang="en-US" sz="1800" b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>
              <a:latin typeface="Calibri" panose="020F0502020204030204" pitchFamily="34" charset="0"/>
            </a:endParaRP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32068D59-2F34-8B4B-BE29-83262581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95800"/>
            <a:ext cx="6781800" cy="19177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Helvetica" pitchFamily="2" charset="0"/>
              </a:rPr>
              <a:t>Floating Point Representation (Class 02):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Helvetica" pitchFamily="2" charset="0"/>
              </a:rPr>
              <a:t>Hex:</a:t>
            </a:r>
            <a:r>
              <a:rPr lang="en-US" altLang="en-US" sz="1800">
                <a:latin typeface="Courier New" panose="02070309020205020404" pitchFamily="49" charset="0"/>
              </a:rPr>
              <a:t>  	  4    6    6    D    B    4    0    0    </a:t>
            </a:r>
            <a:r>
              <a:rPr lang="en-US" altLang="en-US" sz="1800">
                <a:latin typeface="Helvetica" pitchFamily="2" charset="0"/>
              </a:rPr>
              <a:t>Binary:</a:t>
            </a:r>
            <a:r>
              <a:rPr lang="en-US" altLang="en-US" sz="1800">
                <a:latin typeface="Courier New" panose="02070309020205020404" pitchFamily="49" charset="0"/>
              </a:rPr>
              <a:t>  	0100 0110 0110 1101 1011 0100 0000 0000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Helvetica" pitchFamily="2" charset="0"/>
              </a:rPr>
              <a:t>140:</a:t>
            </a:r>
            <a:r>
              <a:rPr lang="en-US" altLang="en-US" sz="1800">
                <a:latin typeface="Courier New" panose="02070309020205020404" pitchFamily="49" charset="0"/>
              </a:rPr>
              <a:t>  	 100 0110 0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Helvetica" pitchFamily="2" charset="0"/>
              </a:rPr>
              <a:t>15213:</a:t>
            </a:r>
            <a:r>
              <a:rPr lang="en-US" altLang="en-US" sz="1800">
                <a:latin typeface="Courier New" panose="02070309020205020404" pitchFamily="49" charset="0"/>
              </a:rPr>
              <a:t>  	          </a:t>
            </a:r>
            <a:r>
              <a:rPr lang="en-US" altLang="en-US" sz="1800" i="1">
                <a:latin typeface="Courier New" panose="02070309020205020404" pitchFamily="49" charset="0"/>
              </a:rPr>
              <a:t>1</a:t>
            </a:r>
            <a:r>
              <a:rPr lang="en-US" altLang="en-US" sz="1800">
                <a:latin typeface="Courier New" panose="02070309020205020404" pitchFamily="49" charset="0"/>
              </a:rPr>
              <a:t>110 1101 1011 01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7">
            <a:extLst>
              <a:ext uri="{FF2B5EF4-FFF2-40B4-BE49-F238E27FC236}">
                <a16:creationId xmlns:a16="http://schemas.microsoft.com/office/drawing/2014/main" id="{E24288E0-99DF-554E-941B-2D382C33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5240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4600">
                <a:solidFill>
                  <a:schemeClr val="accent1"/>
                </a:solidFill>
                <a:latin typeface="Calibri" panose="020F0502020204030204" pitchFamily="34" charset="0"/>
              </a:rPr>
              <a:t>Denormalized</a:t>
            </a:r>
            <a:r>
              <a:rPr lang="ja-JP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4600">
                <a:solidFill>
                  <a:schemeClr val="accent1"/>
                </a:solidFill>
                <a:latin typeface="Calibri" panose="020F0502020204030204" pitchFamily="34" charset="0"/>
              </a:rPr>
              <a:t> Values</a:t>
            </a:r>
            <a:endParaRPr lang="en-US" altLang="en-US" sz="46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FB34F34B-0FE6-B44C-8933-2B63C78B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307388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Condition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 </a:t>
            </a: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000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0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Value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Exponent value </a:t>
            </a:r>
            <a:r>
              <a:rPr lang="en-US" altLang="en-US" sz="2000" b="0" i="1">
                <a:latin typeface="Calibri" panose="020F0502020204030204" pitchFamily="34" charset="0"/>
              </a:rPr>
              <a:t>E </a:t>
            </a:r>
            <a:r>
              <a:rPr lang="en-US" altLang="en-US" sz="2000" b="0">
                <a:latin typeface="Calibri" panose="020F0502020204030204" pitchFamily="34" charset="0"/>
              </a:rPr>
              <a:t>= –</a:t>
            </a:r>
            <a:r>
              <a:rPr lang="en-US" altLang="en-US" sz="2000" b="0" i="1">
                <a:latin typeface="Calibri" panose="020F0502020204030204" pitchFamily="34" charset="0"/>
              </a:rPr>
              <a:t>Bias</a:t>
            </a:r>
            <a:r>
              <a:rPr lang="en-US" altLang="en-US" sz="2000" b="0">
                <a:latin typeface="Calibri" panose="020F0502020204030204" pitchFamily="34" charset="0"/>
              </a:rPr>
              <a:t> + 1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Significand value </a:t>
            </a:r>
            <a:r>
              <a:rPr lang="en-US" altLang="en-US" sz="2000" b="0" i="1">
                <a:latin typeface="Calibri" panose="020F0502020204030204" pitchFamily="34" charset="0"/>
              </a:rPr>
              <a:t>M </a:t>
            </a:r>
            <a:r>
              <a:rPr lang="en-US" altLang="en-US" sz="2000" b="0">
                <a:latin typeface="Calibri" panose="020F0502020204030204" pitchFamily="34" charset="0"/>
              </a:rPr>
              <a:t>=</a:t>
            </a:r>
            <a:r>
              <a:rPr lang="en-US" altLang="en-US" sz="2000" b="0" i="1">
                <a:latin typeface="Calibri" panose="020F0502020204030204" pitchFamily="34" charset="0"/>
              </a:rPr>
              <a:t> </a:t>
            </a:r>
            <a:r>
              <a:rPr lang="en-US" altLang="en-US" sz="2000" b="0" i="1"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latin typeface="Courier New" panose="02070309020205020404" pitchFamily="49" charset="0"/>
              </a:rPr>
              <a:t>0.xxx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x</a:t>
            </a:r>
            <a:r>
              <a:rPr lang="en-US" altLang="en-US" sz="2000" b="0" baseline="-25000">
                <a:latin typeface="Calibri" panose="020F0502020204030204" pitchFamily="34" charset="0"/>
              </a:rPr>
              <a:t>2</a:t>
            </a:r>
            <a:endParaRPr lang="en-US" altLang="en-US" sz="2000" b="0">
              <a:latin typeface="Courier New" panose="02070309020205020404" pitchFamily="49" charset="0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ourier New" panose="02070309020205020404" pitchFamily="49" charset="0"/>
              </a:rPr>
              <a:t>xxx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x</a:t>
            </a:r>
            <a:r>
              <a:rPr lang="en-US" altLang="en-US" sz="2000" b="0">
                <a:latin typeface="Calibri" panose="020F0502020204030204" pitchFamily="34" charset="0"/>
              </a:rPr>
              <a:t>: bits of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Cases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 b="0">
                <a:latin typeface="Calibri" panose="020F0502020204030204" pitchFamily="34" charset="0"/>
              </a:rPr>
              <a:t> </a:t>
            </a: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000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0</a:t>
            </a:r>
            <a:r>
              <a:rPr lang="en-US" altLang="en-US" sz="2000" b="0">
                <a:latin typeface="Calibri" panose="020F0502020204030204" pitchFamily="34" charset="0"/>
              </a:rPr>
              <a:t>,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000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0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Represents value 0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Note that have distinct values +0 and –0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000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0</a:t>
            </a:r>
            <a:r>
              <a:rPr lang="en-US" altLang="en-US" sz="2000" b="0">
                <a:latin typeface="Calibri" panose="020F0502020204030204" pitchFamily="34" charset="0"/>
              </a:rPr>
              <a:t>,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</a:t>
            </a:r>
            <a:r>
              <a:rPr lang="en-US" altLang="en-US" sz="2000" b="0">
                <a:latin typeface="Calibri" panose="020F0502020204030204" pitchFamily="34" charset="0"/>
                <a:sym typeface="Symbol" pitchFamily="2" charset="2"/>
              </a:rPr>
              <a:t></a:t>
            </a:r>
            <a:r>
              <a:rPr lang="en-US" altLang="en-US" sz="2000" b="0">
                <a:latin typeface="Calibri" panose="020F0502020204030204" pitchFamily="34" charset="0"/>
              </a:rPr>
              <a:t> </a:t>
            </a:r>
            <a:r>
              <a:rPr lang="en-US" altLang="en-US" sz="2000" b="0">
                <a:latin typeface="Courier New" panose="02070309020205020404" pitchFamily="49" charset="0"/>
              </a:rPr>
              <a:t>000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0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Numbers very close to 0.0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Lose precision as get smaller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en-US" sz="2000" b="0">
                <a:latin typeface="Calibri" panose="020F0502020204030204" pitchFamily="34" charset="0"/>
              </a:rPr>
              <a:t>“</a:t>
            </a:r>
            <a:r>
              <a:rPr lang="en-US" altLang="ja-JP" sz="2000" b="0">
                <a:latin typeface="Calibri" panose="020F0502020204030204" pitchFamily="34" charset="0"/>
              </a:rPr>
              <a:t>Gradual underflow</a:t>
            </a:r>
            <a:r>
              <a:rPr lang="ja-JP" altLang="en-US" sz="2000" b="0">
                <a:latin typeface="Calibri" panose="020F0502020204030204" pitchFamily="34" charset="0"/>
              </a:rPr>
              <a:t>”</a:t>
            </a:r>
            <a:endParaRPr lang="en-US" altLang="en-US" sz="20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50">
            <a:extLst>
              <a:ext uri="{FF2B5EF4-FFF2-40B4-BE49-F238E27FC236}">
                <a16:creationId xmlns:a16="http://schemas.microsoft.com/office/drawing/2014/main" id="{9737433C-8DC1-F748-A27B-815FC9D6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3850"/>
            <a:ext cx="8915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Special Values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C928B60-F9C5-A149-98EF-B86F58839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Condition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 </a:t>
            </a: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111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1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Cases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 b="0">
                <a:latin typeface="Calibri" panose="020F0502020204030204" pitchFamily="34" charset="0"/>
              </a:rPr>
              <a:t> </a:t>
            </a: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111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1</a:t>
            </a:r>
            <a:r>
              <a:rPr lang="en-US" altLang="en-US" sz="2000" b="0">
                <a:latin typeface="Calibri" panose="020F0502020204030204" pitchFamily="34" charset="0"/>
              </a:rPr>
              <a:t>,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000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0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Represents value</a:t>
            </a:r>
            <a:r>
              <a:rPr lang="en-US" altLang="en-US" sz="2000" b="0">
                <a:latin typeface="Symbol" pitchFamily="2" charset="2"/>
              </a:rPr>
              <a:t></a:t>
            </a:r>
            <a:r>
              <a:rPr lang="en-US" altLang="en-US" sz="2000" b="0">
                <a:latin typeface="Calibri" panose="020F0502020204030204" pitchFamily="34" charset="0"/>
              </a:rPr>
              <a:t>(infinity)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Operation that overflows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Both positive and negative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E.g., 1.0/0.0 = </a:t>
            </a:r>
            <a:r>
              <a:rPr lang="en-US" altLang="en-US" sz="2000" b="0">
                <a:latin typeface="Symbol" pitchFamily="2" charset="2"/>
              </a:rPr>
              <a:t></a:t>
            </a:r>
            <a:r>
              <a:rPr lang="en-US" altLang="en-US" sz="2000" b="0">
                <a:latin typeface="Calibri" panose="020F0502020204030204" pitchFamily="34" charset="0"/>
              </a:rPr>
              <a:t>1.0/</a:t>
            </a:r>
            <a:r>
              <a:rPr lang="en-US" altLang="en-US" sz="2000" b="0">
                <a:latin typeface="Symbol" pitchFamily="2" charset="2"/>
              </a:rPr>
              <a:t></a:t>
            </a:r>
            <a:r>
              <a:rPr lang="en-US" altLang="en-US" sz="2000" b="0">
                <a:latin typeface="Calibri" panose="020F0502020204030204" pitchFamily="34" charset="0"/>
              </a:rPr>
              <a:t>0.0 = +</a:t>
            </a:r>
            <a:r>
              <a:rPr lang="en-US" altLang="en-US" sz="2000" b="0">
                <a:latin typeface="Symbol" pitchFamily="2" charset="2"/>
              </a:rPr>
              <a:t></a:t>
            </a:r>
            <a:r>
              <a:rPr lang="en-US" altLang="en-US" sz="2000" b="0">
                <a:latin typeface="Calibri" panose="020F0502020204030204" pitchFamily="34" charset="0"/>
              </a:rPr>
              <a:t>,  1.0/</a:t>
            </a:r>
            <a:r>
              <a:rPr lang="en-US" altLang="en-US" sz="2000" b="0">
                <a:latin typeface="Symbol" pitchFamily="2" charset="2"/>
              </a:rPr>
              <a:t></a:t>
            </a:r>
            <a:r>
              <a:rPr lang="en-US" altLang="en-US" sz="2000" b="0">
                <a:latin typeface="Calibri" panose="020F0502020204030204" pitchFamily="34" charset="0"/>
              </a:rPr>
              <a:t>0.0 = </a:t>
            </a:r>
            <a:r>
              <a:rPr lang="en-US" altLang="en-US" sz="2000" b="0">
                <a:latin typeface="Symbol" pitchFamily="2" charset="2"/>
              </a:rPr>
              <a:t>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= </a:t>
            </a:r>
            <a:r>
              <a:rPr lang="en-US" altLang="en-US" sz="2000" b="0">
                <a:latin typeface="Courier New" panose="02070309020205020404" pitchFamily="49" charset="0"/>
              </a:rPr>
              <a:t>111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1</a:t>
            </a:r>
            <a:r>
              <a:rPr lang="en-US" altLang="en-US" sz="2000" b="0">
                <a:latin typeface="Calibri" panose="020F0502020204030204" pitchFamily="34" charset="0"/>
              </a:rPr>
              <a:t>,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</a:t>
            </a:r>
            <a:r>
              <a:rPr lang="en-US" altLang="en-US" sz="2000" b="0">
                <a:latin typeface="Calibri" panose="020F0502020204030204" pitchFamily="34" charset="0"/>
                <a:sym typeface="Symbol" pitchFamily="2" charset="2"/>
              </a:rPr>
              <a:t></a:t>
            </a:r>
            <a:r>
              <a:rPr lang="en-US" altLang="en-US" sz="2000" b="0">
                <a:latin typeface="Calibri" panose="020F0502020204030204" pitchFamily="34" charset="0"/>
              </a:rPr>
              <a:t> </a:t>
            </a:r>
            <a:r>
              <a:rPr lang="en-US" altLang="en-US" sz="2000" b="0">
                <a:latin typeface="Courier New" panose="02070309020205020404" pitchFamily="49" charset="0"/>
              </a:rPr>
              <a:t>000</a:t>
            </a:r>
            <a:r>
              <a:rPr lang="en-US" altLang="en-US" sz="2000" b="0">
                <a:latin typeface="Calibri" panose="020F0502020204030204" pitchFamily="34" charset="0"/>
              </a:rPr>
              <a:t>…</a:t>
            </a:r>
            <a:r>
              <a:rPr lang="en-US" altLang="en-US" sz="2000" b="0">
                <a:latin typeface="Courier New" panose="02070309020205020404" pitchFamily="49" charset="0"/>
              </a:rPr>
              <a:t>0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Not-a-Number (NaN)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Represents case when no numeric value can be determined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E.g., sqrt(–1), </a:t>
            </a:r>
            <a:r>
              <a:rPr lang="en-US" altLang="en-US" sz="2000" b="0">
                <a:latin typeface="Symbol" pitchFamily="2" charset="2"/>
              </a:rPr>
              <a:t>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8">
            <a:extLst>
              <a:ext uri="{FF2B5EF4-FFF2-40B4-BE49-F238E27FC236}">
                <a16:creationId xmlns:a16="http://schemas.microsoft.com/office/drawing/2014/main" id="{3D5D60A7-01C2-4E44-A0DA-CC97B723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0" name="Line 3">
            <a:extLst>
              <a:ext uri="{FF2B5EF4-FFF2-40B4-BE49-F238E27FC236}">
                <a16:creationId xmlns:a16="http://schemas.microsoft.com/office/drawing/2014/main" id="{8ACD6D2C-6D37-E543-99F7-F3A74CB0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28925"/>
            <a:ext cx="731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4">
            <a:extLst>
              <a:ext uri="{FF2B5EF4-FFF2-40B4-BE49-F238E27FC236}">
                <a16:creationId xmlns:a16="http://schemas.microsoft.com/office/drawing/2014/main" id="{19F875EF-DE72-6D4C-AC3D-EA36699FF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9418D920-8677-4345-9A7F-C8E428FB9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2861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6">
            <a:extLst>
              <a:ext uri="{FF2B5EF4-FFF2-40B4-BE49-F238E27FC236}">
                <a16:creationId xmlns:a16="http://schemas.microsoft.com/office/drawing/2014/main" id="{1CFDB8D4-815A-FA4A-AABA-4F376FE7E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35D75CA3-2977-9A48-9EA7-9C93A46EC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8">
            <a:extLst>
              <a:ext uri="{FF2B5EF4-FFF2-40B4-BE49-F238E27FC236}">
                <a16:creationId xmlns:a16="http://schemas.microsoft.com/office/drawing/2014/main" id="{292DB7E3-FDF8-2A44-B676-B1765C598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4385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E00BBB6D-8B9E-6C4E-BFBF-2C51A6D0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4325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Helvetica" pitchFamily="2" charset="0"/>
              </a:rPr>
              <a:t>NaN</a:t>
            </a:r>
          </a:p>
        </p:txBody>
      </p:sp>
      <p:sp>
        <p:nvSpPr>
          <p:cNvPr id="27657" name="Line 10">
            <a:extLst>
              <a:ext uri="{FF2B5EF4-FFF2-40B4-BE49-F238E27FC236}">
                <a16:creationId xmlns:a16="http://schemas.microsoft.com/office/drawing/2014/main" id="{C2E6C1EC-0180-8249-B884-B7D940DB2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32861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1">
            <a:extLst>
              <a:ext uri="{FF2B5EF4-FFF2-40B4-BE49-F238E27FC236}">
                <a16:creationId xmlns:a16="http://schemas.microsoft.com/office/drawing/2014/main" id="{06E34192-5F49-EF47-A477-410901E05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352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2">
            <a:extLst>
              <a:ext uri="{FF2B5EF4-FFF2-40B4-BE49-F238E27FC236}">
                <a16:creationId xmlns:a16="http://schemas.microsoft.com/office/drawing/2014/main" id="{4BA40AFE-FFC4-B447-B2EC-163FD5088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052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3">
            <a:extLst>
              <a:ext uri="{FF2B5EF4-FFF2-40B4-BE49-F238E27FC236}">
                <a16:creationId xmlns:a16="http://schemas.microsoft.com/office/drawing/2014/main" id="{D13D9F4B-10E2-D249-BA72-A4BF2A24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99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Helvetica" pitchFamily="2" charset="0"/>
              </a:rPr>
              <a:t>NaN</a:t>
            </a:r>
          </a:p>
        </p:txBody>
      </p:sp>
      <p:sp>
        <p:nvSpPr>
          <p:cNvPr id="27661" name="Line 14">
            <a:extLst>
              <a:ext uri="{FF2B5EF4-FFF2-40B4-BE49-F238E27FC236}">
                <a16:creationId xmlns:a16="http://schemas.microsoft.com/office/drawing/2014/main" id="{DDECDCAC-C2CA-FB43-9874-C3F8D42AC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352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5">
            <a:extLst>
              <a:ext uri="{FF2B5EF4-FFF2-40B4-BE49-F238E27FC236}">
                <a16:creationId xmlns:a16="http://schemas.microsoft.com/office/drawing/2014/main" id="{AA1A31B5-350C-D44D-AD30-F89FA64DA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319338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/>
              <a:t>+</a:t>
            </a:r>
            <a:r>
              <a:rPr lang="en-US" altLang="en-US" b="0">
                <a:latin typeface="Symbol" pitchFamily="2" charset="2"/>
              </a:rPr>
              <a:t></a:t>
            </a:r>
          </a:p>
        </p:txBody>
      </p:sp>
      <p:sp>
        <p:nvSpPr>
          <p:cNvPr id="27663" name="Rectangle 16">
            <a:extLst>
              <a:ext uri="{FF2B5EF4-FFF2-40B4-BE49-F238E27FC236}">
                <a16:creationId xmlns:a16="http://schemas.microsoft.com/office/drawing/2014/main" id="{C1657E71-24EE-EA49-9AB1-545C0FC02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2295525"/>
            <a:ext cx="52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sym typeface="Symbol" pitchFamily="2" charset="2"/>
              </a:rPr>
              <a:t></a:t>
            </a:r>
            <a:r>
              <a:rPr lang="en-US" altLang="en-US" b="0">
                <a:latin typeface="Symbol" pitchFamily="2" charset="2"/>
              </a:rPr>
              <a:t></a:t>
            </a:r>
          </a:p>
        </p:txBody>
      </p:sp>
      <p:sp>
        <p:nvSpPr>
          <p:cNvPr id="27664" name="Text Box 17">
            <a:extLst>
              <a:ext uri="{FF2B5EF4-FFF2-40B4-BE49-F238E27FC236}">
                <a16:creationId xmlns:a16="http://schemas.microsoft.com/office/drawing/2014/main" id="{CE16DF10-B544-FE47-8A25-B5815DFA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73425"/>
            <a:ext cx="436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  <a:sym typeface="Symbol" pitchFamily="2" charset="2"/>
              </a:rPr>
              <a:t></a:t>
            </a:r>
            <a:r>
              <a:rPr lang="en-US" altLang="en-US" sz="1800" b="0">
                <a:latin typeface="Helvetica" pitchFamily="2" charset="0"/>
              </a:rPr>
              <a:t>0</a:t>
            </a:r>
          </a:p>
        </p:txBody>
      </p:sp>
      <p:sp>
        <p:nvSpPr>
          <p:cNvPr id="27665" name="Line 18">
            <a:extLst>
              <a:ext uri="{FF2B5EF4-FFF2-40B4-BE49-F238E27FC236}">
                <a16:creationId xmlns:a16="http://schemas.microsoft.com/office/drawing/2014/main" id="{292A5E69-8EF0-1B45-9C12-835071C4D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Text Box 19">
            <a:extLst>
              <a:ext uri="{FF2B5EF4-FFF2-40B4-BE49-F238E27FC236}">
                <a16:creationId xmlns:a16="http://schemas.microsoft.com/office/drawing/2014/main" id="{D74249FF-7B8A-7A41-9CB5-43FFCC3E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2447925"/>
            <a:ext cx="113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+Denorm</a:t>
            </a:r>
          </a:p>
        </p:txBody>
      </p:sp>
      <p:sp>
        <p:nvSpPr>
          <p:cNvPr id="27667" name="Text Box 20">
            <a:extLst>
              <a:ext uri="{FF2B5EF4-FFF2-40B4-BE49-F238E27FC236}">
                <a16:creationId xmlns:a16="http://schemas.microsoft.com/office/drawing/2014/main" id="{C1138F1F-7444-204D-9135-EB8A8449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47925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+Normalized</a:t>
            </a:r>
          </a:p>
        </p:txBody>
      </p:sp>
      <p:sp>
        <p:nvSpPr>
          <p:cNvPr id="27668" name="Text Box 21">
            <a:extLst>
              <a:ext uri="{FF2B5EF4-FFF2-40B4-BE49-F238E27FC236}">
                <a16:creationId xmlns:a16="http://schemas.microsoft.com/office/drawing/2014/main" id="{2B9FE108-4DEC-6144-B35C-34A32699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622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-Denorm</a:t>
            </a:r>
          </a:p>
        </p:txBody>
      </p:sp>
      <p:sp>
        <p:nvSpPr>
          <p:cNvPr id="27669" name="Line 22">
            <a:extLst>
              <a:ext uri="{FF2B5EF4-FFF2-40B4-BE49-F238E27FC236}">
                <a16:creationId xmlns:a16="http://schemas.microsoft.com/office/drawing/2014/main" id="{A6CB2D35-7B39-9A4B-B55E-CD9FC23FD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Text Box 23">
            <a:extLst>
              <a:ext uri="{FF2B5EF4-FFF2-40B4-BE49-F238E27FC236}">
                <a16:creationId xmlns:a16="http://schemas.microsoft.com/office/drawing/2014/main" id="{A8B77F4A-F1C5-3749-ACDC-921EA8B5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44792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-Normalized</a:t>
            </a:r>
          </a:p>
        </p:txBody>
      </p:sp>
      <p:sp>
        <p:nvSpPr>
          <p:cNvPr id="27671" name="Line 24">
            <a:extLst>
              <a:ext uri="{FF2B5EF4-FFF2-40B4-BE49-F238E27FC236}">
                <a16:creationId xmlns:a16="http://schemas.microsoft.com/office/drawing/2014/main" id="{D240502A-ABA2-B94B-B444-84AE88473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5">
            <a:extLst>
              <a:ext uri="{FF2B5EF4-FFF2-40B4-BE49-F238E27FC236}">
                <a16:creationId xmlns:a16="http://schemas.microsoft.com/office/drawing/2014/main" id="{8A8F1552-4196-3A45-8A96-9EA27DF9D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6">
            <a:extLst>
              <a:ext uri="{FF2B5EF4-FFF2-40B4-BE49-F238E27FC236}">
                <a16:creationId xmlns:a16="http://schemas.microsoft.com/office/drawing/2014/main" id="{791EA4CA-8C69-E049-B3B8-960F60AFF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27">
            <a:extLst>
              <a:ext uri="{FF2B5EF4-FFF2-40B4-BE49-F238E27FC236}">
                <a16:creationId xmlns:a16="http://schemas.microsoft.com/office/drawing/2014/main" id="{664349C9-721A-B34D-BA6F-F0DE7E74E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28">
            <a:extLst>
              <a:ext uri="{FF2B5EF4-FFF2-40B4-BE49-F238E27FC236}">
                <a16:creationId xmlns:a16="http://schemas.microsoft.com/office/drawing/2014/main" id="{C94D9D9A-AE55-5445-A651-E9E051C3D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28194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9">
            <a:extLst>
              <a:ext uri="{FF2B5EF4-FFF2-40B4-BE49-F238E27FC236}">
                <a16:creationId xmlns:a16="http://schemas.microsoft.com/office/drawing/2014/main" id="{89E8DFD8-C2D6-4C41-A261-32F3A9C899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8194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Rectangle 30">
            <a:extLst>
              <a:ext uri="{FF2B5EF4-FFF2-40B4-BE49-F238E27FC236}">
                <a16:creationId xmlns:a16="http://schemas.microsoft.com/office/drawing/2014/main" id="{047AE94D-FD20-1B47-BBE4-3A7CA0FD3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/>
              <a:t>+0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>
            <a:extLst>
              <a:ext uri="{FF2B5EF4-FFF2-40B4-BE49-F238E27FC236}">
                <a16:creationId xmlns:a16="http://schemas.microsoft.com/office/drawing/2014/main" id="{74C861EE-ADD9-FE47-B520-12642FE20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Example -4/3 (exp/frac)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1305F30-7F30-B34B-B1B7-9B68C312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8-bit Floating Point Representation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alibri" panose="020F0502020204030204" pitchFamily="34" charset="0"/>
              </a:rPr>
              <a:t>the sign bit is in the most significant bit.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alibri" panose="020F0502020204030204" pitchFamily="34" charset="0"/>
              </a:rPr>
              <a:t>the next four bits are the exponent, with a bias of 7.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alibri" panose="020F0502020204030204" pitchFamily="34" charset="0"/>
              </a:rPr>
              <a:t>the last three bits are the </a:t>
            </a:r>
            <a:r>
              <a:rPr lang="en-US" altLang="en-US" b="0">
                <a:latin typeface="Courier New" panose="02070309020205020404" pitchFamily="49" charset="0"/>
              </a:rPr>
              <a:t>frac</a:t>
            </a:r>
            <a:endParaRPr lang="en-US" altLang="en-US" b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Same General Form as IEEE Format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alibri" panose="020F0502020204030204" pitchFamily="34" charset="0"/>
              </a:rPr>
              <a:t>normalized, denormalized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alibri" panose="020F0502020204030204" pitchFamily="34" charset="0"/>
              </a:rPr>
              <a:t>representation of 0, NaN, infinity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927B70E3-287C-974E-A18C-48AAA13E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029200"/>
            <a:ext cx="304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EE59861-C978-0C42-8DD7-E899DD84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1752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</a:rPr>
              <a:t>exp</a:t>
            </a:r>
            <a:endParaRPr lang="en-US" altLang="en-US"/>
          </a:p>
        </p:txBody>
      </p:sp>
      <p:sp>
        <p:nvSpPr>
          <p:cNvPr id="28677" name="Rectangle 6">
            <a:extLst>
              <a:ext uri="{FF2B5EF4-FFF2-40B4-BE49-F238E27FC236}">
                <a16:creationId xmlns:a16="http://schemas.microsoft.com/office/drawing/2014/main" id="{C612B8ED-0B50-6B47-A778-B2D3111D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029200"/>
            <a:ext cx="1828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</a:rPr>
              <a:t>frac</a:t>
            </a:r>
          </a:p>
        </p:txBody>
      </p:sp>
      <p:sp>
        <p:nvSpPr>
          <p:cNvPr id="28678" name="Text Box 7">
            <a:extLst>
              <a:ext uri="{FF2B5EF4-FFF2-40B4-BE49-F238E27FC236}">
                <a16:creationId xmlns:a16="http://schemas.microsoft.com/office/drawing/2014/main" id="{1F8FDC4F-9FFF-0048-9129-2778FC098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28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Helvetica" pitchFamily="2" charset="0"/>
              </a:rPr>
              <a:t>0</a:t>
            </a:r>
          </a:p>
        </p:txBody>
      </p:sp>
      <p:sp>
        <p:nvSpPr>
          <p:cNvPr id="28679" name="Text Box 8">
            <a:extLst>
              <a:ext uri="{FF2B5EF4-FFF2-40B4-BE49-F238E27FC236}">
                <a16:creationId xmlns:a16="http://schemas.microsoft.com/office/drawing/2014/main" id="{C7449F6F-6784-3A4F-844B-32F4F921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24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Helvetica" pitchFamily="2" charset="0"/>
              </a:rPr>
              <a:t>2</a:t>
            </a:r>
          </a:p>
        </p:txBody>
      </p:sp>
      <p:sp>
        <p:nvSpPr>
          <p:cNvPr id="28680" name="Text Box 9">
            <a:extLst>
              <a:ext uri="{FF2B5EF4-FFF2-40B4-BE49-F238E27FC236}">
                <a16:creationId xmlns:a16="http://schemas.microsoft.com/office/drawing/2014/main" id="{1011C073-E492-F74A-A303-5B14D217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724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Helvetica" pitchFamily="2" charset="0"/>
              </a:rPr>
              <a:t>3</a:t>
            </a:r>
          </a:p>
        </p:txBody>
      </p:sp>
      <p:sp>
        <p:nvSpPr>
          <p:cNvPr id="28681" name="Text Box 10">
            <a:extLst>
              <a:ext uri="{FF2B5EF4-FFF2-40B4-BE49-F238E27FC236}">
                <a16:creationId xmlns:a16="http://schemas.microsoft.com/office/drawing/2014/main" id="{1AEB14AB-12FB-5944-BAA0-5C41F21A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4724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Helvetica" pitchFamily="2" charset="0"/>
              </a:rPr>
              <a:t>6</a:t>
            </a:r>
          </a:p>
        </p:txBody>
      </p:sp>
      <p:sp>
        <p:nvSpPr>
          <p:cNvPr id="28682" name="Text Box 11">
            <a:extLst>
              <a:ext uri="{FF2B5EF4-FFF2-40B4-BE49-F238E27FC236}">
                <a16:creationId xmlns:a16="http://schemas.microsoft.com/office/drawing/2014/main" id="{693E10EC-7488-7E4E-90D0-00CD901B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4724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Helvetica" pitchFamily="2" charset="0"/>
              </a:rPr>
              <a:t>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1">
            <a:extLst>
              <a:ext uri="{FF2B5EF4-FFF2-40B4-BE49-F238E27FC236}">
                <a16:creationId xmlns:a16="http://schemas.microsoft.com/office/drawing/2014/main" id="{A3F1CD12-D442-3C47-B243-1D1089EC8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Values Related to Exponents</a:t>
            </a:r>
          </a:p>
        </p:txBody>
      </p:sp>
      <p:sp>
        <p:nvSpPr>
          <p:cNvPr id="29698" name="Text Box 3">
            <a:extLst>
              <a:ext uri="{FF2B5EF4-FFF2-40B4-BE49-F238E27FC236}">
                <a16:creationId xmlns:a16="http://schemas.microsoft.com/office/drawing/2014/main" id="{0BF665AD-780C-0A40-89B9-A7CC4649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0"/>
            <a:ext cx="5041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  <a:tab pos="1714500" algn="l"/>
                <a:tab pos="2578100" algn="l"/>
                <a:tab pos="34925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U	exp	E	2</a:t>
            </a:r>
            <a:r>
              <a:rPr lang="en-US" altLang="en-US" sz="1800" baseline="30000">
                <a:latin typeface="Courier New" panose="02070309020205020404" pitchFamily="49" charset="0"/>
              </a:rPr>
              <a:t>E</a:t>
            </a:r>
          </a:p>
          <a:p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	0000	-6 	1/64	(denorms)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	0001	-6	1/64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2	0010	-5	1/32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3	0011	-4	1/16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4	0100	-3	1/8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5	0101	-2	1/4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6	0110	-1	1/2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7	0111	 0	1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8	1000	+1	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9	1001	+2	4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10	1010	+3	8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11	1011	+4	16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12	1100	+5	32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13	1101	+6	64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14	1110	+7	128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15	1111	n/a		(inf, NaN)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50661FB-D095-BC4D-96D6-CCB7356C2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Dynamic Range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E6F62C1A-2F7A-6241-A48A-30586659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044575"/>
            <a:ext cx="51117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s exp  frac	</a:t>
            </a:r>
            <a:r>
              <a:rPr lang="en-US" altLang="en-US" sz="1800" i="1">
                <a:latin typeface="Helvetica" pitchFamily="2" charset="0"/>
              </a:rPr>
              <a:t>E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en-US" sz="1800">
                <a:latin typeface="Helvetica" pitchFamily="2" charset="0"/>
              </a:rPr>
              <a:t>Value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</a:p>
          <a:p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 0000 000	-6	0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0000 001	-6	1/8*1/64 = 1/512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0000 010	-6	2/8*1/64 = 2/512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…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0000 110	-6	6/8*1/64 = 6/512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0000 111	-6	7/8*1/64 = 7/512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0001	000	-6	8/8*1/64 = 8/512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0001 001  	-6	9/8*1/64 = 9/512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…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0110 110	-1	14/8*1/2 = 14/16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0110 111	-1	15/8*1/2 = 15/16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0111 000	0	8/8*1    = 1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0111 001	0	9/8*1    = 9/8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0111 010	0	10/8*1   = 10/8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…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1110	110	7	14/8*128 = 224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1110 111	7	15/8*128 = 240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1111 000	n/a	inf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C01B83E6-431F-3A40-9DDE-210056F3E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288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closest to zero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E665F96C-3F2C-0F48-9874-53D78F246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2909888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largest denorm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39B2F1E2-6D1D-E542-8866-973B1716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32004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smallest norm</a:t>
            </a:r>
          </a:p>
        </p:txBody>
      </p:sp>
      <p:grpSp>
        <p:nvGrpSpPr>
          <p:cNvPr id="30726" name="Group 9">
            <a:extLst>
              <a:ext uri="{FF2B5EF4-FFF2-40B4-BE49-F238E27FC236}">
                <a16:creationId xmlns:a16="http://schemas.microsoft.com/office/drawing/2014/main" id="{7F8FF88D-2CB2-F54C-B37B-697267A29208}"/>
              </a:ext>
            </a:extLst>
          </p:cNvPr>
          <p:cNvGrpSpPr>
            <a:grpSpLocks/>
          </p:cNvGrpSpPr>
          <p:nvPr/>
        </p:nvGrpSpPr>
        <p:grpSpPr bwMode="auto">
          <a:xfrm>
            <a:off x="6969125" y="1981200"/>
            <a:ext cx="269875" cy="4092575"/>
            <a:chOff x="3792" y="1152"/>
            <a:chExt cx="650" cy="2578"/>
          </a:xfrm>
        </p:grpSpPr>
        <p:sp>
          <p:nvSpPr>
            <p:cNvPr id="30732" name="Line 10">
              <a:extLst>
                <a:ext uri="{FF2B5EF4-FFF2-40B4-BE49-F238E27FC236}">
                  <a16:creationId xmlns:a16="http://schemas.microsoft.com/office/drawing/2014/main" id="{30EF7777-9F42-DA46-9890-CE5AA3556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1152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Line 11">
              <a:extLst>
                <a:ext uri="{FF2B5EF4-FFF2-40B4-BE49-F238E27FC236}">
                  <a16:creationId xmlns:a16="http://schemas.microsoft.com/office/drawing/2014/main" id="{89251963-763F-FA44-8FCE-AF895DA77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8" y="1858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2">
              <a:extLst>
                <a:ext uri="{FF2B5EF4-FFF2-40B4-BE49-F238E27FC236}">
                  <a16:creationId xmlns:a16="http://schemas.microsoft.com/office/drawing/2014/main" id="{5123DC29-1F5B-E54B-AD7E-411DA3450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8" y="2041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13">
              <a:extLst>
                <a:ext uri="{FF2B5EF4-FFF2-40B4-BE49-F238E27FC236}">
                  <a16:creationId xmlns:a16="http://schemas.microsoft.com/office/drawing/2014/main" id="{94F41F82-719A-EE4F-8818-0A50B3787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8" y="2713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Line 14">
              <a:extLst>
                <a:ext uri="{FF2B5EF4-FFF2-40B4-BE49-F238E27FC236}">
                  <a16:creationId xmlns:a16="http://schemas.microsoft.com/office/drawing/2014/main" id="{72EA43B6-B647-6F41-8F28-9BD6A3368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8" y="3058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Line 15">
              <a:extLst>
                <a:ext uri="{FF2B5EF4-FFF2-40B4-BE49-F238E27FC236}">
                  <a16:creationId xmlns:a16="http://schemas.microsoft.com/office/drawing/2014/main" id="{BBA4B64C-126D-F241-8626-FD106BD94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8" y="3730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7" name="Text Box 16">
            <a:extLst>
              <a:ext uri="{FF2B5EF4-FFF2-40B4-BE49-F238E27FC236}">
                <a16:creationId xmlns:a16="http://schemas.microsoft.com/office/drawing/2014/main" id="{A37D9D90-0874-664C-936A-764F1886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588168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largest norm</a:t>
            </a:r>
          </a:p>
        </p:txBody>
      </p:sp>
      <p:sp>
        <p:nvSpPr>
          <p:cNvPr id="30728" name="Text Box 17">
            <a:extLst>
              <a:ext uri="{FF2B5EF4-FFF2-40B4-BE49-F238E27FC236}">
                <a16:creationId xmlns:a16="http://schemas.microsoft.com/office/drawing/2014/main" id="{4454CF55-4341-3D40-926F-88F4D2E28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213360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Helvetica" pitchFamily="2" charset="0"/>
              </a:rPr>
              <a:t>Denormalized</a:t>
            </a:r>
          </a:p>
          <a:p>
            <a:r>
              <a:rPr lang="en-US" altLang="en-US" sz="1800">
                <a:latin typeface="Helvetica" pitchFamily="2" charset="0"/>
              </a:rPr>
              <a:t>numbers</a:t>
            </a:r>
          </a:p>
        </p:txBody>
      </p:sp>
      <p:sp>
        <p:nvSpPr>
          <p:cNvPr id="30729" name="Text Box 18">
            <a:extLst>
              <a:ext uri="{FF2B5EF4-FFF2-40B4-BE49-F238E27FC236}">
                <a16:creationId xmlns:a16="http://schemas.microsoft.com/office/drawing/2014/main" id="{6140B383-EFCF-1A41-869A-88A5B622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495800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Helvetica" pitchFamily="2" charset="0"/>
              </a:rPr>
              <a:t>Normalized</a:t>
            </a:r>
          </a:p>
          <a:p>
            <a:r>
              <a:rPr lang="en-US" altLang="en-US" sz="1800">
                <a:latin typeface="Helvetica" pitchFamily="2" charset="0"/>
              </a:rPr>
              <a:t>numbers</a:t>
            </a:r>
          </a:p>
        </p:txBody>
      </p:sp>
      <p:sp>
        <p:nvSpPr>
          <p:cNvPr id="30730" name="Line 19">
            <a:extLst>
              <a:ext uri="{FF2B5EF4-FFF2-40B4-BE49-F238E27FC236}">
                <a16:creationId xmlns:a16="http://schemas.microsoft.com/office/drawing/2014/main" id="{A8183947-821F-9741-8016-DEA6D4A35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" y="3248025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20">
            <a:extLst>
              <a:ext uri="{FF2B5EF4-FFF2-40B4-BE49-F238E27FC236}">
                <a16:creationId xmlns:a16="http://schemas.microsoft.com/office/drawing/2014/main" id="{05F5ECF1-2907-3F42-8983-C7E8D324A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" y="630555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BE89C83-FCE3-F849-BF5E-B04577D3F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5240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>
                <a:latin typeface="Calibri" panose="020F0502020204030204" pitchFamily="34" charset="0"/>
              </a:rPr>
              <a:t>Dynamic Range</a:t>
            </a: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9A751A8D-E149-5A49-B58E-C6692FB4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6248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s exp frac	</a:t>
            </a:r>
            <a:r>
              <a:rPr lang="en-US" altLang="en-US" sz="1800" i="1">
                <a:latin typeface="Helvetica" pitchFamily="2" charset="0"/>
              </a:rPr>
              <a:t>E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en-US" sz="1800">
                <a:latin typeface="Helvetica" pitchFamily="2" charset="0"/>
              </a:rPr>
              <a:t>Value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</a:p>
          <a:p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0 000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00	-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	0</a:t>
            </a:r>
          </a:p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0 000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01	-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	1/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*1/4 = 1/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6</a:t>
            </a:r>
            <a:endParaRPr lang="en-US" altLang="en-US" sz="18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0 00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10	-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	2/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*1/4 = 2/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6</a:t>
            </a:r>
            <a:endParaRPr lang="en-US" altLang="en-US" sz="18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0 000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11	-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3/4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*1/4 = 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/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ko-KR" sz="1800">
                <a:solidFill>
                  <a:srgbClr val="FF0000"/>
                </a:solidFill>
                <a:latin typeface="Courier New" panose="02070309020205020404" pitchFamily="49" charset="0"/>
              </a:rPr>
              <a:t>6</a:t>
            </a:r>
            <a:endParaRPr lang="en-US" altLang="en-US" sz="18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0 001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latin typeface="Courier New" panose="02070309020205020404" pitchFamily="49" charset="0"/>
              </a:rPr>
              <a:t>	00	-</a:t>
            </a:r>
            <a:r>
              <a:rPr lang="ko-KR" altLang="en-US" sz="1800">
                <a:latin typeface="Courier New" panose="02070309020205020404" pitchFamily="49" charset="0"/>
              </a:rPr>
              <a:t>2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ko-KR" sz="1800">
                <a:latin typeface="Courier New" panose="02070309020205020404" pitchFamily="49" charset="0"/>
              </a:rPr>
              <a:t>4/4</a:t>
            </a:r>
            <a:r>
              <a:rPr lang="en-US" altLang="en-US" sz="1800">
                <a:latin typeface="Courier New" panose="02070309020205020404" pitchFamily="49" charset="0"/>
              </a:rPr>
              <a:t>*1/4 = </a:t>
            </a:r>
            <a:r>
              <a:rPr lang="en-US" altLang="ko-KR" sz="1800">
                <a:latin typeface="Courier New" panose="02070309020205020404" pitchFamily="49" charset="0"/>
              </a:rPr>
              <a:t>4</a:t>
            </a:r>
            <a:r>
              <a:rPr lang="en-US" altLang="en-US" sz="1800">
                <a:latin typeface="Courier New" panose="02070309020205020404" pitchFamily="49" charset="0"/>
              </a:rPr>
              <a:t>/</a:t>
            </a:r>
            <a:r>
              <a:rPr lang="ko-KR" altLang="en-US" sz="1800">
                <a:latin typeface="Courier New" panose="02070309020205020404" pitchFamily="49" charset="0"/>
              </a:rPr>
              <a:t>1</a:t>
            </a:r>
            <a:r>
              <a:rPr lang="en-US" altLang="ko-KR" sz="1800">
                <a:latin typeface="Courier New" panose="02070309020205020404" pitchFamily="49" charset="0"/>
              </a:rPr>
              <a:t>6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0 001</a:t>
            </a:r>
            <a:r>
              <a:rPr lang="ko-KR" altLang="en-US" sz="1800">
                <a:latin typeface="Courier New" panose="02070309020205020404" pitchFamily="49" charset="0"/>
              </a:rPr>
              <a:t>  </a:t>
            </a:r>
            <a:r>
              <a:rPr lang="en-US" altLang="en-US" sz="1800">
                <a:latin typeface="Courier New" panose="02070309020205020404" pitchFamily="49" charset="0"/>
              </a:rPr>
              <a:t>01  	-</a:t>
            </a:r>
            <a:r>
              <a:rPr lang="ko-KR" altLang="en-US" sz="1800">
                <a:latin typeface="Courier New" panose="02070309020205020404" pitchFamily="49" charset="0"/>
              </a:rPr>
              <a:t>2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ko-KR" sz="1800">
                <a:latin typeface="Courier New" panose="02070309020205020404" pitchFamily="49" charset="0"/>
              </a:rPr>
              <a:t>5/4</a:t>
            </a:r>
            <a:r>
              <a:rPr lang="en-US" altLang="en-US" sz="1800">
                <a:latin typeface="Courier New" panose="02070309020205020404" pitchFamily="49" charset="0"/>
              </a:rPr>
              <a:t>*1/4 = </a:t>
            </a:r>
            <a:r>
              <a:rPr lang="en-US" altLang="ko-KR" sz="1800">
                <a:latin typeface="Courier New" panose="02070309020205020404" pitchFamily="49" charset="0"/>
              </a:rPr>
              <a:t>5</a:t>
            </a:r>
            <a:r>
              <a:rPr lang="en-US" altLang="en-US" sz="1800">
                <a:latin typeface="Courier New" panose="02070309020205020404" pitchFamily="49" charset="0"/>
              </a:rPr>
              <a:t>/</a:t>
            </a:r>
            <a:r>
              <a:rPr lang="ko-KR" altLang="en-US" sz="1800">
                <a:latin typeface="Courier New" panose="02070309020205020404" pitchFamily="49" charset="0"/>
              </a:rPr>
              <a:t>1</a:t>
            </a:r>
            <a:r>
              <a:rPr lang="en-US" altLang="ko-KR" sz="1800">
                <a:latin typeface="Courier New" panose="02070309020205020404" pitchFamily="49" charset="0"/>
              </a:rPr>
              <a:t>6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…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0 01</a:t>
            </a:r>
            <a:r>
              <a:rPr lang="en-US" altLang="ko-KR" sz="1800">
                <a:latin typeface="Courier New" panose="02070309020205020404" pitchFamily="49" charset="0"/>
              </a:rPr>
              <a:t>0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latin typeface="Courier New" panose="02070309020205020404" pitchFamily="49" charset="0"/>
              </a:rPr>
              <a:t> 11	-1	</a:t>
            </a:r>
            <a:r>
              <a:rPr lang="en-US" altLang="ko-KR" sz="1800">
                <a:latin typeface="Courier New" panose="02070309020205020404" pitchFamily="49" charset="0"/>
              </a:rPr>
              <a:t>7/4</a:t>
            </a:r>
            <a:r>
              <a:rPr lang="en-US" altLang="en-US" sz="1800">
                <a:latin typeface="Courier New" panose="02070309020205020404" pitchFamily="49" charset="0"/>
              </a:rPr>
              <a:t>*1/2 = </a:t>
            </a:r>
            <a:r>
              <a:rPr lang="ko-KR" altLang="en-US" sz="1800">
                <a:latin typeface="Courier New" panose="02070309020205020404" pitchFamily="49" charset="0"/>
              </a:rPr>
              <a:t>1</a:t>
            </a:r>
            <a:r>
              <a:rPr lang="en-US" altLang="ko-KR" sz="1800">
                <a:latin typeface="Courier New" panose="02070309020205020404" pitchFamily="49" charset="0"/>
              </a:rPr>
              <a:t>4</a:t>
            </a:r>
            <a:r>
              <a:rPr lang="en-US" altLang="en-US" sz="1800">
                <a:latin typeface="Courier New" panose="02070309020205020404" pitchFamily="49" charset="0"/>
              </a:rPr>
              <a:t>/16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0 011 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00	0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ko-KR" sz="1800">
                <a:latin typeface="Courier New" panose="02070309020205020404" pitchFamily="49" charset="0"/>
              </a:rPr>
              <a:t>4/4</a:t>
            </a:r>
            <a:r>
              <a:rPr lang="en-US" altLang="en-US" sz="1800">
                <a:latin typeface="Courier New" panose="02070309020205020404" pitchFamily="49" charset="0"/>
              </a:rPr>
              <a:t>*1</a:t>
            </a:r>
            <a:r>
              <a:rPr lang="ko-KR" altLang="en-US" sz="1800">
                <a:latin typeface="Courier New" panose="02070309020205020404" pitchFamily="49" charset="0"/>
              </a:rPr>
              <a:t>  </a:t>
            </a:r>
            <a:r>
              <a:rPr lang="en-US" altLang="en-US" sz="1800">
                <a:latin typeface="Courier New" panose="02070309020205020404" pitchFamily="49" charset="0"/>
              </a:rPr>
              <a:t> = </a:t>
            </a:r>
            <a:r>
              <a:rPr lang="en-US" altLang="ko-KR" sz="1800">
                <a:latin typeface="Courier New" panose="02070309020205020404" pitchFamily="49" charset="0"/>
              </a:rPr>
              <a:t>16/16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=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1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0 011 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latin typeface="Courier New" panose="02070309020205020404" pitchFamily="49" charset="0"/>
              </a:rPr>
              <a:t>0</a:t>
            </a:r>
            <a:r>
              <a:rPr lang="en-US" altLang="ko-KR" sz="1800">
                <a:latin typeface="Courier New" panose="02070309020205020404" pitchFamily="49" charset="0"/>
              </a:rPr>
              <a:t>1</a:t>
            </a:r>
            <a:r>
              <a:rPr lang="en-US" altLang="en-US" sz="1800">
                <a:latin typeface="Courier New" panose="02070309020205020404" pitchFamily="49" charset="0"/>
              </a:rPr>
              <a:t>	0	</a:t>
            </a:r>
            <a:r>
              <a:rPr lang="en-US" altLang="ko-KR" sz="1800">
                <a:latin typeface="Courier New" panose="02070309020205020404" pitchFamily="49" charset="0"/>
              </a:rPr>
              <a:t>5/4</a:t>
            </a:r>
            <a:r>
              <a:rPr lang="en-US" altLang="en-US" sz="1800">
                <a:latin typeface="Courier New" panose="02070309020205020404" pitchFamily="49" charset="0"/>
              </a:rPr>
              <a:t>*1 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latin typeface="Courier New" panose="02070309020205020404" pitchFamily="49" charset="0"/>
              </a:rPr>
              <a:t>  = </a:t>
            </a:r>
            <a:r>
              <a:rPr lang="en-US" altLang="ko-KR" sz="1800">
                <a:latin typeface="Courier New" panose="02070309020205020404" pitchFamily="49" charset="0"/>
              </a:rPr>
              <a:t>20/16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=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1.25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0 011 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10</a:t>
            </a:r>
            <a:r>
              <a:rPr lang="en-US" altLang="en-US" sz="1800">
                <a:latin typeface="Courier New" panose="02070309020205020404" pitchFamily="49" charset="0"/>
              </a:rPr>
              <a:t>	0	</a:t>
            </a:r>
            <a:r>
              <a:rPr lang="en-US" altLang="ko-KR" sz="1800">
                <a:latin typeface="Courier New" panose="02070309020205020404" pitchFamily="49" charset="0"/>
              </a:rPr>
              <a:t>6/4</a:t>
            </a:r>
            <a:r>
              <a:rPr lang="en-US" altLang="en-US" sz="1800">
                <a:latin typeface="Courier New" panose="02070309020205020404" pitchFamily="49" charset="0"/>
              </a:rPr>
              <a:t>*1   = </a:t>
            </a:r>
            <a:r>
              <a:rPr lang="en-US" altLang="ko-KR" sz="1800">
                <a:latin typeface="Courier New" panose="02070309020205020404" pitchFamily="49" charset="0"/>
              </a:rPr>
              <a:t>24/16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=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1.5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0 011 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11</a:t>
            </a:r>
            <a:r>
              <a:rPr lang="en-US" altLang="en-US" sz="1800">
                <a:latin typeface="Courier New" panose="02070309020205020404" pitchFamily="49" charset="0"/>
              </a:rPr>
              <a:t>	0	</a:t>
            </a:r>
            <a:r>
              <a:rPr lang="en-US" altLang="ko-KR" sz="1800">
                <a:latin typeface="Courier New" panose="02070309020205020404" pitchFamily="49" charset="0"/>
              </a:rPr>
              <a:t>7/4</a:t>
            </a:r>
            <a:r>
              <a:rPr lang="en-US" altLang="en-US" sz="1800">
                <a:latin typeface="Courier New" panose="02070309020205020404" pitchFamily="49" charset="0"/>
              </a:rPr>
              <a:t>*1   = </a:t>
            </a:r>
            <a:r>
              <a:rPr lang="en-US" altLang="ko-KR" sz="1800">
                <a:latin typeface="Courier New" panose="02070309020205020404" pitchFamily="49" charset="0"/>
              </a:rPr>
              <a:t>28/16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=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1.75</a:t>
            </a:r>
            <a:endParaRPr lang="en-US" altLang="en-US" sz="1800">
              <a:latin typeface="Courier New" panose="02070309020205020404" pitchFamily="49" charset="0"/>
            </a:endParaRPr>
          </a:p>
          <a:p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ko-KR" altLang="en-US" sz="1800">
                <a:latin typeface="Courier New" panose="02070309020205020404" pitchFamily="49" charset="0"/>
              </a:rPr>
              <a:t>0  </a:t>
            </a:r>
            <a:r>
              <a:rPr lang="en-US" altLang="ko-KR" sz="1800">
                <a:latin typeface="Courier New" panose="02070309020205020404" pitchFamily="49" charset="0"/>
              </a:rPr>
              <a:t>100</a:t>
            </a:r>
            <a:r>
              <a:rPr lang="ko-KR" altLang="en-US" sz="1800">
                <a:latin typeface="Courier New" panose="02070309020205020404" pitchFamily="49" charset="0"/>
              </a:rPr>
              <a:t>  </a:t>
            </a:r>
            <a:r>
              <a:rPr lang="en-US" altLang="ko-KR" sz="1800">
                <a:latin typeface="Courier New" panose="02070309020205020404" pitchFamily="49" charset="0"/>
              </a:rPr>
              <a:t>00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	1	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…</a:t>
            </a:r>
          </a:p>
          <a:p>
            <a:r>
              <a:rPr lang="en-US" altLang="en-US" sz="1800">
                <a:latin typeface="Courier New" panose="02070309020205020404" pitchFamily="49" charset="0"/>
              </a:rPr>
              <a:t>0 11</a:t>
            </a:r>
            <a:r>
              <a:rPr lang="en-US" altLang="ko-KR" sz="1800">
                <a:latin typeface="Courier New" panose="02070309020205020404" pitchFamily="49" charset="0"/>
              </a:rPr>
              <a:t>0</a:t>
            </a:r>
            <a:r>
              <a:rPr lang="en-US" altLang="en-US" sz="1800">
                <a:latin typeface="Courier New" panose="02070309020205020404" pitchFamily="49" charset="0"/>
              </a:rPr>
              <a:t>	10	</a:t>
            </a:r>
            <a:r>
              <a:rPr lang="en-US" altLang="ko-KR" sz="1800">
                <a:latin typeface="Courier New" panose="02070309020205020404" pitchFamily="49" charset="0"/>
              </a:rPr>
              <a:t>3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ko-KR" sz="1800">
                <a:latin typeface="Courier New" panose="02070309020205020404" pitchFamily="49" charset="0"/>
              </a:rPr>
              <a:t>6/4</a:t>
            </a:r>
            <a:r>
              <a:rPr lang="ko-KR" altLang="en-US" sz="1800">
                <a:latin typeface="Courier New" panose="02070309020205020404" pitchFamily="49" charset="0"/>
              </a:rPr>
              <a:t>*</a:t>
            </a:r>
            <a:r>
              <a:rPr lang="en-US" altLang="ko-KR" sz="1800">
                <a:latin typeface="Courier New" panose="02070309020205020404" pitchFamily="49" charset="0"/>
              </a:rPr>
              <a:t>8	=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ko-KR" sz="1800">
                <a:latin typeface="Courier New" panose="02070309020205020404" pitchFamily="49" charset="0"/>
              </a:rPr>
              <a:t>12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latin typeface="Courier New" panose="02070309020205020404" pitchFamily="49" charset="0"/>
              </a:rPr>
              <a:t>0 11</a:t>
            </a:r>
            <a:r>
              <a:rPr lang="en-US" altLang="ko-KR" sz="1800">
                <a:latin typeface="Courier New" panose="02070309020205020404" pitchFamily="49" charset="0"/>
              </a:rPr>
              <a:t>0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ko-KR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latin typeface="Courier New" panose="02070309020205020404" pitchFamily="49" charset="0"/>
              </a:rPr>
              <a:t>11	</a:t>
            </a:r>
            <a:r>
              <a:rPr lang="en-US" altLang="ko-KR" sz="1800">
                <a:latin typeface="Courier New" panose="02070309020205020404" pitchFamily="49" charset="0"/>
              </a:rPr>
              <a:t>3</a:t>
            </a: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ko-KR" sz="1800">
                <a:latin typeface="Courier New" panose="02070309020205020404" pitchFamily="49" charset="0"/>
              </a:rPr>
              <a:t>7/4</a:t>
            </a:r>
            <a:r>
              <a:rPr lang="en-US" altLang="en-US" sz="1800">
                <a:latin typeface="Courier New" panose="02070309020205020404" pitchFamily="49" charset="0"/>
              </a:rPr>
              <a:t>*</a:t>
            </a:r>
            <a:r>
              <a:rPr lang="en-US" altLang="ko-KR" sz="1800">
                <a:latin typeface="Courier New" panose="02070309020205020404" pitchFamily="49" charset="0"/>
              </a:rPr>
              <a:t>8	</a:t>
            </a:r>
            <a:r>
              <a:rPr lang="en-US" altLang="en-US" sz="1800">
                <a:latin typeface="Courier New" panose="02070309020205020404" pitchFamily="49" charset="0"/>
              </a:rPr>
              <a:t> = </a:t>
            </a:r>
            <a:r>
              <a:rPr lang="en-US" altLang="ko-KR" sz="1800">
                <a:latin typeface="Courier New" panose="02070309020205020404" pitchFamily="49" charset="0"/>
              </a:rPr>
              <a:t>14</a:t>
            </a: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0 111 </a:t>
            </a:r>
            <a:r>
              <a:rPr lang="ko-KR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00	n/a	inf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9904A183-D8CC-4244-9F30-542C3CBE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3716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closest to zero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5BE32B8F-BE8C-BE4F-8A69-B8C9F7E3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812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largest denorm</a:t>
            </a:r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0A4E23BB-2EA1-7C42-BACC-881D5B756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4384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smallest norm</a:t>
            </a:r>
          </a:p>
        </p:txBody>
      </p:sp>
      <p:sp>
        <p:nvSpPr>
          <p:cNvPr id="31750" name="Text Box 16">
            <a:extLst>
              <a:ext uri="{FF2B5EF4-FFF2-40B4-BE49-F238E27FC236}">
                <a16:creationId xmlns:a16="http://schemas.microsoft.com/office/drawing/2014/main" id="{397510DC-4C91-2B42-90BB-424C4D56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588168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largest norm</a:t>
            </a:r>
          </a:p>
        </p:txBody>
      </p:sp>
      <p:sp>
        <p:nvSpPr>
          <p:cNvPr id="31751" name="Text Box 17">
            <a:extLst>
              <a:ext uri="{FF2B5EF4-FFF2-40B4-BE49-F238E27FC236}">
                <a16:creationId xmlns:a16="http://schemas.microsoft.com/office/drawing/2014/main" id="{68186FE5-BBC1-6245-BBBD-8FD0C1FD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Helvetica" pitchFamily="2" charset="0"/>
              </a:rPr>
              <a:t>Denormalized</a:t>
            </a:r>
          </a:p>
          <a:p>
            <a:r>
              <a:rPr lang="en-US" altLang="en-US" sz="1800">
                <a:latin typeface="Helvetica" pitchFamily="2" charset="0"/>
              </a:rPr>
              <a:t>numbers</a:t>
            </a:r>
          </a:p>
        </p:txBody>
      </p:sp>
      <p:sp>
        <p:nvSpPr>
          <p:cNvPr id="31752" name="Text Box 18">
            <a:extLst>
              <a:ext uri="{FF2B5EF4-FFF2-40B4-BE49-F238E27FC236}">
                <a16:creationId xmlns:a16="http://schemas.microsoft.com/office/drawing/2014/main" id="{F83CCE7F-C7B0-724C-8DC7-B35CF383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495800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Helvetica" pitchFamily="2" charset="0"/>
              </a:rPr>
              <a:t>Normalized</a:t>
            </a:r>
          </a:p>
          <a:p>
            <a:r>
              <a:rPr lang="en-US" altLang="en-US" sz="1800">
                <a:latin typeface="Helvetica" pitchFamily="2" charset="0"/>
              </a:rPr>
              <a:t>numbers</a:t>
            </a:r>
          </a:p>
        </p:txBody>
      </p:sp>
      <p:sp>
        <p:nvSpPr>
          <p:cNvPr id="31753" name="Line 19">
            <a:extLst>
              <a:ext uri="{FF2B5EF4-FFF2-40B4-BE49-F238E27FC236}">
                <a16:creationId xmlns:a16="http://schemas.microsoft.com/office/drawing/2014/main" id="{51B5FD1D-C2A4-F442-9507-67E3B7B87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23622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20">
            <a:extLst>
              <a:ext uri="{FF2B5EF4-FFF2-40B4-BE49-F238E27FC236}">
                <a16:creationId xmlns:a16="http://schemas.microsoft.com/office/drawing/2014/main" id="{F9F2B56D-C7EB-AF48-8CA5-F84447114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60198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2">
            <a:extLst>
              <a:ext uri="{FF2B5EF4-FFF2-40B4-BE49-F238E27FC236}">
                <a16:creationId xmlns:a16="http://schemas.microsoft.com/office/drawing/2014/main" id="{0DA6FA2E-14E7-C24B-99D7-BAD08978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650"/>
            <a:ext cx="853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IEEE Floating Point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323A53-B3FC-BB44-8FDD-A40BA4D3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IEEE Standard 754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Established in 1985 as uniform standard for floating point arithmetic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Before that, many idiosyncratic formats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b="0" dirty="0">
                <a:latin typeface="+mn-lt"/>
                <a:ea typeface="+mn-ea"/>
              </a:rPr>
              <a:t>Supported by all major CPUs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b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Driven by Numerical Concerns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Nice standards for rounding, overflow, underflow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Hard to make go fast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Numerical analysts predominated over hardware types in defining standard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4FF987-F054-5140-B94D-558BCB36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86106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dirty="0">
                <a:latin typeface="+mn-lt"/>
                <a:ea typeface="+mn-ea"/>
              </a:rPr>
              <a:t>6-bit IEEE-like format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b="0" dirty="0">
                <a:latin typeface="+mn-lt"/>
                <a:ea typeface="+mn-ea"/>
              </a:rPr>
              <a:t>e = 3 exponent bits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b="0" dirty="0">
                <a:latin typeface="+mn-lt"/>
                <a:ea typeface="+mn-ea"/>
              </a:rPr>
              <a:t>f = 2 fraction bits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b="0" dirty="0">
                <a:latin typeface="+mn-lt"/>
                <a:ea typeface="+mn-ea"/>
              </a:rPr>
              <a:t>Bias is 3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dirty="0">
                <a:latin typeface="+mn-lt"/>
                <a:ea typeface="+mn-ea"/>
              </a:rPr>
              <a:t>Notice how the distribution gets denser </a:t>
            </a:r>
            <a:r>
              <a:rPr lang="en-US" sz="3200" b="0" dirty="0">
                <a:latin typeface="+mn-lt"/>
                <a:ea typeface="+mn-ea"/>
              </a:rPr>
              <a:t>toward zero. </a:t>
            </a:r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75D8E5AB-A6B1-2843-B63C-BEAC73B86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13" y="4032250"/>
          <a:ext cx="83264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86700" imgH="952500" progId="Excel.Sheet.8">
                  <p:embed/>
                </p:oleObj>
              </mc:Choice>
              <mc:Fallback>
                <p:oleObj name="Worksheet" r:id="rId2" imgW="7886700" imgH="952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4032250"/>
                        <a:ext cx="832643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2">
            <a:extLst>
              <a:ext uri="{FF2B5EF4-FFF2-40B4-BE49-F238E27FC236}">
                <a16:creationId xmlns:a16="http://schemas.microsoft.com/office/drawing/2014/main" id="{ECCEAF5E-4C68-904C-98F0-654455B1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Distribution of Values</a:t>
            </a:r>
          </a:p>
        </p:txBody>
      </p:sp>
      <p:graphicFrame>
        <p:nvGraphicFramePr>
          <p:cNvPr id="32772" name="Object 5">
            <a:extLst>
              <a:ext uri="{FF2B5EF4-FFF2-40B4-BE49-F238E27FC236}">
                <a16:creationId xmlns:a16="http://schemas.microsoft.com/office/drawing/2014/main" id="{3F7F9FFE-D895-F447-AAAA-59BCB566E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257800"/>
          <a:ext cx="833596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86700" imgH="965200" progId="Excel.Sheet.8">
                  <p:embed/>
                </p:oleObj>
              </mc:Choice>
              <mc:Fallback>
                <p:oleObj name="Worksheet" r:id="rId4" imgW="7886700" imgH="9652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257800"/>
                        <a:ext cx="8335963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C42489A2-5F42-1640-BE63-5964469E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Interesting Numbers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EB5D01D0-46DC-B74B-B793-44BA3545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3838" indent="-223838" defTabSz="895350"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895350"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895350"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3657600" algn="l"/>
                <a:tab pos="53213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b="0">
                <a:latin typeface="Calibri" panose="020F0502020204030204" pitchFamily="34" charset="0"/>
              </a:rPr>
              <a:t>Description	</a:t>
            </a:r>
            <a:r>
              <a:rPr lang="en-US" altLang="en-US" sz="1800" b="0">
                <a:latin typeface="Courier New" panose="02070309020205020404" pitchFamily="49" charset="0"/>
              </a:rPr>
              <a:t>exp	frac</a:t>
            </a:r>
            <a:r>
              <a:rPr lang="en-US" altLang="en-US" sz="1800" b="0">
                <a:latin typeface="Calibri" panose="020F0502020204030204" pitchFamily="34" charset="0"/>
              </a:rPr>
              <a:t>	Numeric Value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b="0">
                <a:latin typeface="Calibri" panose="020F0502020204030204" pitchFamily="34" charset="0"/>
              </a:rPr>
              <a:t>Zero	00…00	00…00	0.0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b="0">
                <a:latin typeface="Calibri" panose="020F0502020204030204" pitchFamily="34" charset="0"/>
              </a:rPr>
              <a:t>Smallest Pos. Denorm.	00…00	00…01	2</a:t>
            </a:r>
            <a:r>
              <a:rPr lang="en-US" altLang="en-US" sz="1800" b="0" baseline="30000">
                <a:latin typeface="Calibri" panose="020F0502020204030204" pitchFamily="34" charset="0"/>
              </a:rPr>
              <a:t>–</a:t>
            </a:r>
            <a:r>
              <a:rPr lang="en-US" altLang="en-US" sz="1800" b="0">
                <a:latin typeface="Calibri" panose="020F0502020204030204" pitchFamily="34" charset="0"/>
              </a:rPr>
              <a:t> </a:t>
            </a:r>
            <a:r>
              <a:rPr lang="en-US" altLang="en-US" sz="1800" b="0" baseline="30000">
                <a:latin typeface="Calibri" panose="020F0502020204030204" pitchFamily="34" charset="0"/>
              </a:rPr>
              <a:t>{23,52}</a:t>
            </a:r>
            <a:r>
              <a:rPr lang="en-US" altLang="en-US" sz="1800" b="0">
                <a:latin typeface="Calibri" panose="020F0502020204030204" pitchFamily="34" charset="0"/>
              </a:rPr>
              <a:t> X 2</a:t>
            </a:r>
            <a:r>
              <a:rPr lang="en-US" altLang="en-US" sz="1800" b="0" baseline="30000">
                <a:latin typeface="Calibri" panose="020F0502020204030204" pitchFamily="34" charset="0"/>
              </a:rPr>
              <a:t>–</a:t>
            </a:r>
            <a:r>
              <a:rPr lang="en-US" altLang="en-US" sz="1800" b="0">
                <a:latin typeface="Calibri" panose="020F0502020204030204" pitchFamily="34" charset="0"/>
              </a:rPr>
              <a:t> </a:t>
            </a:r>
            <a:r>
              <a:rPr lang="en-US" altLang="en-US" sz="1800" b="0" baseline="30000">
                <a:latin typeface="Calibri" panose="020F0502020204030204" pitchFamily="34" charset="0"/>
              </a:rPr>
              <a:t>{126,1022}</a:t>
            </a:r>
          </a:p>
          <a:p>
            <a:pPr lvl="1">
              <a:spcBef>
                <a:spcPct val="1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Single </a:t>
            </a:r>
            <a:r>
              <a:rPr lang="en-US" altLang="en-US" sz="2000" b="0">
                <a:latin typeface="Symbol" pitchFamily="2" charset="2"/>
              </a:rPr>
              <a:t></a:t>
            </a:r>
            <a:r>
              <a:rPr lang="en-US" altLang="en-US" sz="2000" b="0">
                <a:latin typeface="Calibri" panose="020F0502020204030204" pitchFamily="34" charset="0"/>
              </a:rPr>
              <a:t> 1.4 X 10</a:t>
            </a:r>
            <a:r>
              <a:rPr lang="en-US" altLang="en-US" sz="2000" b="0" baseline="30000">
                <a:latin typeface="Calibri" panose="020F0502020204030204" pitchFamily="34" charset="0"/>
              </a:rPr>
              <a:t>–45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 lvl="1">
              <a:spcBef>
                <a:spcPct val="1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Double </a:t>
            </a:r>
            <a:r>
              <a:rPr lang="en-US" altLang="en-US" sz="2000" b="0">
                <a:latin typeface="Symbol" pitchFamily="2" charset="2"/>
              </a:rPr>
              <a:t></a:t>
            </a:r>
            <a:r>
              <a:rPr lang="en-US" altLang="en-US" sz="2000" b="0">
                <a:latin typeface="Calibri" panose="020F0502020204030204" pitchFamily="34" charset="0"/>
              </a:rPr>
              <a:t> 4.9 X 10</a:t>
            </a:r>
            <a:r>
              <a:rPr lang="en-US" altLang="en-US" sz="2000" b="0" baseline="30000">
                <a:latin typeface="Calibri" panose="020F0502020204030204" pitchFamily="34" charset="0"/>
              </a:rPr>
              <a:t>–324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b="0">
                <a:latin typeface="Calibri" panose="020F0502020204030204" pitchFamily="34" charset="0"/>
              </a:rPr>
              <a:t>Largest Denormalized	00…00	11…11	(1.0 – </a:t>
            </a:r>
            <a:r>
              <a:rPr lang="en-US" altLang="en-US" sz="1800" b="0">
                <a:latin typeface="Symbol" pitchFamily="2" charset="2"/>
              </a:rPr>
              <a:t></a:t>
            </a:r>
            <a:r>
              <a:rPr lang="en-US" altLang="en-US" sz="1800" b="0">
                <a:latin typeface="Calibri" panose="020F0502020204030204" pitchFamily="34" charset="0"/>
              </a:rPr>
              <a:t>) X 2</a:t>
            </a:r>
            <a:r>
              <a:rPr lang="en-US" altLang="en-US" sz="1800" b="0" baseline="30000">
                <a:latin typeface="Calibri" panose="020F0502020204030204" pitchFamily="34" charset="0"/>
              </a:rPr>
              <a:t>–</a:t>
            </a:r>
            <a:r>
              <a:rPr lang="en-US" altLang="en-US" sz="1800" b="0">
                <a:latin typeface="Calibri" panose="020F0502020204030204" pitchFamily="34" charset="0"/>
              </a:rPr>
              <a:t> </a:t>
            </a:r>
            <a:r>
              <a:rPr lang="en-US" altLang="en-US" sz="1800" b="0" baseline="30000">
                <a:latin typeface="Calibri" panose="020F0502020204030204" pitchFamily="34" charset="0"/>
              </a:rPr>
              <a:t>{126,1022}</a:t>
            </a:r>
          </a:p>
          <a:p>
            <a:pPr lvl="1">
              <a:spcBef>
                <a:spcPct val="1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Single </a:t>
            </a:r>
            <a:r>
              <a:rPr lang="en-US" altLang="en-US" sz="2000" b="0">
                <a:latin typeface="Symbol" pitchFamily="2" charset="2"/>
              </a:rPr>
              <a:t></a:t>
            </a:r>
            <a:r>
              <a:rPr lang="en-US" altLang="en-US" sz="2000" b="0">
                <a:latin typeface="Calibri" panose="020F0502020204030204" pitchFamily="34" charset="0"/>
              </a:rPr>
              <a:t> 1.18 X 10</a:t>
            </a:r>
            <a:r>
              <a:rPr lang="en-US" altLang="en-US" sz="2000" b="0" baseline="30000">
                <a:latin typeface="Calibri" panose="020F0502020204030204" pitchFamily="34" charset="0"/>
              </a:rPr>
              <a:t>–38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 lvl="1">
              <a:spcBef>
                <a:spcPct val="1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Double </a:t>
            </a:r>
            <a:r>
              <a:rPr lang="en-US" altLang="en-US" sz="2000" b="0">
                <a:latin typeface="Symbol" pitchFamily="2" charset="2"/>
              </a:rPr>
              <a:t></a:t>
            </a:r>
            <a:r>
              <a:rPr lang="en-US" altLang="en-US" sz="2000" b="0">
                <a:latin typeface="Calibri" panose="020F0502020204030204" pitchFamily="34" charset="0"/>
              </a:rPr>
              <a:t> 2.2 X 10</a:t>
            </a:r>
            <a:r>
              <a:rPr lang="en-US" altLang="en-US" sz="2000" b="0" baseline="30000">
                <a:latin typeface="Calibri" panose="020F0502020204030204" pitchFamily="34" charset="0"/>
              </a:rPr>
              <a:t>–308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b="0">
                <a:latin typeface="Calibri" panose="020F0502020204030204" pitchFamily="34" charset="0"/>
              </a:rPr>
              <a:t>Smallest Pos. Normalized	00…01	00…00	1.0 X 2</a:t>
            </a:r>
            <a:r>
              <a:rPr lang="en-US" altLang="en-US" sz="1800" b="0" baseline="30000">
                <a:latin typeface="Calibri" panose="020F0502020204030204" pitchFamily="34" charset="0"/>
              </a:rPr>
              <a:t>–</a:t>
            </a:r>
            <a:r>
              <a:rPr lang="en-US" altLang="en-US" sz="1800" b="0">
                <a:latin typeface="Calibri" panose="020F0502020204030204" pitchFamily="34" charset="0"/>
              </a:rPr>
              <a:t> </a:t>
            </a:r>
            <a:r>
              <a:rPr lang="en-US" altLang="en-US" sz="1800" b="0" baseline="30000">
                <a:latin typeface="Calibri" panose="020F0502020204030204" pitchFamily="34" charset="0"/>
              </a:rPr>
              <a:t>{126,1022}</a:t>
            </a:r>
          </a:p>
          <a:p>
            <a:pPr lvl="1">
              <a:spcBef>
                <a:spcPct val="1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Just larger than largest denormalized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b="0">
                <a:latin typeface="Calibri" panose="020F0502020204030204" pitchFamily="34" charset="0"/>
              </a:rPr>
              <a:t>One	01…11	00…00	1.0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b="0">
                <a:latin typeface="Calibri" panose="020F0502020204030204" pitchFamily="34" charset="0"/>
              </a:rPr>
              <a:t> Largest Normalized	11…10	11…11	(2.0 – </a:t>
            </a:r>
            <a:r>
              <a:rPr lang="en-US" altLang="en-US" sz="1800" b="0">
                <a:latin typeface="Symbol" pitchFamily="2" charset="2"/>
              </a:rPr>
              <a:t></a:t>
            </a:r>
            <a:r>
              <a:rPr lang="en-US" altLang="en-US" sz="1800" b="0">
                <a:latin typeface="Calibri" panose="020F0502020204030204" pitchFamily="34" charset="0"/>
              </a:rPr>
              <a:t>) X 2</a:t>
            </a:r>
            <a:r>
              <a:rPr lang="en-US" altLang="en-US" sz="1800" b="0" baseline="30000">
                <a:latin typeface="Calibri" panose="020F0502020204030204" pitchFamily="34" charset="0"/>
              </a:rPr>
              <a:t>{127,1023}</a:t>
            </a:r>
          </a:p>
          <a:p>
            <a:pPr lvl="1">
              <a:spcBef>
                <a:spcPct val="1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Single </a:t>
            </a:r>
            <a:r>
              <a:rPr lang="en-US" altLang="en-US" sz="2000" b="0">
                <a:latin typeface="Symbol" pitchFamily="2" charset="2"/>
              </a:rPr>
              <a:t></a:t>
            </a:r>
            <a:r>
              <a:rPr lang="en-US" altLang="en-US" sz="2000" b="0">
                <a:latin typeface="Calibri" panose="020F0502020204030204" pitchFamily="34" charset="0"/>
              </a:rPr>
              <a:t> 3.4 X 10</a:t>
            </a:r>
            <a:r>
              <a:rPr lang="en-US" altLang="en-US" sz="2000" b="0" baseline="30000">
                <a:latin typeface="Calibri" panose="020F0502020204030204" pitchFamily="34" charset="0"/>
              </a:rPr>
              <a:t>38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 lvl="1">
              <a:spcBef>
                <a:spcPct val="1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Double </a:t>
            </a:r>
            <a:r>
              <a:rPr lang="en-US" altLang="en-US" sz="2000" b="0">
                <a:latin typeface="Symbol" pitchFamily="2" charset="2"/>
              </a:rPr>
              <a:t></a:t>
            </a:r>
            <a:r>
              <a:rPr lang="en-US" altLang="en-US" sz="2000" b="0">
                <a:latin typeface="Calibri" panose="020F0502020204030204" pitchFamily="34" charset="0"/>
              </a:rPr>
              <a:t> 1.8 X 10</a:t>
            </a:r>
            <a:r>
              <a:rPr lang="en-US" altLang="en-US" sz="2000" b="0" baseline="30000">
                <a:latin typeface="Calibri" panose="020F0502020204030204" pitchFamily="34" charset="0"/>
              </a:rPr>
              <a:t>308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179BA15-1EDA-E34B-B181-A69A31EA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Special Properties of Encoding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55293F-2E92-794C-92E6-51230C94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FP Zero Same as Integer Zero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b="0" dirty="0">
                <a:latin typeface="+mn-lt"/>
                <a:ea typeface="+mn-ea"/>
              </a:rPr>
              <a:t>All bits = 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Can (Almost) Use Unsigned Integer Comparison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Must first compare sign bits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Must consider -0 = 0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 err="1">
                <a:latin typeface="+mn-lt"/>
                <a:ea typeface="+mn-ea"/>
              </a:rPr>
              <a:t>NaNs</a:t>
            </a:r>
            <a:r>
              <a:rPr lang="en-US" sz="2000" b="0" dirty="0">
                <a:latin typeface="+mn-lt"/>
                <a:ea typeface="+mn-ea"/>
              </a:rPr>
              <a:t> problematic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Will be greater than any other values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What should comparison yield?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b="0" dirty="0">
                <a:latin typeface="+mn-lt"/>
                <a:ea typeface="+mn-ea"/>
              </a:rPr>
              <a:t> Otherwise OK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 err="1">
                <a:latin typeface="+mn-lt"/>
                <a:ea typeface="+mn-ea"/>
              </a:rPr>
              <a:t>Denorm</a:t>
            </a:r>
            <a:r>
              <a:rPr lang="en-US" sz="2000" b="0" dirty="0">
                <a:latin typeface="+mn-lt"/>
                <a:ea typeface="+mn-ea"/>
              </a:rPr>
              <a:t> vs. normalized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</a:rPr>
              <a:t>Normalized vs. infinity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E2CBD8CB-4459-6048-B70D-FF039C8F3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An Anedote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A33AF7-9BE8-8549-9CE1-A9B24806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Common mistakes of converting a </a:t>
            </a:r>
            <a:r>
              <a:rPr lang="en-US" b="0" dirty="0" err="1">
                <a:latin typeface="+mn-lt"/>
                <a:ea typeface="+mn-ea"/>
              </a:rPr>
              <a:t>f.p</a:t>
            </a:r>
            <a:r>
              <a:rPr lang="en-US" b="0" dirty="0">
                <a:latin typeface="+mn-lt"/>
                <a:ea typeface="+mn-ea"/>
              </a:rPr>
              <a:t> # to an integer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June 4, 1996, a maiden voyage of Ariane 5 Rocket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$500 M communication satellite on board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37 sec after liftoff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b="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C7BA016-8465-4041-A90A-CD26001ED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An Anedote</a:t>
            </a:r>
          </a:p>
        </p:txBody>
      </p:sp>
      <p:pic>
        <p:nvPicPr>
          <p:cNvPr id="36866" name="Picture 1">
            <a:extLst>
              <a:ext uri="{FF2B5EF4-FFF2-40B4-BE49-F238E27FC236}">
                <a16:creationId xmlns:a16="http://schemas.microsoft.com/office/drawing/2014/main" id="{E08FEDF3-4568-AF48-B6B0-B95EA8E5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4125"/>
            <a:ext cx="5918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F8589FED-4FC5-3A45-B645-E96B5A13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An Anedote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E85B606-9CAC-2349-800C-0645A09A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Computer controlling the inertial navigation system sent invalid data to the computer controlling engine nozzles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Instead of flight control info, it sent a diagnostic bit pattern indicating an overflow from 64-bit </a:t>
            </a:r>
            <a:r>
              <a:rPr lang="en-US" b="0" dirty="0" err="1">
                <a:latin typeface="+mn-lt"/>
                <a:ea typeface="+mn-ea"/>
              </a:rPr>
              <a:t>f.p.</a:t>
            </a:r>
            <a:r>
              <a:rPr lang="en-US" b="0" dirty="0">
                <a:latin typeface="+mn-lt"/>
                <a:ea typeface="+mn-ea"/>
              </a:rPr>
              <a:t> to 16-bit integer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Overflow value measured the horizontal velocity of the rocket, which could be more than 5 times higher than that of Ariane 4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Software for Ariane 4 was never to overflow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b="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6">
            <a:extLst>
              <a:ext uri="{FF2B5EF4-FFF2-40B4-BE49-F238E27FC236}">
                <a16:creationId xmlns:a16="http://schemas.microsoft.com/office/drawing/2014/main" id="{7C51BF6C-9368-B646-BF45-ADD49E4E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Fractional Binary Numbers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B9C51C1-39DA-CA4A-A35B-544BF95E7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703763"/>
            <a:ext cx="847248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Representation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Bits to right of </a:t>
            </a:r>
            <a:r>
              <a:rPr lang="ja-JP" altLang="en-US" sz="2000" b="0">
                <a:latin typeface="Calibri" panose="020F0502020204030204" pitchFamily="34" charset="0"/>
              </a:rPr>
              <a:t>“</a:t>
            </a:r>
            <a:r>
              <a:rPr lang="en-US" altLang="ja-JP" sz="2000" b="0">
                <a:latin typeface="Calibri" panose="020F0502020204030204" pitchFamily="34" charset="0"/>
              </a:rPr>
              <a:t>binary point</a:t>
            </a:r>
            <a:r>
              <a:rPr lang="ja-JP" altLang="en-US" sz="2000" b="0">
                <a:latin typeface="Calibri" panose="020F0502020204030204" pitchFamily="34" charset="0"/>
              </a:rPr>
              <a:t>”</a:t>
            </a:r>
            <a:r>
              <a:rPr lang="en-US" altLang="ja-JP" sz="2000" b="0">
                <a:latin typeface="Calibri" panose="020F0502020204030204" pitchFamily="34" charset="0"/>
              </a:rPr>
              <a:t> represent fractional powers of 2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Represents rational number:</a:t>
            </a:r>
          </a:p>
        </p:txBody>
      </p:sp>
      <p:grpSp>
        <p:nvGrpSpPr>
          <p:cNvPr id="18435" name="Group 5">
            <a:extLst>
              <a:ext uri="{FF2B5EF4-FFF2-40B4-BE49-F238E27FC236}">
                <a16:creationId xmlns:a16="http://schemas.microsoft.com/office/drawing/2014/main" id="{EB64045F-DC02-4A49-8AC9-91DA7CA9FDF2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2565400"/>
            <a:ext cx="5029200" cy="533400"/>
            <a:chOff x="970" y="1616"/>
            <a:chExt cx="3168" cy="336"/>
          </a:xfrm>
        </p:grpSpPr>
        <p:sp>
          <p:nvSpPr>
            <p:cNvPr id="18457" name="Rectangle 6">
              <a:extLst>
                <a:ext uri="{FF2B5EF4-FFF2-40B4-BE49-F238E27FC236}">
                  <a16:creationId xmlns:a16="http://schemas.microsoft.com/office/drawing/2014/main" id="{CF1300BD-AF16-0840-A985-9C2CBC641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i="1" baseline="-25000"/>
                <a:t>i</a:t>
              </a:r>
              <a:endParaRPr lang="en-US" altLang="en-US" b="0" i="1"/>
            </a:p>
          </p:txBody>
        </p:sp>
        <p:sp>
          <p:nvSpPr>
            <p:cNvPr id="18458" name="Rectangle 7">
              <a:extLst>
                <a:ext uri="{FF2B5EF4-FFF2-40B4-BE49-F238E27FC236}">
                  <a16:creationId xmlns:a16="http://schemas.microsoft.com/office/drawing/2014/main" id="{C2F2AA03-BF67-7B48-94E3-EEA5B4ADB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i="1" baseline="-25000"/>
                <a:t>i</a:t>
              </a:r>
              <a:r>
                <a:rPr lang="en-US" altLang="en-US" b="0" baseline="-25000"/>
                <a:t>–1</a:t>
              </a:r>
              <a:endParaRPr lang="en-US" altLang="en-US" b="0"/>
            </a:p>
          </p:txBody>
        </p:sp>
        <p:sp>
          <p:nvSpPr>
            <p:cNvPr id="18459" name="Rectangle 8">
              <a:extLst>
                <a:ext uri="{FF2B5EF4-FFF2-40B4-BE49-F238E27FC236}">
                  <a16:creationId xmlns:a16="http://schemas.microsoft.com/office/drawing/2014/main" id="{B0665F73-87DF-4647-9A19-E1985882A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baseline="-25000"/>
                <a:t>2</a:t>
              </a:r>
              <a:endParaRPr lang="en-US" altLang="en-US" b="0"/>
            </a:p>
          </p:txBody>
        </p:sp>
        <p:sp>
          <p:nvSpPr>
            <p:cNvPr id="18460" name="Rectangle 9">
              <a:extLst>
                <a:ext uri="{FF2B5EF4-FFF2-40B4-BE49-F238E27FC236}">
                  <a16:creationId xmlns:a16="http://schemas.microsoft.com/office/drawing/2014/main" id="{F1A5E0D3-3F08-004B-9AF6-F522B68A4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baseline="-25000"/>
                <a:t>1</a:t>
              </a:r>
              <a:endParaRPr lang="en-US" altLang="en-US" b="0"/>
            </a:p>
          </p:txBody>
        </p:sp>
        <p:sp>
          <p:nvSpPr>
            <p:cNvPr id="18461" name="Rectangle 10">
              <a:extLst>
                <a:ext uri="{FF2B5EF4-FFF2-40B4-BE49-F238E27FC236}">
                  <a16:creationId xmlns:a16="http://schemas.microsoft.com/office/drawing/2014/main" id="{D5A41B6F-D8B7-D54D-ABFC-67D4EEE9B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baseline="-25000"/>
                <a:t>0</a:t>
              </a:r>
              <a:endParaRPr lang="en-US" altLang="en-US" b="0"/>
            </a:p>
          </p:txBody>
        </p:sp>
        <p:sp>
          <p:nvSpPr>
            <p:cNvPr id="18462" name="Rectangle 11">
              <a:extLst>
                <a:ext uri="{FF2B5EF4-FFF2-40B4-BE49-F238E27FC236}">
                  <a16:creationId xmlns:a16="http://schemas.microsoft.com/office/drawing/2014/main" id="{63FF5EB4-528F-C349-972A-0EA3561A9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baseline="-25000"/>
                <a:t>–1</a:t>
              </a:r>
              <a:endParaRPr lang="en-US" altLang="en-US" b="0" i="1" baseline="-25000"/>
            </a:p>
          </p:txBody>
        </p:sp>
        <p:sp>
          <p:nvSpPr>
            <p:cNvPr id="18463" name="Rectangle 12">
              <a:extLst>
                <a:ext uri="{FF2B5EF4-FFF2-40B4-BE49-F238E27FC236}">
                  <a16:creationId xmlns:a16="http://schemas.microsoft.com/office/drawing/2014/main" id="{48C706D2-C49B-2B43-85C3-912CB98E6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baseline="-25000"/>
                <a:t>–2</a:t>
              </a:r>
            </a:p>
          </p:txBody>
        </p:sp>
        <p:sp>
          <p:nvSpPr>
            <p:cNvPr id="18464" name="Rectangle 13">
              <a:extLst>
                <a:ext uri="{FF2B5EF4-FFF2-40B4-BE49-F238E27FC236}">
                  <a16:creationId xmlns:a16="http://schemas.microsoft.com/office/drawing/2014/main" id="{4601A101-FEF1-0B44-A767-E04050B5E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baseline="-25000"/>
                <a:t>–3</a:t>
              </a:r>
            </a:p>
          </p:txBody>
        </p:sp>
        <p:sp>
          <p:nvSpPr>
            <p:cNvPr id="18465" name="Rectangle 14">
              <a:extLst>
                <a:ext uri="{FF2B5EF4-FFF2-40B4-BE49-F238E27FC236}">
                  <a16:creationId xmlns:a16="http://schemas.microsoft.com/office/drawing/2014/main" id="{9ED7D90E-B67C-1E44-822F-F226DA3ED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1616"/>
              <a:ext cx="2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 i="1"/>
                <a:t>b</a:t>
              </a:r>
              <a:r>
                <a:rPr lang="en-US" altLang="en-US" b="0" baseline="-25000"/>
                <a:t>–</a:t>
              </a:r>
              <a:r>
                <a:rPr lang="en-US" altLang="en-US" b="0" i="1" baseline="-25000"/>
                <a:t>j</a:t>
              </a:r>
              <a:endParaRPr lang="en-US" altLang="en-US" b="0" baseline="-25000"/>
            </a:p>
          </p:txBody>
        </p:sp>
        <p:sp>
          <p:nvSpPr>
            <p:cNvPr id="18466" name="Rectangle 15">
              <a:extLst>
                <a:ext uri="{FF2B5EF4-FFF2-40B4-BE49-F238E27FC236}">
                  <a16:creationId xmlns:a16="http://schemas.microsoft.com/office/drawing/2014/main" id="{7A242790-4A4F-5C40-8055-F26A7B125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1616"/>
              <a:ext cx="48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/>
                <a:t>• • •</a:t>
              </a:r>
            </a:p>
          </p:txBody>
        </p:sp>
        <p:sp>
          <p:nvSpPr>
            <p:cNvPr id="18467" name="Rectangle 16">
              <a:extLst>
                <a:ext uri="{FF2B5EF4-FFF2-40B4-BE49-F238E27FC236}">
                  <a16:creationId xmlns:a16="http://schemas.microsoft.com/office/drawing/2014/main" id="{31D2EF82-7BF8-0C43-B290-9E4D01C42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1616"/>
              <a:ext cx="48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0"/>
                <a:t>• • •</a:t>
              </a:r>
            </a:p>
          </p:txBody>
        </p:sp>
        <p:sp>
          <p:nvSpPr>
            <p:cNvPr id="18468" name="Rectangle 17">
              <a:extLst>
                <a:ext uri="{FF2B5EF4-FFF2-40B4-BE49-F238E27FC236}">
                  <a16:creationId xmlns:a16="http://schemas.microsoft.com/office/drawing/2014/main" id="{332009C1-2E05-8A4B-AEB0-8980FF6D9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1616"/>
              <a:ext cx="4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.</a:t>
              </a:r>
              <a:endParaRPr lang="en-US" altLang="en-US" b="0"/>
            </a:p>
          </p:txBody>
        </p:sp>
      </p:grpSp>
      <p:sp>
        <p:nvSpPr>
          <p:cNvPr id="18436" name="Text Box 18">
            <a:extLst>
              <a:ext uri="{FF2B5EF4-FFF2-40B4-BE49-F238E27FC236}">
                <a16:creationId xmlns:a16="http://schemas.microsoft.com/office/drawing/2014/main" id="{E7777451-D8E3-8E44-A07D-B28E59D3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86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437" name="Text Box 19">
            <a:extLst>
              <a:ext uri="{FF2B5EF4-FFF2-40B4-BE49-F238E27FC236}">
                <a16:creationId xmlns:a16="http://schemas.microsoft.com/office/drawing/2014/main" id="{DCD53186-DC8F-6741-BAB4-6FA8B1BA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438" name="Text Box 20">
            <a:extLst>
              <a:ext uri="{FF2B5EF4-FFF2-40B4-BE49-F238E27FC236}">
                <a16:creationId xmlns:a16="http://schemas.microsoft.com/office/drawing/2014/main" id="{D02EA382-A54A-EE47-82D8-33754441A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8439" name="Text Box 21">
            <a:extLst>
              <a:ext uri="{FF2B5EF4-FFF2-40B4-BE49-F238E27FC236}">
                <a16:creationId xmlns:a16="http://schemas.microsoft.com/office/drawing/2014/main" id="{D34ACC77-A35A-8B4F-BBCD-05ABCF7A7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92200"/>
            <a:ext cx="493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chemeClr val="accent1"/>
                </a:solidFill>
              </a:rPr>
              <a:t>2</a:t>
            </a:r>
            <a:r>
              <a:rPr lang="en-US" altLang="en-US" sz="1800" b="0" i="1" baseline="30000">
                <a:solidFill>
                  <a:schemeClr val="accent1"/>
                </a:solidFill>
              </a:rPr>
              <a:t>i</a:t>
            </a:r>
            <a:r>
              <a:rPr lang="en-US" altLang="en-US" sz="1800" b="0" baseline="30000">
                <a:solidFill>
                  <a:schemeClr val="accent1"/>
                </a:solidFill>
              </a:rPr>
              <a:t>–1</a:t>
            </a:r>
            <a:endParaRPr lang="en-US" altLang="en-US" sz="1800" b="0" baseline="-25000">
              <a:solidFill>
                <a:schemeClr val="accent1"/>
              </a:solidFill>
            </a:endParaRPr>
          </a:p>
        </p:txBody>
      </p:sp>
      <p:sp>
        <p:nvSpPr>
          <p:cNvPr id="18440" name="Text Box 22">
            <a:extLst>
              <a:ext uri="{FF2B5EF4-FFF2-40B4-BE49-F238E27FC236}">
                <a16:creationId xmlns:a16="http://schemas.microsoft.com/office/drawing/2014/main" id="{1712F83E-33AF-B64B-951E-8B573BB5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762000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>
                <a:solidFill>
                  <a:schemeClr val="accent1"/>
                </a:solidFill>
              </a:rPr>
              <a:t>2</a:t>
            </a:r>
            <a:r>
              <a:rPr lang="en-US" altLang="en-US" sz="1800" b="0" i="1" baseline="30000">
                <a:solidFill>
                  <a:schemeClr val="accent1"/>
                </a:solidFill>
              </a:rPr>
              <a:t>i</a:t>
            </a:r>
            <a:endParaRPr lang="en-US" altLang="en-US" sz="1800" b="0" baseline="-25000">
              <a:solidFill>
                <a:schemeClr val="accent1"/>
              </a:solidFill>
            </a:endParaRPr>
          </a:p>
        </p:txBody>
      </p:sp>
      <p:sp>
        <p:nvSpPr>
          <p:cNvPr id="18441" name="Freeform 24">
            <a:extLst>
              <a:ext uri="{FF2B5EF4-FFF2-40B4-BE49-F238E27FC236}">
                <a16:creationId xmlns:a16="http://schemas.microsoft.com/office/drawing/2014/main" id="{08D7CD98-5C80-7E46-B431-EF481BE496CE}"/>
              </a:ext>
            </a:extLst>
          </p:cNvPr>
          <p:cNvSpPr>
            <a:spLocks/>
          </p:cNvSpPr>
          <p:nvPr/>
        </p:nvSpPr>
        <p:spPr bwMode="auto">
          <a:xfrm>
            <a:off x="3962400" y="2489200"/>
            <a:ext cx="244475" cy="1778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Freeform 25">
            <a:extLst>
              <a:ext uri="{FF2B5EF4-FFF2-40B4-BE49-F238E27FC236}">
                <a16:creationId xmlns:a16="http://schemas.microsoft.com/office/drawing/2014/main" id="{AF6D3FBE-93CD-B148-914A-0D33445B6730}"/>
              </a:ext>
            </a:extLst>
          </p:cNvPr>
          <p:cNvSpPr>
            <a:spLocks/>
          </p:cNvSpPr>
          <p:nvPr/>
        </p:nvSpPr>
        <p:spPr bwMode="auto">
          <a:xfrm>
            <a:off x="3581400" y="2209800"/>
            <a:ext cx="609600" cy="4572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Freeform 26">
            <a:extLst>
              <a:ext uri="{FF2B5EF4-FFF2-40B4-BE49-F238E27FC236}">
                <a16:creationId xmlns:a16="http://schemas.microsoft.com/office/drawing/2014/main" id="{2C1A335F-F011-DD45-BAF4-0A75B631379D}"/>
              </a:ext>
            </a:extLst>
          </p:cNvPr>
          <p:cNvSpPr>
            <a:spLocks/>
          </p:cNvSpPr>
          <p:nvPr/>
        </p:nvSpPr>
        <p:spPr bwMode="auto">
          <a:xfrm>
            <a:off x="3200400" y="1930400"/>
            <a:ext cx="974725" cy="7366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Freeform 27">
            <a:extLst>
              <a:ext uri="{FF2B5EF4-FFF2-40B4-BE49-F238E27FC236}">
                <a16:creationId xmlns:a16="http://schemas.microsoft.com/office/drawing/2014/main" id="{32B37088-EA57-A348-88F1-A3694967EBF9}"/>
              </a:ext>
            </a:extLst>
          </p:cNvPr>
          <p:cNvSpPr>
            <a:spLocks/>
          </p:cNvSpPr>
          <p:nvPr/>
        </p:nvSpPr>
        <p:spPr bwMode="auto">
          <a:xfrm>
            <a:off x="1981200" y="1295400"/>
            <a:ext cx="2209800" cy="13716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Freeform 28">
            <a:extLst>
              <a:ext uri="{FF2B5EF4-FFF2-40B4-BE49-F238E27FC236}">
                <a16:creationId xmlns:a16="http://schemas.microsoft.com/office/drawing/2014/main" id="{10DDAF5C-CD36-5C43-8152-386F01FFD8E3}"/>
              </a:ext>
            </a:extLst>
          </p:cNvPr>
          <p:cNvSpPr>
            <a:spLocks/>
          </p:cNvSpPr>
          <p:nvPr/>
        </p:nvSpPr>
        <p:spPr bwMode="auto">
          <a:xfrm>
            <a:off x="1676400" y="990600"/>
            <a:ext cx="2514600" cy="16764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29">
            <a:extLst>
              <a:ext uri="{FF2B5EF4-FFF2-40B4-BE49-F238E27FC236}">
                <a16:creationId xmlns:a16="http://schemas.microsoft.com/office/drawing/2014/main" id="{4D817A87-DEBA-C645-BA80-2E0DF502A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18288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/>
              <a:t>• • •</a:t>
            </a:r>
          </a:p>
        </p:txBody>
      </p:sp>
      <p:sp>
        <p:nvSpPr>
          <p:cNvPr id="18447" name="Freeform 30">
            <a:extLst>
              <a:ext uri="{FF2B5EF4-FFF2-40B4-BE49-F238E27FC236}">
                <a16:creationId xmlns:a16="http://schemas.microsoft.com/office/drawing/2014/main" id="{A3B3EA0C-7D0F-F64B-B2B5-704751C29299}"/>
              </a:ext>
            </a:extLst>
          </p:cNvPr>
          <p:cNvSpPr>
            <a:spLocks/>
          </p:cNvSpPr>
          <p:nvPr/>
        </p:nvSpPr>
        <p:spPr bwMode="auto">
          <a:xfrm rot="10800000">
            <a:off x="4189413" y="3046413"/>
            <a:ext cx="244475" cy="1778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Freeform 31">
            <a:extLst>
              <a:ext uri="{FF2B5EF4-FFF2-40B4-BE49-F238E27FC236}">
                <a16:creationId xmlns:a16="http://schemas.microsoft.com/office/drawing/2014/main" id="{A69F632A-E0CD-104B-B832-0B7C6F9FE0DA}"/>
              </a:ext>
            </a:extLst>
          </p:cNvPr>
          <p:cNvSpPr>
            <a:spLocks/>
          </p:cNvSpPr>
          <p:nvPr/>
        </p:nvSpPr>
        <p:spPr bwMode="auto">
          <a:xfrm rot="10800000">
            <a:off x="4205288" y="3046413"/>
            <a:ext cx="609600" cy="4572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Freeform 32">
            <a:extLst>
              <a:ext uri="{FF2B5EF4-FFF2-40B4-BE49-F238E27FC236}">
                <a16:creationId xmlns:a16="http://schemas.microsoft.com/office/drawing/2014/main" id="{59299A7A-4DE4-B44C-9404-6731A5F0C522}"/>
              </a:ext>
            </a:extLst>
          </p:cNvPr>
          <p:cNvSpPr>
            <a:spLocks/>
          </p:cNvSpPr>
          <p:nvPr/>
        </p:nvSpPr>
        <p:spPr bwMode="auto">
          <a:xfrm rot="10800000">
            <a:off x="4221163" y="3046413"/>
            <a:ext cx="974725" cy="7366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Freeform 33">
            <a:extLst>
              <a:ext uri="{FF2B5EF4-FFF2-40B4-BE49-F238E27FC236}">
                <a16:creationId xmlns:a16="http://schemas.microsoft.com/office/drawing/2014/main" id="{9C60A85C-3DEA-5B49-83AF-EA646DDB864C}"/>
              </a:ext>
            </a:extLst>
          </p:cNvPr>
          <p:cNvSpPr>
            <a:spLocks/>
          </p:cNvSpPr>
          <p:nvPr/>
        </p:nvSpPr>
        <p:spPr bwMode="auto">
          <a:xfrm rot="10800000">
            <a:off x="4205288" y="3046413"/>
            <a:ext cx="2209800" cy="1371600"/>
          </a:xfrm>
          <a:custGeom>
            <a:avLst/>
            <a:gdLst>
              <a:gd name="T0" fmla="*/ 2147483646 w 144"/>
              <a:gd name="T1" fmla="*/ 0 h 96"/>
              <a:gd name="T2" fmla="*/ 0 w 144"/>
              <a:gd name="T3" fmla="*/ 0 h 96"/>
              <a:gd name="T4" fmla="*/ 0 w 144"/>
              <a:gd name="T5" fmla="*/ 2147483646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>
            <a:solidFill>
              <a:srgbClr val="9403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34">
            <a:extLst>
              <a:ext uri="{FF2B5EF4-FFF2-40B4-BE49-F238E27FC236}">
                <a16:creationId xmlns:a16="http://schemas.microsoft.com/office/drawing/2014/main" id="{4D085FAB-4899-344F-8C6B-D712F73F1B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32413" y="3351213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/>
              <a:t>• • •</a:t>
            </a:r>
          </a:p>
        </p:txBody>
      </p:sp>
      <p:sp>
        <p:nvSpPr>
          <p:cNvPr id="18452" name="Text Box 35">
            <a:extLst>
              <a:ext uri="{FF2B5EF4-FFF2-40B4-BE49-F238E27FC236}">
                <a16:creationId xmlns:a16="http://schemas.microsoft.com/office/drawing/2014/main" id="{E2E775ED-B143-6141-A835-3BA892A9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48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chemeClr val="accent1"/>
                </a:solidFill>
              </a:rPr>
              <a:t>1/2</a:t>
            </a:r>
          </a:p>
        </p:txBody>
      </p:sp>
      <p:sp>
        <p:nvSpPr>
          <p:cNvPr id="18453" name="Text Box 36">
            <a:extLst>
              <a:ext uri="{FF2B5EF4-FFF2-40B4-BE49-F238E27FC236}">
                <a16:creationId xmlns:a16="http://schemas.microsoft.com/office/drawing/2014/main" id="{676EBD58-3E5C-6740-890B-75442093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3528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chemeClr val="accent1"/>
                </a:solidFill>
              </a:rPr>
              <a:t>1/4</a:t>
            </a:r>
          </a:p>
        </p:txBody>
      </p:sp>
      <p:sp>
        <p:nvSpPr>
          <p:cNvPr id="18454" name="Text Box 37">
            <a:extLst>
              <a:ext uri="{FF2B5EF4-FFF2-40B4-BE49-F238E27FC236}">
                <a16:creationId xmlns:a16="http://schemas.microsoft.com/office/drawing/2014/main" id="{6442284B-3E7D-D94B-8D3E-2ABAE637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6718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chemeClr val="accent1"/>
                </a:solidFill>
              </a:rPr>
              <a:t>1/8</a:t>
            </a:r>
          </a:p>
        </p:txBody>
      </p:sp>
      <p:sp>
        <p:nvSpPr>
          <p:cNvPr id="18455" name="Text Box 38">
            <a:extLst>
              <a:ext uri="{FF2B5EF4-FFF2-40B4-BE49-F238E27FC236}">
                <a16:creationId xmlns:a16="http://schemas.microsoft.com/office/drawing/2014/main" id="{777682F5-DA21-2549-B506-983ADDBD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267200"/>
            <a:ext cx="417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chemeClr val="accent1"/>
                </a:solidFill>
              </a:rPr>
              <a:t>2</a:t>
            </a:r>
            <a:r>
              <a:rPr lang="en-US" altLang="en-US" sz="1800" b="0" baseline="30000">
                <a:solidFill>
                  <a:schemeClr val="accent1"/>
                </a:solidFill>
              </a:rPr>
              <a:t>–</a:t>
            </a:r>
            <a:r>
              <a:rPr lang="en-US" altLang="en-US" sz="1800" b="0" i="1" baseline="30000">
                <a:solidFill>
                  <a:schemeClr val="accent1"/>
                </a:solidFill>
              </a:rPr>
              <a:t>j</a:t>
            </a:r>
          </a:p>
        </p:txBody>
      </p:sp>
      <p:graphicFrame>
        <p:nvGraphicFramePr>
          <p:cNvPr id="18456" name="Object 26">
            <a:extLst>
              <a:ext uri="{FF2B5EF4-FFF2-40B4-BE49-F238E27FC236}">
                <a16:creationId xmlns:a16="http://schemas.microsoft.com/office/drawing/2014/main" id="{08F20C82-2157-8A4B-AD33-8F4AA672C3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5105400"/>
          <a:ext cx="92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673100" progId="Equation.3">
                  <p:embed/>
                </p:oleObj>
              </mc:Choice>
              <mc:Fallback>
                <p:oleObj name="Equation" r:id="rId2" imgW="927100" imgH="673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05400"/>
                        <a:ext cx="927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B0AF0C-76DF-AA49-8560-C04696D5AACA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Fractions</a:t>
            </a:r>
          </a:p>
        </p:txBody>
      </p:sp>
      <p:sp>
        <p:nvSpPr>
          <p:cNvPr id="19458" name="Rectangle 5">
            <a:extLst>
              <a:ext uri="{FF2B5EF4-FFF2-40B4-BE49-F238E27FC236}">
                <a16:creationId xmlns:a16="http://schemas.microsoft.com/office/drawing/2014/main" id="{45667E47-4622-DE4A-B6A7-7E8AAE85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Fraction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X.Y = a</a:t>
            </a:r>
            <a:r>
              <a:rPr lang="en-US" altLang="en-US" b="0" baseline="-25000" dirty="0">
                <a:latin typeface="Calibri" panose="020F0502020204030204" pitchFamily="34" charset="0"/>
              </a:rPr>
              <a:t>n-1 </a:t>
            </a:r>
            <a:r>
              <a:rPr lang="en-US" altLang="en-US" b="0" dirty="0"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latin typeface="Calibri" panose="020F0502020204030204" pitchFamily="34" charset="0"/>
              </a:rPr>
              <a:t>n-1 </a:t>
            </a:r>
            <a:r>
              <a:rPr lang="en-US" altLang="en-US" b="0" dirty="0"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latin typeface="Calibri" panose="020F0502020204030204" pitchFamily="34" charset="0"/>
              </a:rPr>
              <a:t>n-2 </a:t>
            </a:r>
            <a:r>
              <a:rPr lang="en-US" altLang="en-US" b="0" dirty="0"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latin typeface="Calibri" panose="020F0502020204030204" pitchFamily="34" charset="0"/>
              </a:rPr>
              <a:t>n-2 </a:t>
            </a:r>
            <a:r>
              <a:rPr lang="en-US" altLang="en-US" b="0" dirty="0">
                <a:latin typeface="Calibri" panose="020F0502020204030204" pitchFamily="34" charset="0"/>
              </a:rPr>
              <a:t>+  …. + a</a:t>
            </a:r>
            <a:r>
              <a:rPr lang="en-US" altLang="en-US" b="0" baseline="-25000" dirty="0">
                <a:latin typeface="Calibri" panose="020F0502020204030204" pitchFamily="34" charset="0"/>
              </a:rPr>
              <a:t>0 </a:t>
            </a:r>
            <a:r>
              <a:rPr lang="en-US" altLang="en-US" b="0" dirty="0"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latin typeface="Calibri" panose="020F0502020204030204" pitchFamily="34" charset="0"/>
              </a:rPr>
              <a:t>0 </a:t>
            </a:r>
            <a:r>
              <a:rPr lang="en-US" altLang="en-US" b="0" dirty="0"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latin typeface="Calibri" panose="020F0502020204030204" pitchFamily="34" charset="0"/>
              </a:rPr>
              <a:t>-1 </a:t>
            </a:r>
            <a:r>
              <a:rPr lang="en-US" altLang="en-US" b="0" dirty="0"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latin typeface="Calibri" panose="020F0502020204030204" pitchFamily="34" charset="0"/>
              </a:rPr>
              <a:t>-1 </a:t>
            </a:r>
            <a:r>
              <a:rPr lang="en-US" altLang="en-US" b="0" dirty="0"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latin typeface="Calibri" panose="020F0502020204030204" pitchFamily="34" charset="0"/>
              </a:rPr>
              <a:t>-2 </a:t>
            </a:r>
            <a:r>
              <a:rPr lang="en-US" altLang="en-US" b="0" dirty="0"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latin typeface="Calibri" panose="020F0502020204030204" pitchFamily="34" charset="0"/>
              </a:rPr>
              <a:t>-2  + …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b="0" baseline="30000" dirty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123.45</a:t>
            </a:r>
            <a:r>
              <a:rPr lang="en-US" altLang="en-US" b="0" baseline="-25000" dirty="0">
                <a:latin typeface="Calibri" panose="020F0502020204030204" pitchFamily="34" charset="0"/>
              </a:rPr>
              <a:t>10</a:t>
            </a:r>
            <a:r>
              <a:rPr lang="en-US" altLang="en-US" b="0" dirty="0">
                <a:latin typeface="Calibri" panose="020F0502020204030204" pitchFamily="34" charset="0"/>
              </a:rPr>
              <a:t> = a</a:t>
            </a:r>
            <a:r>
              <a:rPr lang="en-US" altLang="en-US" b="0" baseline="-25000" dirty="0">
                <a:latin typeface="Calibri" panose="020F0502020204030204" pitchFamily="34" charset="0"/>
              </a:rPr>
              <a:t>2</a:t>
            </a:r>
            <a:r>
              <a:rPr lang="en-US" altLang="en-US" b="0" dirty="0">
                <a:latin typeface="Calibri" panose="020F0502020204030204" pitchFamily="34" charset="0"/>
              </a:rPr>
              <a:t>x8</a:t>
            </a:r>
            <a:r>
              <a:rPr lang="en-US" altLang="en-US" b="0" baseline="30000" dirty="0">
                <a:latin typeface="Calibri" panose="020F0502020204030204" pitchFamily="34" charset="0"/>
              </a:rPr>
              <a:t>2 </a:t>
            </a:r>
            <a:r>
              <a:rPr lang="en-US" altLang="en-US" b="0" dirty="0"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latin typeface="Calibri" panose="020F0502020204030204" pitchFamily="34" charset="0"/>
              </a:rPr>
              <a:t>1</a:t>
            </a:r>
            <a:r>
              <a:rPr lang="en-US" altLang="en-US" b="0" dirty="0">
                <a:latin typeface="Calibri" panose="020F0502020204030204" pitchFamily="34" charset="0"/>
              </a:rPr>
              <a:t>x8</a:t>
            </a:r>
            <a:r>
              <a:rPr lang="en-US" altLang="en-US" b="0" baseline="30000" dirty="0">
                <a:latin typeface="Calibri" panose="020F0502020204030204" pitchFamily="34" charset="0"/>
              </a:rPr>
              <a:t>1</a:t>
            </a:r>
            <a:r>
              <a:rPr lang="en-US" altLang="en-US" b="0" dirty="0">
                <a:latin typeface="Calibri" panose="020F0502020204030204" pitchFamily="34" charset="0"/>
              </a:rPr>
              <a:t> + a</a:t>
            </a:r>
            <a:r>
              <a:rPr lang="en-US" altLang="en-US" b="0" baseline="-25000" dirty="0">
                <a:latin typeface="Calibri" panose="020F0502020204030204" pitchFamily="34" charset="0"/>
              </a:rPr>
              <a:t>0</a:t>
            </a:r>
            <a:r>
              <a:rPr lang="en-US" altLang="en-US" b="0" dirty="0">
                <a:latin typeface="Calibri" panose="020F0502020204030204" pitchFamily="34" charset="0"/>
              </a:rPr>
              <a:t>x8</a:t>
            </a:r>
            <a:r>
              <a:rPr lang="en-US" altLang="en-US" b="0" baseline="30000" dirty="0">
                <a:latin typeface="Calibri" panose="020F0502020204030204" pitchFamily="34" charset="0"/>
              </a:rPr>
              <a:t>0 </a:t>
            </a:r>
            <a:r>
              <a:rPr lang="en-US" altLang="en-US" b="0" dirty="0"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latin typeface="Calibri" panose="020F0502020204030204" pitchFamily="34" charset="0"/>
              </a:rPr>
              <a:t>-1</a:t>
            </a:r>
            <a:r>
              <a:rPr lang="en-US" altLang="en-US" b="0" dirty="0">
                <a:latin typeface="Calibri" panose="020F0502020204030204" pitchFamily="34" charset="0"/>
              </a:rPr>
              <a:t>x8</a:t>
            </a:r>
            <a:r>
              <a:rPr lang="en-US" altLang="en-US" b="0" baseline="30000" dirty="0">
                <a:latin typeface="Calibri" panose="020F0502020204030204" pitchFamily="34" charset="0"/>
              </a:rPr>
              <a:t>-1 </a:t>
            </a:r>
            <a:r>
              <a:rPr lang="en-US" altLang="en-US" b="0" dirty="0"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latin typeface="Calibri" panose="020F0502020204030204" pitchFamily="34" charset="0"/>
              </a:rPr>
              <a:t>-2</a:t>
            </a:r>
            <a:r>
              <a:rPr lang="en-US" altLang="en-US" b="0" dirty="0">
                <a:latin typeface="Calibri" panose="020F0502020204030204" pitchFamily="34" charset="0"/>
              </a:rPr>
              <a:t>x8</a:t>
            </a:r>
            <a:r>
              <a:rPr lang="en-US" altLang="en-US" b="0" baseline="30000" dirty="0">
                <a:latin typeface="Calibri" panose="020F0502020204030204" pitchFamily="34" charset="0"/>
              </a:rPr>
              <a:t>-2 </a:t>
            </a:r>
            <a:r>
              <a:rPr lang="en-US" altLang="en-US" b="0" dirty="0">
                <a:latin typeface="Calibri" panose="020F0502020204030204" pitchFamily="34" charset="0"/>
              </a:rPr>
              <a:t>+ …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b="0" baseline="300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Separate whole number &amp; fraction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	 X = a</a:t>
            </a:r>
            <a:r>
              <a:rPr lang="en-US" altLang="en-US" b="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n-1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n-1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n-2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n-2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+  …. + a</a:t>
            </a:r>
            <a:r>
              <a:rPr lang="en-US" altLang="en-US" b="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0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0 	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=&gt; divide by </a:t>
            </a:r>
            <a:r>
              <a:rPr lang="en-US" altLang="en-US" b="0" i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’s</a:t>
            </a:r>
          </a:p>
          <a:p>
            <a:pPr lvl="2" eaLnBrk="1" hangingPunct="1">
              <a:spcBef>
                <a:spcPct val="20000"/>
              </a:spcBef>
            </a:pPr>
            <a:endParaRPr lang="en-US" altLang="en-US" b="0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</a:pPr>
            <a:r>
              <a:rPr lang="en-US" altLang="en-US" b="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0.Y = a</a:t>
            </a:r>
            <a:r>
              <a:rPr lang="en-US" altLang="en-US" b="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-1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-1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+ a</a:t>
            </a:r>
            <a:r>
              <a:rPr lang="en-US" altLang="en-US" b="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-2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b="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-2  + …	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=&gt; multiply by </a:t>
            </a:r>
            <a:r>
              <a:rPr lang="en-US" altLang="en-US" b="0" i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’s</a:t>
            </a:r>
          </a:p>
          <a:p>
            <a:pPr lvl="2" eaLnBrk="1" hangingPunct="1">
              <a:spcBef>
                <a:spcPct val="20000"/>
              </a:spcBef>
            </a:pPr>
            <a:endParaRPr lang="en-US" altLang="en-US" b="0" baseline="30000" dirty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</a:pPr>
            <a:endParaRPr lang="en-US" altLang="en-US" b="0" baseline="30000" dirty="0">
              <a:latin typeface="Calibri" panose="020F0502020204030204" pitchFamily="34" charset="0"/>
            </a:endParaRPr>
          </a:p>
          <a:p>
            <a:pPr lvl="3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7">
            <a:extLst>
              <a:ext uri="{FF2B5EF4-FFF2-40B4-BE49-F238E27FC236}">
                <a16:creationId xmlns:a16="http://schemas.microsoft.com/office/drawing/2014/main" id="{F1449FA4-7459-274A-AEAD-96D3C2C0C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Floating Point Representation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6026DCF-F762-EE4C-92B0-B9E760F98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514350" indent="-5143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39788" indent="-1651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News Gothic MT" panose="020B0503020103020203" pitchFamily="34" charset="0"/>
              <a:buAutoNum type="arabicPeriod"/>
            </a:pPr>
            <a:r>
              <a:rPr lang="en-US" altLang="en-US" sz="2800" b="0">
                <a:latin typeface="Calibri" panose="020F0502020204030204" pitchFamily="34" charset="0"/>
              </a:rPr>
              <a:t>Numerical Form – Scientific Notation (Normalized)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solidFill>
                  <a:schemeClr val="hlink"/>
                </a:solidFill>
              </a:rPr>
              <a:t>(–</a:t>
            </a:r>
            <a:r>
              <a:rPr lang="en-US" altLang="en-US" b="0">
                <a:solidFill>
                  <a:schemeClr val="hlink"/>
                </a:solidFill>
                <a:latin typeface="Calibri" panose="020F0502020204030204" pitchFamily="34" charset="0"/>
              </a:rPr>
              <a:t>1)</a:t>
            </a:r>
            <a:r>
              <a:rPr lang="en-US" altLang="en-US" b="0" i="1" baseline="3000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US" altLang="en-US" b="0" i="1">
                <a:solidFill>
                  <a:schemeClr val="hlink"/>
                </a:solidFill>
                <a:latin typeface="Calibri" panose="020F0502020204030204" pitchFamily="34" charset="0"/>
              </a:rPr>
              <a:t> M  </a:t>
            </a:r>
            <a:r>
              <a:rPr lang="en-US" altLang="en-US" b="0">
                <a:solidFill>
                  <a:schemeClr val="hlink"/>
                </a:solidFill>
                <a:latin typeface="Calibri" panose="020F0502020204030204" pitchFamily="34" charset="0"/>
              </a:rPr>
              <a:t>2</a:t>
            </a:r>
            <a:r>
              <a:rPr lang="en-US" altLang="en-US" b="0" i="1" baseline="30000">
                <a:solidFill>
                  <a:schemeClr val="hlink"/>
                </a:solidFill>
                <a:latin typeface="Calibri" panose="020F0502020204030204" pitchFamily="34" charset="0"/>
              </a:rPr>
              <a:t>E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Sign bit </a:t>
            </a:r>
            <a:r>
              <a:rPr lang="en-US" altLang="en-US" sz="2000" b="0" i="1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2000" b="0">
                <a:latin typeface="Calibri" panose="020F0502020204030204" pitchFamily="34" charset="0"/>
              </a:rPr>
              <a:t> determines whether number is negative or positive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solidFill>
                  <a:srgbClr val="FF0000"/>
                </a:solidFill>
                <a:latin typeface="Calibri" panose="020F0502020204030204" pitchFamily="34" charset="0"/>
              </a:rPr>
              <a:t>Significand (Mantissa) </a:t>
            </a:r>
            <a:r>
              <a:rPr lang="en-US" altLang="en-US" sz="2000" b="0" i="1">
                <a:solidFill>
                  <a:srgbClr val="FF0000"/>
                </a:solidFill>
                <a:latin typeface="Calibri" panose="020F0502020204030204" pitchFamily="34" charset="0"/>
              </a:rPr>
              <a:t>M  </a:t>
            </a:r>
            <a:r>
              <a:rPr lang="en-US" altLang="en-US" sz="2000" b="0">
                <a:latin typeface="Calibri" panose="020F0502020204030204" pitchFamily="34" charset="0"/>
              </a:rPr>
              <a:t>normally a fractional value in range [1.0,2.0).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solidFill>
                  <a:srgbClr val="FF0000"/>
                </a:solidFill>
                <a:latin typeface="Calibri" panose="020F0502020204030204" pitchFamily="34" charset="0"/>
              </a:rPr>
              <a:t>Exponent </a:t>
            </a:r>
            <a:r>
              <a:rPr lang="en-US" altLang="en-US" sz="2000" b="0" i="1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000" b="0">
                <a:latin typeface="Calibri" panose="020F0502020204030204" pitchFamily="34" charset="0"/>
              </a:rPr>
              <a:t> weights value by power of two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 typeface="News Gothic MT" panose="020B0503020103020203" pitchFamily="34" charset="0"/>
              <a:buAutoNum type="arabicPeriod"/>
            </a:pPr>
            <a:r>
              <a:rPr lang="en-US" altLang="en-US" sz="2800" b="0">
                <a:latin typeface="Calibri" panose="020F0502020204030204" pitchFamily="34" charset="0"/>
              </a:rPr>
              <a:t>Encoding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alibri" panose="020F0502020204030204" pitchFamily="34" charset="0"/>
              </a:rPr>
              <a:t>MSB is sign bit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ourier New" panose="02070309020205020404" pitchFamily="49" charset="0"/>
              </a:rPr>
              <a:t>exp</a:t>
            </a:r>
            <a:r>
              <a:rPr lang="en-US" altLang="en-US" b="0">
                <a:latin typeface="Calibri" panose="020F0502020204030204" pitchFamily="34" charset="0"/>
              </a:rPr>
              <a:t> field encodes </a:t>
            </a:r>
            <a:r>
              <a:rPr lang="en-US" altLang="en-US" b="0" i="1">
                <a:solidFill>
                  <a:schemeClr val="hlink"/>
                </a:solidFill>
                <a:latin typeface="Calibri" panose="020F0502020204030204" pitchFamily="34" charset="0"/>
              </a:rPr>
              <a:t>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>
                <a:latin typeface="Courier New" panose="02070309020205020404" pitchFamily="49" charset="0"/>
              </a:rPr>
              <a:t>frac</a:t>
            </a:r>
            <a:r>
              <a:rPr lang="en-US" altLang="en-US" b="0">
                <a:latin typeface="Calibri" panose="020F0502020204030204" pitchFamily="34" charset="0"/>
              </a:rPr>
              <a:t> field encodes </a:t>
            </a:r>
            <a:r>
              <a:rPr lang="en-US" altLang="en-US" b="0" i="1">
                <a:solidFill>
                  <a:schemeClr val="hlink"/>
                </a:solidFill>
                <a:latin typeface="Calibri" panose="020F0502020204030204" pitchFamily="34" charset="0"/>
              </a:rPr>
              <a:t>M</a:t>
            </a:r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6927E221-E605-EC42-8632-BB17194C5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57800"/>
            <a:ext cx="355600" cy="355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</a:rPr>
              <a:t>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F182109-197D-E44D-BE00-C9C2E643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257800"/>
            <a:ext cx="21082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</a:rPr>
              <a:t>exp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3F9E722B-3055-A14E-81F8-E80F871A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57800"/>
            <a:ext cx="4470400" cy="355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</a:rPr>
              <a:t>frac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BC0AE7A-5C51-094D-A908-AFDAE4812A47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Floating Point Precision</a:t>
            </a:r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2BEF3A77-2EC4-394D-9F79-58D80155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3838" indent="-22383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39788" indent="-1651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120775" indent="-16668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Encoding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b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MSB is sign bit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field encodes </a:t>
            </a:r>
            <a:r>
              <a:rPr lang="en-US" altLang="en-US" sz="2000" b="0" i="1">
                <a:solidFill>
                  <a:schemeClr val="hlink"/>
                </a:solidFill>
                <a:latin typeface="Calibri" panose="020F0502020204030204" pitchFamily="34" charset="0"/>
              </a:rPr>
              <a:t>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field encodes </a:t>
            </a:r>
            <a:r>
              <a:rPr lang="en-US" altLang="en-US" sz="2000" b="0" i="1">
                <a:solidFill>
                  <a:schemeClr val="hlink"/>
                </a:solidFill>
                <a:latin typeface="Calibri" panose="020F0502020204030204" pitchFamily="34" charset="0"/>
              </a:rPr>
              <a:t>M</a:t>
            </a:r>
            <a:endParaRPr lang="en-US" altLang="en-US" sz="2000" b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Sizes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Single precision: 8 </a:t>
            </a: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bits, 23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bits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32 bits total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Double precision: 11 </a:t>
            </a: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bits, 52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bits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64 bits total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Extended precision: 15 </a:t>
            </a:r>
            <a:r>
              <a:rPr lang="en-US" altLang="en-US" sz="2000" b="0">
                <a:latin typeface="Courier New" panose="02070309020205020404" pitchFamily="49" charset="0"/>
              </a:rPr>
              <a:t>exp</a:t>
            </a:r>
            <a:r>
              <a:rPr lang="en-US" altLang="en-US" sz="2000" b="0">
                <a:latin typeface="Calibri" panose="020F0502020204030204" pitchFamily="34" charset="0"/>
              </a:rPr>
              <a:t> bits, 63 </a:t>
            </a:r>
            <a:r>
              <a:rPr lang="en-US" altLang="en-US" sz="2000" b="0">
                <a:latin typeface="Courier New" panose="02070309020205020404" pitchFamily="49" charset="0"/>
              </a:rPr>
              <a:t>frac</a:t>
            </a:r>
            <a:r>
              <a:rPr lang="en-US" altLang="en-US" sz="2000" b="0">
                <a:latin typeface="Calibri" panose="020F0502020204030204" pitchFamily="34" charset="0"/>
              </a:rPr>
              <a:t> bits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Only found in Intel-compatible machines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Calibri" panose="020F0502020204030204" pitchFamily="34" charset="0"/>
              </a:rPr>
              <a:t>Stored in 80 bits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>
                <a:latin typeface="Calibri" panose="020F0502020204030204" pitchFamily="34" charset="0"/>
              </a:rPr>
              <a:t>1 bit wasted</a:t>
            </a:r>
          </a:p>
        </p:txBody>
      </p:sp>
      <p:grpSp>
        <p:nvGrpSpPr>
          <p:cNvPr id="21507" name="Group 1031">
            <a:extLst>
              <a:ext uri="{FF2B5EF4-FFF2-40B4-BE49-F238E27FC236}">
                <a16:creationId xmlns:a16="http://schemas.microsoft.com/office/drawing/2014/main" id="{826F3D96-AFEE-7D46-8A8A-494B9E70C31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676400"/>
            <a:ext cx="6985000" cy="355600"/>
            <a:chOff x="816" y="2128"/>
            <a:chExt cx="4400" cy="224"/>
          </a:xfrm>
        </p:grpSpPr>
        <p:sp>
          <p:nvSpPr>
            <p:cNvPr id="21508" name="Rectangle 1028">
              <a:extLst>
                <a:ext uri="{FF2B5EF4-FFF2-40B4-BE49-F238E27FC236}">
                  <a16:creationId xmlns:a16="http://schemas.microsoft.com/office/drawing/2014/main" id="{B535DEA5-EBDD-6C45-8687-8604DEBA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128"/>
              <a:ext cx="224" cy="22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s</a:t>
              </a:r>
            </a:p>
          </p:txBody>
        </p:sp>
        <p:sp>
          <p:nvSpPr>
            <p:cNvPr id="21509" name="Rectangle 1029">
              <a:extLst>
                <a:ext uri="{FF2B5EF4-FFF2-40B4-BE49-F238E27FC236}">
                  <a16:creationId xmlns:a16="http://schemas.microsoft.com/office/drawing/2014/main" id="{47DF9B7C-3011-DA48-A773-BF205A022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128"/>
              <a:ext cx="1328" cy="224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exp</a:t>
              </a:r>
            </a:p>
          </p:txBody>
        </p:sp>
        <p:sp>
          <p:nvSpPr>
            <p:cNvPr id="21510" name="Rectangle 1030">
              <a:extLst>
                <a:ext uri="{FF2B5EF4-FFF2-40B4-BE49-F238E27FC236}">
                  <a16:creationId xmlns:a16="http://schemas.microsoft.com/office/drawing/2014/main" id="{5D1FA227-EB71-3143-8A7A-B43399933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128"/>
              <a:ext cx="2816" cy="224"/>
            </a:xfrm>
            <a:prstGeom prst="rect">
              <a:avLst/>
            </a:prstGeom>
            <a:solidFill>
              <a:srgbClr val="CC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ourier New" panose="02070309020205020404" pitchFamily="49" charset="0"/>
                </a:rPr>
                <a:t>frac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7">
            <a:extLst>
              <a:ext uri="{FF2B5EF4-FFF2-40B4-BE49-F238E27FC236}">
                <a16:creationId xmlns:a16="http://schemas.microsoft.com/office/drawing/2014/main" id="{07AAE24C-8901-6F4E-A215-CF84705E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4600">
                <a:solidFill>
                  <a:schemeClr val="accent1"/>
                </a:solidFill>
                <a:latin typeface="Calibri" panose="020F0502020204030204" pitchFamily="34" charset="0"/>
              </a:rPr>
              <a:t>Normalized</a:t>
            </a:r>
            <a:r>
              <a:rPr lang="ja-JP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4600">
                <a:solidFill>
                  <a:schemeClr val="accent1"/>
                </a:solidFill>
                <a:latin typeface="Calibri" panose="020F0502020204030204" pitchFamily="34" charset="0"/>
              </a:rPr>
              <a:t> Numeric Values</a:t>
            </a:r>
            <a:endParaRPr lang="en-US" altLang="en-US" sz="46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F913CAA-F985-2C47-995C-B1798DE2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3073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3838" indent="-22383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39788" indent="-1651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120775" indent="-16668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Condition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 </a:t>
            </a:r>
            <a:r>
              <a:rPr lang="en-US" altLang="en-US" sz="2000" b="0" dirty="0">
                <a:latin typeface="Courier New" panose="02070309020205020404" pitchFamily="49" charset="0"/>
              </a:rPr>
              <a:t>exp</a:t>
            </a:r>
            <a:r>
              <a:rPr lang="en-US" altLang="en-US" sz="2000" b="0" dirty="0">
                <a:latin typeface="Calibri" panose="020F0502020204030204" pitchFamily="34" charset="0"/>
              </a:rPr>
              <a:t> </a:t>
            </a:r>
            <a:r>
              <a:rPr lang="en-US" altLang="en-US" sz="2000" b="0" dirty="0">
                <a:latin typeface="Calibri" panose="020F0502020204030204" pitchFamily="34" charset="0"/>
                <a:sym typeface="Symbol" pitchFamily="2" charset="2"/>
              </a:rPr>
              <a:t></a:t>
            </a:r>
            <a:r>
              <a:rPr lang="en-US" altLang="en-US" sz="2000" b="0" dirty="0">
                <a:latin typeface="Calibri" panose="020F0502020204030204" pitchFamily="34" charset="0"/>
              </a:rPr>
              <a:t> </a:t>
            </a:r>
            <a:r>
              <a:rPr lang="en-US" altLang="en-US" sz="2000" b="0" dirty="0">
                <a:latin typeface="Courier New" panose="02070309020205020404" pitchFamily="49" charset="0"/>
              </a:rPr>
              <a:t>000</a:t>
            </a:r>
            <a:r>
              <a:rPr lang="en-US" altLang="en-US" sz="2000" b="0" dirty="0">
                <a:latin typeface="Calibri" panose="020F0502020204030204" pitchFamily="34" charset="0"/>
              </a:rPr>
              <a:t>…</a:t>
            </a:r>
            <a:r>
              <a:rPr lang="en-US" altLang="en-US" sz="2000" b="0" dirty="0">
                <a:latin typeface="Courier New" panose="02070309020205020404" pitchFamily="49" charset="0"/>
              </a:rPr>
              <a:t>0</a:t>
            </a:r>
            <a:r>
              <a:rPr lang="en-US" altLang="en-US" sz="2000" b="0" dirty="0">
                <a:latin typeface="Calibri" panose="020F0502020204030204" pitchFamily="34" charset="0"/>
              </a:rPr>
              <a:t> and </a:t>
            </a:r>
            <a:r>
              <a:rPr lang="en-US" altLang="en-US" sz="2000" b="0" dirty="0">
                <a:latin typeface="Courier New" panose="02070309020205020404" pitchFamily="49" charset="0"/>
              </a:rPr>
              <a:t>exp</a:t>
            </a:r>
            <a:r>
              <a:rPr lang="en-US" altLang="en-US" sz="2000" b="0" dirty="0">
                <a:latin typeface="Calibri" panose="020F0502020204030204" pitchFamily="34" charset="0"/>
              </a:rPr>
              <a:t> </a:t>
            </a:r>
            <a:r>
              <a:rPr lang="en-US" altLang="en-US" sz="2000" b="0" dirty="0">
                <a:latin typeface="Calibri" panose="020F0502020204030204" pitchFamily="34" charset="0"/>
                <a:sym typeface="Symbol" pitchFamily="2" charset="2"/>
              </a:rPr>
              <a:t></a:t>
            </a:r>
            <a:r>
              <a:rPr lang="en-US" altLang="en-US" sz="2000" b="0" dirty="0">
                <a:latin typeface="Calibri" panose="020F0502020204030204" pitchFamily="34" charset="0"/>
              </a:rPr>
              <a:t> </a:t>
            </a:r>
            <a:r>
              <a:rPr lang="en-US" altLang="en-US" sz="2000" b="0" dirty="0">
                <a:latin typeface="Courier New" panose="02070309020205020404" pitchFamily="49" charset="0"/>
              </a:rPr>
              <a:t>111</a:t>
            </a:r>
            <a:r>
              <a:rPr lang="en-US" altLang="en-US" sz="2000" b="0" dirty="0">
                <a:latin typeface="Calibri" panose="020F0502020204030204" pitchFamily="34" charset="0"/>
              </a:rPr>
              <a:t>…</a:t>
            </a:r>
            <a:r>
              <a:rPr lang="en-US" altLang="en-US" sz="2000" b="0" dirty="0">
                <a:latin typeface="Courier New" panose="02070309020205020404" pitchFamily="49" charset="0"/>
              </a:rPr>
              <a:t>1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Exponent coded as </a:t>
            </a:r>
            <a:r>
              <a:rPr lang="en-US" altLang="en-US" sz="2800" b="0" i="1" dirty="0">
                <a:latin typeface="Calibri" panose="020F0502020204030204" pitchFamily="34" charset="0"/>
              </a:rPr>
              <a:t>biased</a:t>
            </a:r>
            <a:r>
              <a:rPr lang="en-US" altLang="en-US" sz="2800" b="0" dirty="0">
                <a:latin typeface="Calibri" panose="020F0502020204030204" pitchFamily="34" charset="0"/>
              </a:rPr>
              <a:t> value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0" dirty="0">
                <a:latin typeface="Calibri" panose="020F0502020204030204" pitchFamily="34" charset="0"/>
              </a:rPr>
              <a:t> </a:t>
            </a:r>
            <a:r>
              <a:rPr lang="en-US" altLang="en-US" sz="2000" b="0" i="1" dirty="0">
                <a:latin typeface="Calibri" panose="020F0502020204030204" pitchFamily="34" charset="0"/>
              </a:rPr>
              <a:t>E  </a:t>
            </a:r>
            <a:r>
              <a:rPr lang="en-US" altLang="en-US" sz="2000" b="0" dirty="0">
                <a:latin typeface="Calibri" panose="020F0502020204030204" pitchFamily="34" charset="0"/>
              </a:rPr>
              <a:t>=</a:t>
            </a:r>
            <a:r>
              <a:rPr lang="en-US" altLang="en-US" sz="2000" b="0" i="1" dirty="0">
                <a:latin typeface="Calibri" panose="020F0502020204030204" pitchFamily="34" charset="0"/>
              </a:rPr>
              <a:t>  Exp – Bias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i="1" dirty="0">
                <a:latin typeface="Calibri" panose="020F0502020204030204" pitchFamily="34" charset="0"/>
              </a:rPr>
              <a:t>Exp </a:t>
            </a:r>
            <a:r>
              <a:rPr lang="en-US" altLang="en-US" sz="2000" b="0" dirty="0">
                <a:latin typeface="Calibri" panose="020F0502020204030204" pitchFamily="34" charset="0"/>
              </a:rPr>
              <a:t>: unsigned value denoted by </a:t>
            </a:r>
            <a:r>
              <a:rPr lang="en-US" altLang="en-US" sz="2000" b="0" dirty="0">
                <a:latin typeface="Courier New" panose="02070309020205020404" pitchFamily="49" charset="0"/>
              </a:rPr>
              <a:t>exp 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i="1" dirty="0">
                <a:latin typeface="Calibri" panose="020F0502020204030204" pitchFamily="34" charset="0"/>
              </a:rPr>
              <a:t>Bias </a:t>
            </a:r>
            <a:r>
              <a:rPr lang="en-US" altLang="en-US" sz="2000" b="0" dirty="0">
                <a:latin typeface="Calibri" panose="020F0502020204030204" pitchFamily="34" charset="0"/>
              </a:rPr>
              <a:t>: Bias value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Single precision: 127 (</a:t>
            </a:r>
            <a:r>
              <a:rPr lang="en-US" altLang="en-US" sz="2000" b="0" i="1" dirty="0">
                <a:latin typeface="Calibri" panose="020F0502020204030204" pitchFamily="34" charset="0"/>
              </a:rPr>
              <a:t>Exp</a:t>
            </a:r>
            <a:r>
              <a:rPr lang="en-US" altLang="en-US" sz="2000" b="0" dirty="0">
                <a:latin typeface="Calibri" panose="020F0502020204030204" pitchFamily="34" charset="0"/>
              </a:rPr>
              <a:t>: 1…254, </a:t>
            </a:r>
            <a:r>
              <a:rPr lang="en-US" altLang="en-US" sz="2000" b="0" i="1" dirty="0">
                <a:latin typeface="Calibri" panose="020F0502020204030204" pitchFamily="34" charset="0"/>
              </a:rPr>
              <a:t>E</a:t>
            </a:r>
            <a:r>
              <a:rPr lang="en-US" altLang="en-US" sz="2000" b="0" dirty="0">
                <a:latin typeface="Calibri" panose="020F0502020204030204" pitchFamily="34" charset="0"/>
              </a:rPr>
              <a:t>: -126…127)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Double precision: 1023 (</a:t>
            </a:r>
            <a:r>
              <a:rPr lang="en-US" altLang="en-US" sz="2000" b="0" i="1" dirty="0">
                <a:latin typeface="Calibri" panose="020F0502020204030204" pitchFamily="34" charset="0"/>
              </a:rPr>
              <a:t>Exp</a:t>
            </a:r>
            <a:r>
              <a:rPr lang="en-US" altLang="en-US" sz="2000" b="0" dirty="0">
                <a:latin typeface="Calibri" panose="020F0502020204030204" pitchFamily="34" charset="0"/>
              </a:rPr>
              <a:t>: 1…2046, </a:t>
            </a:r>
            <a:r>
              <a:rPr lang="en-US" altLang="en-US" sz="2000" b="0" i="1" dirty="0">
                <a:latin typeface="Calibri" panose="020F0502020204030204" pitchFamily="34" charset="0"/>
              </a:rPr>
              <a:t>E</a:t>
            </a:r>
            <a:r>
              <a:rPr lang="en-US" altLang="en-US" sz="2000" b="0" dirty="0">
                <a:latin typeface="Calibri" panose="020F0502020204030204" pitchFamily="34" charset="0"/>
              </a:rPr>
              <a:t>: -1022…1023)</a:t>
            </a:r>
          </a:p>
          <a:p>
            <a:pPr lvl="3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in general: </a:t>
            </a:r>
            <a:r>
              <a:rPr lang="en-US" altLang="en-US" sz="2000" b="0" i="1" dirty="0">
                <a:latin typeface="Calibri" panose="020F0502020204030204" pitchFamily="34" charset="0"/>
              </a:rPr>
              <a:t>Bias</a:t>
            </a:r>
            <a:r>
              <a:rPr lang="en-US" altLang="en-US" sz="2000" b="0" dirty="0">
                <a:latin typeface="Calibri" panose="020F0502020204030204" pitchFamily="34" charset="0"/>
              </a:rPr>
              <a:t> = 2</a:t>
            </a:r>
            <a:r>
              <a:rPr lang="en-US" altLang="en-US" sz="2000" b="0" baseline="30000" dirty="0">
                <a:latin typeface="Calibri" panose="020F0502020204030204" pitchFamily="34" charset="0"/>
              </a:rPr>
              <a:t>e-1</a:t>
            </a:r>
            <a:r>
              <a:rPr lang="en-US" altLang="en-US" sz="2000" b="0" dirty="0">
                <a:latin typeface="Calibri" panose="020F0502020204030204" pitchFamily="34" charset="0"/>
              </a:rPr>
              <a:t> - 1, where e is number of exponent bits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7">
            <a:extLst>
              <a:ext uri="{FF2B5EF4-FFF2-40B4-BE49-F238E27FC236}">
                <a16:creationId xmlns:a16="http://schemas.microsoft.com/office/drawing/2014/main" id="{07AAE24C-8901-6F4E-A215-CF84705E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4600">
                <a:solidFill>
                  <a:schemeClr val="accent1"/>
                </a:solidFill>
                <a:latin typeface="Calibri" panose="020F0502020204030204" pitchFamily="34" charset="0"/>
              </a:rPr>
              <a:t>Normalized</a:t>
            </a:r>
            <a:r>
              <a:rPr lang="ja-JP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4600">
                <a:solidFill>
                  <a:schemeClr val="accent1"/>
                </a:solidFill>
                <a:latin typeface="Calibri" panose="020F0502020204030204" pitchFamily="34" charset="0"/>
              </a:rPr>
              <a:t> Numeric Values</a:t>
            </a:r>
            <a:endParaRPr lang="en-US" altLang="en-US" sz="46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F913CAA-F985-2C47-995C-B1798DE2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307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3838" indent="-22383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39788" indent="-1651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120775" indent="-16668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Significand coded with implied leading 1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b="0" dirty="0">
                <a:latin typeface="Calibri" panose="020F0502020204030204" pitchFamily="34" charset="0"/>
              </a:rPr>
              <a:t> </a:t>
            </a:r>
            <a:r>
              <a:rPr lang="en-US" altLang="en-US" sz="2000" b="0" i="1" dirty="0">
                <a:latin typeface="Calibri" panose="020F0502020204030204" pitchFamily="34" charset="0"/>
              </a:rPr>
              <a:t>M  </a:t>
            </a:r>
            <a:r>
              <a:rPr lang="en-US" altLang="en-US" sz="2000" b="0" dirty="0">
                <a:latin typeface="Calibri" panose="020F0502020204030204" pitchFamily="34" charset="0"/>
              </a:rPr>
              <a:t>=</a:t>
            </a:r>
            <a:r>
              <a:rPr lang="en-US" altLang="en-US" sz="2000" b="0" i="1" dirty="0">
                <a:latin typeface="Calibri" panose="020F0502020204030204" pitchFamily="34" charset="0"/>
              </a:rPr>
              <a:t> </a:t>
            </a:r>
            <a:r>
              <a:rPr lang="en-US" altLang="en-US" sz="2000" b="0" i="1" dirty="0">
                <a:latin typeface="Courier New" panose="02070309020205020404" pitchFamily="49" charset="0"/>
              </a:rPr>
              <a:t> </a:t>
            </a:r>
            <a:r>
              <a:rPr lang="en-US" altLang="en-US" sz="2000" b="0" dirty="0">
                <a:latin typeface="Courier New" panose="02070309020205020404" pitchFamily="49" charset="0"/>
              </a:rPr>
              <a:t>1.xxx</a:t>
            </a:r>
            <a:r>
              <a:rPr lang="en-US" altLang="en-US" sz="2000" b="0" dirty="0">
                <a:latin typeface="Calibri" panose="020F0502020204030204" pitchFamily="34" charset="0"/>
              </a:rPr>
              <a:t>…</a:t>
            </a:r>
            <a:r>
              <a:rPr lang="en-US" altLang="en-US" sz="2000" b="0" dirty="0">
                <a:latin typeface="Courier New" panose="02070309020205020404" pitchFamily="49" charset="0"/>
              </a:rPr>
              <a:t>x</a:t>
            </a:r>
            <a:r>
              <a:rPr lang="en-US" altLang="en-US" sz="2000" b="0" baseline="-25000" dirty="0">
                <a:latin typeface="Calibri" panose="020F0502020204030204" pitchFamily="34" charset="0"/>
              </a:rPr>
              <a:t>2</a:t>
            </a:r>
            <a:endParaRPr lang="en-US" altLang="en-US" sz="2000" b="0" dirty="0">
              <a:latin typeface="Courier New" panose="02070309020205020404" pitchFamily="49" charset="0"/>
            </a:endParaRP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 </a:t>
            </a:r>
            <a:r>
              <a:rPr lang="en-US" altLang="en-US" sz="2000" b="0" dirty="0">
                <a:latin typeface="Courier New" panose="02070309020205020404" pitchFamily="49" charset="0"/>
              </a:rPr>
              <a:t>xxx</a:t>
            </a:r>
            <a:r>
              <a:rPr lang="en-US" altLang="en-US" sz="2000" b="0" dirty="0">
                <a:latin typeface="Calibri" panose="020F0502020204030204" pitchFamily="34" charset="0"/>
              </a:rPr>
              <a:t>…</a:t>
            </a:r>
            <a:r>
              <a:rPr lang="en-US" altLang="en-US" sz="2000" b="0" dirty="0">
                <a:latin typeface="Courier New" panose="02070309020205020404" pitchFamily="49" charset="0"/>
              </a:rPr>
              <a:t>x</a:t>
            </a:r>
            <a:r>
              <a:rPr lang="en-US" altLang="en-US" sz="2000" b="0" dirty="0">
                <a:latin typeface="Calibri" panose="020F0502020204030204" pitchFamily="34" charset="0"/>
              </a:rPr>
              <a:t>: bits of </a:t>
            </a:r>
            <a:r>
              <a:rPr lang="en-US" altLang="en-US" sz="2000" b="0" dirty="0">
                <a:latin typeface="Courier New" panose="02070309020205020404" pitchFamily="49" charset="0"/>
              </a:rPr>
              <a:t>frac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Minimum when </a:t>
            </a:r>
            <a:r>
              <a:rPr lang="en-US" altLang="en-US" sz="2000" b="0" dirty="0">
                <a:latin typeface="Courier New" panose="02070309020205020404" pitchFamily="49" charset="0"/>
              </a:rPr>
              <a:t>000</a:t>
            </a:r>
            <a:r>
              <a:rPr lang="en-US" altLang="en-US" sz="2000" b="0" dirty="0">
                <a:latin typeface="Calibri" panose="020F0502020204030204" pitchFamily="34" charset="0"/>
              </a:rPr>
              <a:t>…</a:t>
            </a:r>
            <a:r>
              <a:rPr lang="en-US" altLang="en-US" sz="2000" b="0" dirty="0">
                <a:latin typeface="Courier New" panose="02070309020205020404" pitchFamily="49" charset="0"/>
              </a:rPr>
              <a:t>0 </a:t>
            </a:r>
            <a:r>
              <a:rPr lang="en-US" altLang="en-US" sz="2000" b="0" dirty="0">
                <a:latin typeface="Calibri" panose="020F0502020204030204" pitchFamily="34" charset="0"/>
              </a:rPr>
              <a:t>(</a:t>
            </a:r>
            <a:r>
              <a:rPr lang="en-US" altLang="en-US" sz="2000" b="0" i="1" dirty="0">
                <a:latin typeface="Calibri" panose="020F0502020204030204" pitchFamily="34" charset="0"/>
              </a:rPr>
              <a:t>M</a:t>
            </a:r>
            <a:r>
              <a:rPr lang="en-US" altLang="en-US" sz="2000" b="0" dirty="0">
                <a:latin typeface="Calibri" panose="020F0502020204030204" pitchFamily="34" charset="0"/>
              </a:rPr>
              <a:t> = 1.0)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Maximum when </a:t>
            </a:r>
            <a:r>
              <a:rPr lang="en-US" altLang="en-US" sz="2000" b="0" dirty="0">
                <a:latin typeface="Courier New" panose="02070309020205020404" pitchFamily="49" charset="0"/>
              </a:rPr>
              <a:t>111</a:t>
            </a:r>
            <a:r>
              <a:rPr lang="en-US" altLang="en-US" sz="2000" b="0" dirty="0">
                <a:latin typeface="Calibri" panose="020F0502020204030204" pitchFamily="34" charset="0"/>
              </a:rPr>
              <a:t>…</a:t>
            </a:r>
            <a:r>
              <a:rPr lang="en-US" altLang="en-US" sz="2000" b="0" dirty="0">
                <a:latin typeface="Courier New" panose="02070309020205020404" pitchFamily="49" charset="0"/>
              </a:rPr>
              <a:t>1 </a:t>
            </a:r>
            <a:r>
              <a:rPr lang="en-US" altLang="en-US" sz="2000" b="0" dirty="0">
                <a:latin typeface="Calibri" panose="020F0502020204030204" pitchFamily="34" charset="0"/>
              </a:rPr>
              <a:t>(</a:t>
            </a:r>
            <a:r>
              <a:rPr lang="en-US" altLang="en-US" sz="2000" b="0" i="1" dirty="0">
                <a:latin typeface="Calibri" panose="020F0502020204030204" pitchFamily="34" charset="0"/>
              </a:rPr>
              <a:t>M</a:t>
            </a:r>
            <a:r>
              <a:rPr lang="en-US" altLang="en-US" sz="2000" b="0" dirty="0">
                <a:latin typeface="Calibri" panose="020F0502020204030204" pitchFamily="34" charset="0"/>
              </a:rPr>
              <a:t> = 2.0 – </a:t>
            </a:r>
            <a:r>
              <a:rPr lang="en-US" altLang="en-US" sz="2000" b="0" dirty="0">
                <a:latin typeface="Symbol" pitchFamily="2" charset="2"/>
              </a:rPr>
              <a:t></a:t>
            </a:r>
            <a:r>
              <a:rPr lang="en-US" altLang="en-US" sz="2000" b="0" dirty="0">
                <a:latin typeface="Calibri" panose="020F0502020204030204" pitchFamily="34" charset="0"/>
              </a:rPr>
              <a:t>)</a:t>
            </a:r>
          </a:p>
          <a:p>
            <a:pPr lvl="2">
              <a:lnSpc>
                <a:spcPct val="9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Get extra leading bit for </a:t>
            </a:r>
            <a:r>
              <a:rPr lang="ja-JP" altLang="en-US" sz="2000" b="0">
                <a:latin typeface="Calibri" panose="020F0502020204030204" pitchFamily="34" charset="0"/>
              </a:rPr>
              <a:t>“</a:t>
            </a:r>
            <a:r>
              <a:rPr lang="en-US" altLang="ja-JP" sz="2000" b="0" dirty="0">
                <a:latin typeface="Calibri" panose="020F0502020204030204" pitchFamily="34" charset="0"/>
              </a:rPr>
              <a:t>free</a:t>
            </a:r>
            <a:r>
              <a:rPr lang="ja-JP" altLang="en-US" sz="2000" b="0">
                <a:latin typeface="Calibri" panose="020F0502020204030204" pitchFamily="34" charset="0"/>
              </a:rPr>
              <a:t>”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8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7">
            <a:extLst>
              <a:ext uri="{FF2B5EF4-FFF2-40B4-BE49-F238E27FC236}">
                <a16:creationId xmlns:a16="http://schemas.microsoft.com/office/drawing/2014/main" id="{07AAE24C-8901-6F4E-A215-CF84705E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4600" dirty="0">
                <a:solidFill>
                  <a:schemeClr val="accent1"/>
                </a:solidFill>
                <a:latin typeface="Calibri" panose="020F0502020204030204" pitchFamily="34" charset="0"/>
              </a:rPr>
              <a:t>Examples</a:t>
            </a:r>
            <a:endParaRPr lang="en-US" altLang="en-US" sz="46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F913CAA-F985-2C47-995C-B1798DE2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3073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3838" indent="-22383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560388" indent="-22225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39788" indent="-1651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120775" indent="-166688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953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FP representation in 5-bit exp, 7-bit frac (sign bit ignored) </a:t>
            </a:r>
          </a:p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		1.0101010x2</a:t>
            </a:r>
            <a:r>
              <a:rPr lang="en-US" b="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		</a:t>
            </a: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b="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1.1010101x2</a:t>
            </a:r>
            <a:r>
              <a:rPr lang="en-US" b="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sz="2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en-US" sz="2000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70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1347</TotalTime>
  <Words>1892</Words>
  <Application>Microsoft Macintosh PowerPoint</Application>
  <PresentationFormat>On-screen Show (4:3)</PresentationFormat>
  <Paragraphs>330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Courier New</vt:lpstr>
      <vt:lpstr>Helvetica</vt:lpstr>
      <vt:lpstr>Helvetica Neue</vt:lpstr>
      <vt:lpstr>News Gothic MT</vt:lpstr>
      <vt:lpstr>Symbol</vt:lpstr>
      <vt:lpstr>Times</vt:lpstr>
      <vt:lpstr>Wingdings</vt:lpstr>
      <vt:lpstr>Wingdings 2</vt:lpstr>
      <vt:lpstr>Breeze</vt:lpstr>
      <vt:lpstr>Worksheet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CS1315: Introduction to Media Computation</dc:title>
  <dc:creator>Mark Guzdial</dc:creator>
  <cp:lastModifiedBy>Kim, Byung</cp:lastModifiedBy>
  <cp:revision>132</cp:revision>
  <dcterms:created xsi:type="dcterms:W3CDTF">2004-01-20T22:43:44Z</dcterms:created>
  <dcterms:modified xsi:type="dcterms:W3CDTF">2022-10-14T14:35:13Z</dcterms:modified>
</cp:coreProperties>
</file>