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handoutMasterIdLst>
    <p:handoutMasterId r:id="rId17"/>
  </p:handoutMasterIdLst>
  <p:sldIdLst>
    <p:sldId id="478" r:id="rId2"/>
    <p:sldId id="432" r:id="rId3"/>
    <p:sldId id="481" r:id="rId4"/>
    <p:sldId id="456" r:id="rId5"/>
    <p:sldId id="461" r:id="rId6"/>
    <p:sldId id="463" r:id="rId7"/>
    <p:sldId id="464" r:id="rId8"/>
    <p:sldId id="450" r:id="rId9"/>
    <p:sldId id="452" r:id="rId10"/>
    <p:sldId id="449" r:id="rId11"/>
    <p:sldId id="437" r:id="rId12"/>
    <p:sldId id="436" r:id="rId13"/>
    <p:sldId id="408" r:id="rId14"/>
    <p:sldId id="48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08BA6-561E-9245-A2C0-B665BF6540B1}" v="4" dt="2023-09-11T20:38:46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/>
    <p:restoredTop sz="94507"/>
  </p:normalViewPr>
  <p:slideViewPr>
    <p:cSldViewPr>
      <p:cViewPr varScale="1">
        <p:scale>
          <a:sx n="116" d="100"/>
          <a:sy n="116" d="100"/>
        </p:scale>
        <p:origin x="15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nen, Paul M" userId="b1fad98d-9c85-4afc-93ea-92c67574f2bd" providerId="ADAL" clId="{C1D08BA6-561E-9245-A2C0-B665BF6540B1}"/>
    <pc:docChg chg="modSld">
      <pc:chgData name="Downen, Paul M" userId="b1fad98d-9c85-4afc-93ea-92c67574f2bd" providerId="ADAL" clId="{C1D08BA6-561E-9245-A2C0-B665BF6540B1}" dt="2023-09-13T19:08:49.125" v="12" actId="20577"/>
      <pc:docMkLst>
        <pc:docMk/>
      </pc:docMkLst>
      <pc:sldChg chg="modSp mod">
        <pc:chgData name="Downen, Paul M" userId="b1fad98d-9c85-4afc-93ea-92c67574f2bd" providerId="ADAL" clId="{C1D08BA6-561E-9245-A2C0-B665BF6540B1}" dt="2023-09-13T19:08:49.125" v="12" actId="20577"/>
        <pc:sldMkLst>
          <pc:docMk/>
          <pc:sldMk cId="0" sldId="478"/>
        </pc:sldMkLst>
        <pc:spChg chg="mod">
          <ac:chgData name="Downen, Paul M" userId="b1fad98d-9c85-4afc-93ea-92c67574f2bd" providerId="ADAL" clId="{C1D08BA6-561E-9245-A2C0-B665BF6540B1}" dt="2023-09-13T19:08:49.125" v="12" actId="20577"/>
          <ac:spMkLst>
            <pc:docMk/>
            <pc:sldMk cId="0" sldId="478"/>
            <ac:spMk id="16385" creationId="{3DD21533-8BFC-C243-B462-D91215DEDE70}"/>
          </ac:spMkLst>
        </pc:spChg>
      </pc:sldChg>
      <pc:sldChg chg="modSp mod">
        <pc:chgData name="Downen, Paul M" userId="b1fad98d-9c85-4afc-93ea-92c67574f2bd" providerId="ADAL" clId="{C1D08BA6-561E-9245-A2C0-B665BF6540B1}" dt="2023-09-11T20:39:26.733" v="7" actId="20577"/>
        <pc:sldMkLst>
          <pc:docMk/>
          <pc:sldMk cId="3341416074" sldId="480"/>
        </pc:sldMkLst>
        <pc:spChg chg="mod">
          <ac:chgData name="Downen, Paul M" userId="b1fad98d-9c85-4afc-93ea-92c67574f2bd" providerId="ADAL" clId="{C1D08BA6-561E-9245-A2C0-B665BF6540B1}" dt="2023-09-11T20:39:19.235" v="6" actId="20577"/>
          <ac:spMkLst>
            <pc:docMk/>
            <pc:sldMk cId="3341416074" sldId="480"/>
            <ac:spMk id="4" creationId="{B1E637D8-5EA7-5842-B78F-C0091D67703B}"/>
          </ac:spMkLst>
        </pc:spChg>
        <pc:spChg chg="mod">
          <ac:chgData name="Downen, Paul M" userId="b1fad98d-9c85-4afc-93ea-92c67574f2bd" providerId="ADAL" clId="{C1D08BA6-561E-9245-A2C0-B665BF6540B1}" dt="2023-09-11T20:39:26.733" v="7" actId="20577"/>
          <ac:spMkLst>
            <pc:docMk/>
            <pc:sldMk cId="3341416074" sldId="480"/>
            <ac:spMk id="40961" creationId="{914B3029-24F6-4245-8470-4C4D1BB38ED1}"/>
          </ac:spMkLst>
        </pc:spChg>
      </pc:sldChg>
    </pc:docChg>
  </pc:docChgLst>
  <pc:docChgLst>
    <pc:chgData name="Downen, Paul M" userId="b1fad98d-9c85-4afc-93ea-92c67574f2bd" providerId="ADAL" clId="{E3DC5494-CE14-D340-B40C-AD120283E9A5}"/>
    <pc:docChg chg="modSld">
      <pc:chgData name="Downen, Paul M" userId="b1fad98d-9c85-4afc-93ea-92c67574f2bd" providerId="ADAL" clId="{E3DC5494-CE14-D340-B40C-AD120283E9A5}" dt="2023-08-28T16:13:27.355" v="0" actId="767"/>
      <pc:docMkLst>
        <pc:docMk/>
      </pc:docMkLst>
      <pc:sldChg chg="addSp modSp">
        <pc:chgData name="Downen, Paul M" userId="b1fad98d-9c85-4afc-93ea-92c67574f2bd" providerId="ADAL" clId="{E3DC5494-CE14-D340-B40C-AD120283E9A5}" dt="2023-08-28T16:13:27.355" v="0" actId="767"/>
        <pc:sldMkLst>
          <pc:docMk/>
          <pc:sldMk cId="0" sldId="478"/>
        </pc:sldMkLst>
        <pc:spChg chg="add mod">
          <ac:chgData name="Downen, Paul M" userId="b1fad98d-9c85-4afc-93ea-92c67574f2bd" providerId="ADAL" clId="{E3DC5494-CE14-D340-B40C-AD120283E9A5}" dt="2023-08-28T16:13:27.355" v="0" actId="767"/>
          <ac:spMkLst>
            <pc:docMk/>
            <pc:sldMk cId="0" sldId="478"/>
            <ac:spMk id="2" creationId="{8CE112F9-9B83-9E7B-C793-2B7FF6AACE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9BC0B0-B877-324A-9E59-E98A2BA8C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4DD3E-28E1-974F-9B20-CBBECEEE46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75C70E-15FC-9F46-94F7-8D2CA43B3E82}" type="datetimeFigureOut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ABAA1-87C7-344C-83FA-DFC4915A36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0F53A-EEB5-BE44-A13B-59389D1ADE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0D7CD0-E3DE-3F4C-A290-40A29290A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B1A3C18-3258-764F-9162-FA936F2617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9F3D417-BD9A-C242-BE48-6E6702C7AF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D3E2A3D-1D2B-5641-BC5D-9455CAB829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0D3CCF9-6D48-9B44-A323-76CF7DBC82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E6BA1367-38DF-0741-ABF2-AB951D8E42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C951A98E-CB05-A44C-80B3-513D80F10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E9478D-60DA-574E-A01B-F97FFE13E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3131A5-352A-A843-9427-79CFD12BC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295400"/>
            <a:ext cx="6486525" cy="31527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outerShdw blurRad="63500" sx="100500" sy="1005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3CDFE-1947-DD44-B2EC-C353A264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6D1033-0A3F-7345-A64C-5D367729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566F5A-9620-8C48-99E5-85B3C501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A4DC-11C2-D04C-B628-97AB2C7E1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C1419B-2312-6149-B313-62C69BA3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CF1894-7E45-484B-8335-DEB83F5E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FEA3DD-C9C3-1542-AEAB-B36C2C96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FD91-CF9F-CD40-AF34-B30E04D41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93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B672B-527C-E94D-BA36-BFDADF0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FFAB9-61A3-5447-BC3E-11310296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8C112-0AB7-D544-B8A6-242E0B66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3F70-93FA-C64E-B87E-F7F0F0867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7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E5B26-0C9B-A246-87F8-2B6E6216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CBBFA-6F2D-7F45-8A83-3169A57F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4942-4063-0A4C-B196-EB78FD2C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B8E3-431F-B543-9A28-30D4A906D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6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FD149-ADE8-B248-AC00-8CDB3478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05C1B-BB4F-9D4F-9F86-5A50C58F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69D81-D438-3F43-9A8E-A2A7BC2D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2D3C-82A3-1347-AD22-71FECEAC8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7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299F84-3287-CA49-A5F7-EC4AB56B8C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59767C-6ACF-F64A-A5C7-C1EB2E4DE8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439B2C-30EA-5D47-8B2E-C4E1BAA3BB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9990-603F-A647-B210-9979B12C3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92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01BD-DC4B-D04D-86DC-267DF512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29B60-D42C-654F-92E1-69CF722D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F1BE-9DA1-704B-9EBF-FBF608A7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7C7A-C9E9-AB40-A78E-9A0ADD05C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0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3B507E-36F7-674E-97A4-976E22B0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834008-CC50-9A4F-AF9E-0296A877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3E7EB-B03C-C84D-9E03-4534B192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5B71-7EAD-FF48-8D95-518FCE55E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2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C5B383-3F50-1240-BC20-282A2E73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3B4D6E-A981-454C-84ED-89D0819B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0140F2-509F-5245-BA59-7B13FACA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4753-9278-C447-9708-385FF017E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02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9073B9-EEA4-B840-A660-3F149522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F935F8-9453-9148-8C77-FB03D27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91EE6E-76DC-2E4C-9C60-B66FB260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F01D-716D-0645-BEB5-E0DF5D2FD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3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60E147-B3B4-514B-B08F-9C20E72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F51C6A-F7B0-E949-BFE3-D8ED5A2C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FCD1D6-D633-D448-969E-77CAC6F8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7E5F-525D-F341-A79D-3A63A0F8C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92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1C47AC-CFE3-8A41-972D-FFF0DF65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16554B-8896-8C48-9DF5-7AF6ECE9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FF674E-F4E6-8540-A301-361C2931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8885-1EAC-7548-9190-06C6577E4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17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7EE672-AC4A-7C42-BBE7-90CED5F24C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04D7D67-3771-654D-AF26-26655368F6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D450-FE84-AE43-872C-E3BDD36BD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15724-81AD-3B48-8649-0BE3D9175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C806C-B1A8-1649-A0A7-8CA9B3C24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969FBD-3C47-684C-92FB-E455F1F6C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downen.com/courses/23F/Assembly/notes/MIPS_Instruction_Set.pdf" TargetMode="External"/><Relationship Id="rId2" Type="http://schemas.openxmlformats.org/officeDocument/2006/relationships/hyperlink" Target="http://courses.missouristate.edu/KenVollmar/MARS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playlist?list=PL5b07qlmA3P6zUdDf-o97ddfpvPFuNa5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3DD21533-8BFC-C243-B462-D91215DED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0" dirty="0">
                <a:solidFill>
                  <a:srgbClr val="FF0000"/>
                </a:solidFill>
                <a:latin typeface="Calibri" panose="020F0502020204030204" pitchFamily="34" charset="0"/>
              </a:rPr>
              <a:t>MARS MIPS simulator – Download and Install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hlinkClick r:id="rId2"/>
              </a:rPr>
              <a:t>http://courses.missouristate.edu/KenVollmar/MARS/</a:t>
            </a:r>
            <a:endParaRPr lang="en-US" altLang="en-US" b="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 err="1">
                <a:latin typeface="Calibri" panose="020F0502020204030204" pitchFamily="34" charset="0"/>
              </a:rPr>
              <a:t>Dbl</a:t>
            </a:r>
            <a:r>
              <a:rPr lang="en-US" altLang="en-US" b="0" dirty="0">
                <a:latin typeface="Calibri" panose="020F0502020204030204" pitchFamily="34" charset="0"/>
              </a:rPr>
              <a:t> click OR run with </a:t>
            </a:r>
            <a:br>
              <a:rPr lang="en-US" altLang="en-US" b="0" dirty="0">
                <a:latin typeface="Calibri" panose="020F0502020204030204" pitchFamily="34" charset="0"/>
              </a:rPr>
            </a:br>
            <a:r>
              <a:rPr lang="en-US" altLang="en-US" b="0" dirty="0">
                <a:latin typeface="Calibri" panose="020F0502020204030204" pitchFamily="34" charset="0"/>
              </a:rPr>
              <a:t>		%</a:t>
            </a:r>
            <a:r>
              <a:rPr lang="en-US" b="0" dirty="0"/>
              <a:t> java -jar Mars4_5.jar</a:t>
            </a:r>
            <a:br>
              <a:rPr lang="en-US" b="0" dirty="0"/>
            </a:br>
            <a:r>
              <a:rPr lang="en-US" b="0" dirty="0"/>
              <a:t>in command window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MIPS Documentation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  <a:hlinkClick r:id="rId3"/>
              </a:rPr>
              <a:t>https://pauldownen.com/courses/23F/Assembly/notes/MIPS_Instruction_Set.pdf</a:t>
            </a:r>
            <a:endParaRPr lang="en-US" altLang="en-US" sz="2000" b="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https://</a:t>
            </a:r>
            <a:r>
              <a:rPr lang="en-US" altLang="en-US" sz="2000" b="0" dirty="0" err="1">
                <a:latin typeface="Calibri" panose="020F0502020204030204" pitchFamily="34" charset="0"/>
              </a:rPr>
              <a:t>inst.eecs.berkeley.edu</a:t>
            </a:r>
            <a:r>
              <a:rPr lang="en-US" altLang="en-US" sz="2000" b="0" dirty="0">
                <a:latin typeface="Calibri" panose="020F0502020204030204" pitchFamily="34" charset="0"/>
              </a:rPr>
              <a:t>/~cs61c/resources/</a:t>
            </a:r>
            <a:r>
              <a:rPr lang="en-US" altLang="en-US" sz="2000" b="0" dirty="0" err="1">
                <a:latin typeface="Calibri" panose="020F0502020204030204" pitchFamily="34" charset="0"/>
              </a:rPr>
              <a:t>MIPS_help.html</a:t>
            </a:r>
            <a:endParaRPr lang="en-US" altLang="en-US" sz="20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MIPS </a:t>
            </a:r>
            <a:r>
              <a:rPr lang="en-US" altLang="en-US" sz="2000" b="0" dirty="0" err="1">
                <a:latin typeface="Calibri" panose="020F0502020204030204" pitchFamily="34" charset="0"/>
              </a:rPr>
              <a:t>Youtube</a:t>
            </a:r>
            <a:endParaRPr lang="en-US" altLang="en-US" sz="2000" b="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u="sng" dirty="0">
                <a:latin typeface="Calibri" panose="020F0502020204030204" pitchFamily="34" charset="0"/>
                <a:hlinkClick r:id="rId4"/>
              </a:rPr>
              <a:t>https://www.youtube.com/playlist?list=PL5b07qlmA3P6zUdDf-o97ddfpvPFuNa5A</a:t>
            </a:r>
            <a:endParaRPr lang="en-US" altLang="en-US" sz="20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b="0" dirty="0">
              <a:latin typeface="Calibri" panose="020F0502020204030204" pitchFamily="34" charset="0"/>
            </a:endParaRP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30BEF8AB-CD35-8F46-8FF5-3E7B3590CC45}"/>
              </a:ext>
            </a:extLst>
          </p:cNvPr>
          <p:cNvSpPr txBox="1">
            <a:spLocks noChangeArrowheads="1"/>
          </p:cNvSpPr>
          <p:nvPr/>
        </p:nvSpPr>
        <p:spPr>
          <a:xfrm>
            <a:off x="404813" y="247650"/>
            <a:ext cx="8716962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b="0" dirty="0">
                <a:latin typeface="+mj-lt"/>
                <a:ea typeface="+mj-ea"/>
                <a:cs typeface="+mj-cs"/>
              </a:rPr>
              <a:t>MIPS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112F9-9B83-9E7B-C793-2B7FF6AACE6E}"/>
              </a:ext>
            </a:extLst>
          </p:cNvPr>
          <p:cNvSpPr txBox="1"/>
          <p:nvPr/>
        </p:nvSpPr>
        <p:spPr>
          <a:xfrm>
            <a:off x="-3018622" y="8372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>
            <a:extLst>
              <a:ext uri="{FF2B5EF4-FFF2-40B4-BE49-F238E27FC236}">
                <a16:creationId xmlns:a16="http://schemas.microsoft.com/office/drawing/2014/main" id="{F9567F42-1CD9-1043-8BFF-6C13906A0054}"/>
              </a:ext>
            </a:extLst>
          </p:cNvPr>
          <p:cNvSpPr txBox="1">
            <a:spLocks noChangeArrowheads="1"/>
          </p:cNvSpPr>
          <p:nvPr/>
        </p:nvSpPr>
        <p:spPr>
          <a:xfrm>
            <a:off x="404813" y="247650"/>
            <a:ext cx="8716962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b="0">
                <a:latin typeface="+mj-lt"/>
                <a:ea typeface="+mj-ea"/>
                <a:cs typeface="+mj-cs"/>
              </a:rPr>
              <a:t>Assembly Characteristics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E1719337-F5B0-D942-809B-36B50267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914400"/>
            <a:ext cx="8548687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Minimal Data Types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ja-JP" altLang="en-US" sz="2000" b="0">
                <a:latin typeface="Calibri" panose="020F0502020204030204" pitchFamily="34" charset="0"/>
              </a:rPr>
              <a:t>“</a:t>
            </a:r>
            <a:r>
              <a:rPr lang="en-US" altLang="ja-JP" sz="2000" b="0">
                <a:latin typeface="Calibri" panose="020F0502020204030204" pitchFamily="34" charset="0"/>
              </a:rPr>
              <a:t>Integer</a:t>
            </a:r>
            <a:r>
              <a:rPr lang="ja-JP" altLang="en-US" sz="2000" b="0">
                <a:latin typeface="Calibri" panose="020F0502020204030204" pitchFamily="34" charset="0"/>
              </a:rPr>
              <a:t>”</a:t>
            </a:r>
            <a:r>
              <a:rPr lang="en-US" altLang="ja-JP" sz="2000" b="0">
                <a:latin typeface="Calibri" panose="020F0502020204030204" pitchFamily="34" charset="0"/>
              </a:rPr>
              <a:t> data of 1, 2, or 4 bytes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Data values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Addresses (untyped pointers)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Floating point data of 4, 8, or 10 bytes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solidFill>
                  <a:srgbClr val="FF0000"/>
                </a:solidFill>
                <a:latin typeface="Calibri" panose="020F0502020204030204" pitchFamily="34" charset="0"/>
              </a:rPr>
              <a:t>No aggregate types such as arrays or structures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Just contiguously allocated bytes in memory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Primitive Operations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Perform arithmetic function on register or memory data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Transfer data between memory and register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Load data from memory into register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Store register data into memory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Transfer control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Unconditional jumps to/from procedures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Conditional branches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5814B89-9C18-DC41-9F99-411A2568AEFB}"/>
              </a:ext>
            </a:extLst>
          </p:cNvPr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="0">
                <a:latin typeface="Calibri" panose="020F0502020204030204" pitchFamily="34" charset="0"/>
              </a:rPr>
              <a:t>Assembly Instruction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EC88BEA-6ACA-C84B-8915-78E930BD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68424"/>
            <a:ext cx="8229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2573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ourier New" panose="02070309020205020404" pitchFamily="49" charset="0"/>
              </a:rPr>
              <a:t>label:  instruction  operand {,operand}  #comments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b="0" dirty="0">
              <a:latin typeface="News Gothic MT" panose="020B0503020103020203" pitchFamily="34" charset="0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label – a place holder: address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Instruction – operation to perform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Operand – source or target of the operation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First operand is a Destination</a:t>
            </a:r>
          </a:p>
          <a:p>
            <a:pPr lvl="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Except</a:t>
            </a:r>
            <a:r>
              <a:rPr lang="en-US" altLang="en-US" b="0" dirty="0">
                <a:latin typeface="Calibri" panose="020F0502020204030204" pitchFamily="34" charset="0"/>
              </a:rPr>
              <a:t> saving from Register to Memory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Register: One of 32 integer registers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Immediate: Constant integer data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0xff for hex constant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Otherwise, decimal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Memory: 4 consecutive bytes of memory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Various </a:t>
            </a:r>
            <a:r>
              <a:rPr lang="ja-JP" altLang="en-US" b="0">
                <a:latin typeface="Calibri" panose="020F0502020204030204" pitchFamily="34" charset="0"/>
              </a:rPr>
              <a:t>“</a:t>
            </a:r>
            <a:r>
              <a:rPr lang="en-US" altLang="ja-JP" b="0" dirty="0">
                <a:solidFill>
                  <a:srgbClr val="FF0000"/>
                </a:solidFill>
                <a:latin typeface="Calibri" panose="020F0502020204030204" pitchFamily="34" charset="0"/>
              </a:rPr>
              <a:t>address modes</a:t>
            </a:r>
            <a:r>
              <a:rPr lang="ja-JP" altLang="en-US" b="0">
                <a:latin typeface="Calibri" panose="020F0502020204030204" pitchFamily="34" charset="0"/>
              </a:rPr>
              <a:t>”</a:t>
            </a:r>
            <a:endParaRPr lang="en-US" altLang="ja-JP" b="0" dirty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b="0" dirty="0">
              <a:latin typeface="News Gothic MT" panose="020B0503020103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b="0" dirty="0">
              <a:latin typeface="News Gothic MT" panose="020B0503020103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5057EBB-502D-BC41-A460-1B67FC885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58705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="0">
                <a:latin typeface="Calibri" panose="020F0502020204030204" pitchFamily="34" charset="0"/>
              </a:rPr>
              <a:t>Resources</a:t>
            </a:r>
            <a:br>
              <a:rPr lang="en-US" altLang="en-US" sz="4400" b="0">
                <a:latin typeface="Calibri" panose="020F0502020204030204" pitchFamily="34" charset="0"/>
              </a:rPr>
            </a:br>
            <a:endParaRPr lang="en-US" altLang="en-US" sz="4400" b="0"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21F5CAA-1788-E947-A723-1110117D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87475"/>
            <a:ext cx="74676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Memory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Code and Data memories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2</a:t>
            </a:r>
            <a:r>
              <a:rPr lang="en-US" sz="2000" b="0" baseline="30000" dirty="0">
                <a:latin typeface="+mn-lt"/>
                <a:ea typeface="+mn-ea"/>
              </a:rPr>
              <a:t>32</a:t>
            </a:r>
            <a:r>
              <a:rPr lang="en-US" sz="2000" b="0" dirty="0">
                <a:latin typeface="+mn-lt"/>
                <a:ea typeface="+mn-ea"/>
              </a:rPr>
              <a:t> bytes of storage	2</a:t>
            </a:r>
            <a:r>
              <a:rPr lang="en-US" sz="2000" b="0" baseline="30000" dirty="0">
                <a:latin typeface="+mn-lt"/>
                <a:ea typeface="+mn-ea"/>
              </a:rPr>
              <a:t>10</a:t>
            </a:r>
            <a:r>
              <a:rPr lang="en-US" sz="2000" b="0" dirty="0">
                <a:latin typeface="+mn-lt"/>
                <a:ea typeface="+mn-ea"/>
              </a:rPr>
              <a:t>=1024 (1k)</a:t>
            </a:r>
          </a:p>
          <a:p>
            <a:pPr lvl="4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0" dirty="0">
                <a:latin typeface="+mn-lt"/>
                <a:ea typeface="+mn-ea"/>
              </a:rPr>
              <a:t>		2</a:t>
            </a:r>
            <a:r>
              <a:rPr lang="en-US" sz="2000" b="0" baseline="30000" dirty="0">
                <a:latin typeface="+mn-lt"/>
                <a:ea typeface="+mn-ea"/>
              </a:rPr>
              <a:t>32 </a:t>
            </a:r>
            <a:r>
              <a:rPr lang="en-US" sz="2000" b="0" dirty="0">
                <a:latin typeface="+mn-lt"/>
                <a:ea typeface="+mn-ea"/>
              </a:rPr>
              <a:t>= </a:t>
            </a:r>
            <a:r>
              <a:rPr lang="en-US" sz="2000" b="0" dirty="0"/>
              <a:t> 2</a:t>
            </a:r>
            <a:r>
              <a:rPr lang="en-US" sz="2000" b="0" baseline="30000" dirty="0"/>
              <a:t>30</a:t>
            </a:r>
            <a:r>
              <a:rPr lang="en-US" sz="2000" b="0" dirty="0"/>
              <a:t>x2</a:t>
            </a:r>
            <a:r>
              <a:rPr lang="en-US" sz="2000" b="0" baseline="30000" dirty="0"/>
              <a:t>2 </a:t>
            </a:r>
            <a:r>
              <a:rPr lang="en-US" sz="2000" b="0" dirty="0"/>
              <a:t>= 4B</a:t>
            </a:r>
            <a:endParaRPr lang="en-US" sz="2000" b="0" baseline="30000" dirty="0">
              <a:latin typeface="+mn-lt"/>
              <a:ea typeface="+mn-ea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0" dirty="0">
                <a:latin typeface="+mn-lt"/>
                <a:ea typeface="+mn-ea"/>
              </a:rPr>
              <a:t>				</a:t>
            </a:r>
            <a:r>
              <a:rPr lang="en-US" sz="2000" b="0" dirty="0"/>
              <a:t> 2</a:t>
            </a:r>
            <a:r>
              <a:rPr lang="en-US" sz="2000" b="0" baseline="30000" dirty="0"/>
              <a:t>64 </a:t>
            </a:r>
            <a:r>
              <a:rPr lang="en-US" sz="2000" b="0" dirty="0"/>
              <a:t>=  2</a:t>
            </a:r>
            <a:r>
              <a:rPr lang="en-US" sz="2000" b="0" baseline="30000" dirty="0"/>
              <a:t>32</a:t>
            </a:r>
            <a:r>
              <a:rPr lang="en-US" sz="2000" b="0" dirty="0"/>
              <a:t>x2</a:t>
            </a:r>
            <a:r>
              <a:rPr lang="en-US" sz="2000" b="0" baseline="30000" dirty="0"/>
              <a:t>32 </a:t>
            </a:r>
            <a:r>
              <a:rPr lang="en-US" sz="2000" b="0" dirty="0"/>
              <a:t>= 16BxB</a:t>
            </a:r>
            <a:endParaRPr lang="en-US" sz="2000" b="0" dirty="0">
              <a:latin typeface="+mn-lt"/>
              <a:ea typeface="+mn-ea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ALU – perform 32-bit operation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b="0" dirty="0">
              <a:latin typeface="+mn-lt"/>
              <a:ea typeface="+mn-ea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32 32-bit Registers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$zero or $0: always 0, and cannot be modified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$t0 -- $t9</a:t>
            </a:r>
            <a:r>
              <a:rPr lang="en-US" sz="2000" b="0" dirty="0">
                <a:latin typeface="+mn-lt"/>
                <a:ea typeface="+mn-ea"/>
              </a:rPr>
              <a:t> (10): General purpose	=&gt; temporary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$a0 -- $a3 </a:t>
            </a:r>
            <a:r>
              <a:rPr lang="en-US" sz="2000" b="0" dirty="0">
                <a:latin typeface="+mn-lt"/>
                <a:ea typeface="+mn-ea"/>
              </a:rPr>
              <a:t>(4): General purpose		=&gt; arguments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$s0 -- $s7 </a:t>
            </a:r>
            <a:r>
              <a:rPr lang="en-US" sz="2000" b="0" dirty="0">
                <a:latin typeface="+mn-lt"/>
                <a:ea typeface="+mn-ea"/>
              </a:rPr>
              <a:t>(8): General purpose		=&gt; save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$v0, $v1 </a:t>
            </a:r>
            <a:r>
              <a:rPr lang="en-US" sz="2000" b="0" dirty="0">
                <a:latin typeface="+mn-lt"/>
                <a:ea typeface="+mn-ea"/>
              </a:rPr>
              <a:t>(2): General purpose		=&gt; i/o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$</a:t>
            </a:r>
            <a:r>
              <a:rPr lang="en-US" sz="2000" b="0" dirty="0" err="1">
                <a:latin typeface="+mn-lt"/>
                <a:ea typeface="+mn-ea"/>
              </a:rPr>
              <a:t>sp</a:t>
            </a:r>
            <a:r>
              <a:rPr lang="en-US" sz="2000" b="0" dirty="0">
                <a:latin typeface="+mn-lt"/>
                <a:ea typeface="+mn-ea"/>
              </a:rPr>
              <a:t> (1): stack pointer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$ra (1): return address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b="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>
            <a:extLst>
              <a:ext uri="{FF2B5EF4-FFF2-40B4-BE49-F238E27FC236}">
                <a16:creationId xmlns:a16="http://schemas.microsoft.com/office/drawing/2014/main" id="{914B3029-24F6-4245-8470-4C4D1BB3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4495800" cy="594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 dirty="0">
                <a:latin typeface="Helvetica" pitchFamily="2" charset="0"/>
              </a:rPr>
              <a:t>	reg1 = 0</a:t>
            </a:r>
          </a:p>
          <a:p>
            <a:r>
              <a:rPr lang="en-US" altLang="en-US" sz="2000" b="0" dirty="0">
                <a:latin typeface="Helvetica" pitchFamily="2" charset="0"/>
              </a:rPr>
              <a:t>	reg9 = 0</a:t>
            </a:r>
          </a:p>
          <a:p>
            <a:endParaRPr lang="en-US" altLang="en-US" sz="2000" b="0" dirty="0">
              <a:latin typeface="Helvetica" pitchFamily="2" charset="0"/>
            </a:endParaRPr>
          </a:p>
          <a:p>
            <a:r>
              <a:rPr lang="en-US" altLang="en-US" sz="2000" b="0" dirty="0" err="1">
                <a:latin typeface="Helvetica" pitchFamily="2" charset="0"/>
              </a:rPr>
              <a:t>rept</a:t>
            </a:r>
            <a:r>
              <a:rPr lang="en-US" altLang="en-US" sz="2000" b="0" dirty="0">
                <a:latin typeface="Helvetica" pitchFamily="2" charset="0"/>
              </a:rPr>
              <a:t>:	reg3 = grades[reg9]</a:t>
            </a:r>
          </a:p>
          <a:p>
            <a:r>
              <a:rPr lang="en-US" altLang="en-US" sz="2000" b="0" dirty="0">
                <a:latin typeface="Helvetica" pitchFamily="2" charset="0"/>
              </a:rPr>
              <a:t>	compare(reg3, 0)</a:t>
            </a:r>
          </a:p>
          <a:p>
            <a:r>
              <a:rPr lang="en-US" altLang="en-US" sz="2000" b="0" dirty="0">
                <a:latin typeface="Helvetica" pitchFamily="2" charset="0"/>
              </a:rPr>
              <a:t>	branch(LT) to next</a:t>
            </a:r>
          </a:p>
          <a:p>
            <a:r>
              <a:rPr lang="en-US" altLang="en-US" sz="2000" b="0" dirty="0">
                <a:latin typeface="Helvetica" pitchFamily="2" charset="0"/>
              </a:rPr>
              <a:t>	add reg1, reg1, reg3</a:t>
            </a:r>
          </a:p>
          <a:p>
            <a:r>
              <a:rPr lang="en-US" altLang="en-US" sz="2000" b="0" dirty="0">
                <a:latin typeface="Helvetica" pitchFamily="2" charset="0"/>
              </a:rPr>
              <a:t>	add reg9, 1, reg9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  <a:r>
              <a:rPr lang="en-US" altLang="en-US" sz="2000" b="0" dirty="0" err="1">
                <a:latin typeface="Helvetica" pitchFamily="2" charset="0"/>
              </a:rPr>
              <a:t>goto</a:t>
            </a:r>
            <a:r>
              <a:rPr lang="en-US" altLang="en-US" sz="2000" b="0" dirty="0">
                <a:latin typeface="Helvetica" pitchFamily="2" charset="0"/>
              </a:rPr>
              <a:t> </a:t>
            </a:r>
            <a:r>
              <a:rPr lang="en-US" altLang="en-US" sz="2000" b="0" dirty="0" err="1">
                <a:latin typeface="Helvetica" pitchFamily="2" charset="0"/>
              </a:rPr>
              <a:t>rept</a:t>
            </a:r>
            <a:endParaRPr lang="en-US" altLang="en-US" sz="2000" b="0" dirty="0">
              <a:latin typeface="Helvetica" pitchFamily="2" charset="0"/>
            </a:endParaRPr>
          </a:p>
          <a:p>
            <a:endParaRPr lang="en-US" altLang="en-US" sz="2000" b="0" dirty="0">
              <a:latin typeface="Helvetica" pitchFamily="2" charset="0"/>
            </a:endParaRPr>
          </a:p>
          <a:p>
            <a:r>
              <a:rPr lang="en-US" altLang="en-US" sz="2000" b="0" dirty="0">
                <a:latin typeface="Helvetica" pitchFamily="2" charset="0"/>
              </a:rPr>
              <a:t>next:</a:t>
            </a:r>
          </a:p>
          <a:p>
            <a:r>
              <a:rPr lang="en-US" altLang="en-US" sz="2000" b="0" dirty="0">
                <a:latin typeface="Helvetica" pitchFamily="2" charset="0"/>
              </a:rPr>
              <a:t>	compare(reg9,0)</a:t>
            </a:r>
          </a:p>
          <a:p>
            <a:r>
              <a:rPr lang="en-US" altLang="en-US" sz="2000" b="0" dirty="0">
                <a:latin typeface="Helvetica" pitchFamily="2" charset="0"/>
              </a:rPr>
              <a:t>	branch(LE) to done</a:t>
            </a:r>
          </a:p>
          <a:p>
            <a:r>
              <a:rPr lang="en-US" altLang="en-US" sz="2000" b="0" dirty="0">
                <a:latin typeface="Helvetica" pitchFamily="2" charset="0"/>
              </a:rPr>
              <a:t>	reg3 = reg1/reg9</a:t>
            </a:r>
          </a:p>
          <a:p>
            <a:r>
              <a:rPr lang="en-US" altLang="en-US" sz="2000" b="0" dirty="0">
                <a:latin typeface="Helvetica" pitchFamily="2" charset="0"/>
              </a:rPr>
              <a:t>	print reg3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  <a:r>
              <a:rPr lang="en-US" altLang="en-US" sz="2000" b="0" dirty="0" err="1">
                <a:latin typeface="Helvetica" pitchFamily="2" charset="0"/>
              </a:rPr>
              <a:t>goto</a:t>
            </a:r>
            <a:r>
              <a:rPr lang="en-US" altLang="en-US" sz="2000" b="0" dirty="0">
                <a:latin typeface="Helvetica" pitchFamily="2" charset="0"/>
              </a:rPr>
              <a:t> Exit</a:t>
            </a:r>
          </a:p>
          <a:p>
            <a:r>
              <a:rPr lang="en-US" altLang="en-US" sz="2000" b="0" dirty="0">
                <a:latin typeface="Helvetica" pitchFamily="2" charset="0"/>
              </a:rPr>
              <a:t>done:</a:t>
            </a:r>
          </a:p>
          <a:p>
            <a:r>
              <a:rPr lang="en-US" altLang="en-US" sz="2000" b="0" dirty="0">
                <a:latin typeface="Helvetica" pitchFamily="2" charset="0"/>
              </a:rPr>
              <a:t>	print 'no grades were entered'</a:t>
            </a:r>
          </a:p>
          <a:p>
            <a:r>
              <a:rPr lang="en-US" altLang="en-US" sz="2000" b="0" dirty="0">
                <a:latin typeface="Helvetica" pitchFamily="2" charset="0"/>
              </a:rPr>
              <a:t>Exit:</a:t>
            </a:r>
          </a:p>
        </p:txBody>
      </p:sp>
      <p:sp>
        <p:nvSpPr>
          <p:cNvPr id="37890" name="TextBox 3">
            <a:extLst>
              <a:ext uri="{FF2B5EF4-FFF2-40B4-BE49-F238E27FC236}">
                <a16:creationId xmlns:a16="http://schemas.microsoft.com/office/drawing/2014/main" id="{0512E3EC-85A0-3341-9386-C9E9B010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2" y="609600"/>
            <a:ext cx="4363790" cy="5355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reg1 = 0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reg9 = 0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rept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If (grades[reg9]&lt;0) 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next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add reg1, reg1, grades[reg9]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add reg9, 1, reg9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rept</a:t>
            </a:r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next: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if (reg9 &lt;= 0)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done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average = reg1/reg9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print average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Exit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done: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print 'no grades were entered'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337646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>
            <a:extLst>
              <a:ext uri="{FF2B5EF4-FFF2-40B4-BE49-F238E27FC236}">
                <a16:creationId xmlns:a16="http://schemas.microsoft.com/office/drawing/2014/main" id="{914B3029-24F6-4245-8470-4C4D1BB3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378" y="307975"/>
            <a:ext cx="4495800" cy="65556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reg1 = 0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reg9 = 0</a:t>
            </a:r>
          </a:p>
          <a:p>
            <a:endParaRPr lang="en-US" altLang="en-US" sz="2000" b="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r>
              <a:rPr lang="en-US" altLang="en-US" sz="2000" b="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rept</a:t>
            </a:r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:	reg3 = grades[reg9]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compare(reg3, 0)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branch(LT) to next</a:t>
            </a:r>
          </a:p>
          <a:p>
            <a:endParaRPr lang="en-US" altLang="en-US" sz="2000" b="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add reg1, reg1, reg3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add reg9, 1, reg9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</a:t>
            </a:r>
            <a:r>
              <a:rPr lang="en-US" altLang="en-US" sz="2000" b="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</a:t>
            </a:r>
            <a:r>
              <a:rPr lang="en-US" altLang="en-US" sz="2000" b="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rept</a:t>
            </a:r>
            <a:endParaRPr lang="en-US" altLang="en-US" sz="2000" b="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endParaRPr lang="en-US" altLang="en-US" sz="2000" b="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next: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compare(reg9,0)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branch(LE) </a:t>
            </a:r>
            <a:r>
              <a:rPr lang="en-US" altLang="en-US" sz="2000" b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to done</a:t>
            </a:r>
          </a:p>
          <a:p>
            <a:endParaRPr lang="en-US" altLang="en-US" sz="2000" b="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reg3 = reg1/reg9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print reg3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</a:t>
            </a:r>
            <a:r>
              <a:rPr lang="en-US" altLang="en-US" sz="2000" b="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Exit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done: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	print 'no grades were entered'</a:t>
            </a:r>
          </a:p>
          <a:p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Exit: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1E637D8-5EA7-5842-B78F-C0091D677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8" y="307975"/>
            <a:ext cx="4495800" cy="65556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 dirty="0">
                <a:latin typeface="Helvetica" pitchFamily="2" charset="0"/>
              </a:rPr>
              <a:t>	li 	$t1, 0</a:t>
            </a:r>
          </a:p>
          <a:p>
            <a:r>
              <a:rPr lang="en-US" altLang="en-US" sz="2000" b="0" dirty="0">
                <a:latin typeface="Helvetica" pitchFamily="2" charset="0"/>
              </a:rPr>
              <a:t>	li	$t9, 0</a:t>
            </a:r>
          </a:p>
          <a:p>
            <a:endParaRPr lang="en-US" altLang="en-US" sz="2000" b="0" dirty="0">
              <a:latin typeface="Helvetica" pitchFamily="2" charset="0"/>
            </a:endParaRPr>
          </a:p>
          <a:p>
            <a:r>
              <a:rPr lang="en-US" altLang="en-US" sz="2000" b="0" dirty="0" err="1">
                <a:latin typeface="Helvetica" pitchFamily="2" charset="0"/>
              </a:rPr>
              <a:t>rept</a:t>
            </a:r>
            <a:r>
              <a:rPr lang="en-US" altLang="en-US" sz="2000" b="0" dirty="0">
                <a:latin typeface="Helvetica" pitchFamily="2" charset="0"/>
              </a:rPr>
              <a:t>:	</a:t>
            </a:r>
            <a:r>
              <a:rPr lang="en-US" altLang="en-US" sz="2000" b="0" dirty="0" err="1">
                <a:latin typeface="Helvetica" pitchFamily="2" charset="0"/>
              </a:rPr>
              <a:t>mul</a:t>
            </a:r>
            <a:r>
              <a:rPr lang="en-US" altLang="en-US" sz="2000" b="0" dirty="0">
                <a:latin typeface="Helvetica" pitchFamily="2" charset="0"/>
              </a:rPr>
              <a:t>	$t8, $t9, 4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  <a:r>
              <a:rPr lang="en-US" altLang="en-US" sz="2000" b="0" dirty="0" err="1">
                <a:latin typeface="Helvetica" pitchFamily="2" charset="0"/>
              </a:rPr>
              <a:t>lw</a:t>
            </a:r>
            <a:r>
              <a:rPr lang="en-US" altLang="en-US" sz="2000" b="0" dirty="0">
                <a:latin typeface="Helvetica" pitchFamily="2" charset="0"/>
              </a:rPr>
              <a:t>	$t3, grades($t8)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  <a:r>
              <a:rPr lang="en-US" altLang="en-US" sz="2000" b="0" dirty="0" err="1">
                <a:latin typeface="Helvetica" pitchFamily="2" charset="0"/>
              </a:rPr>
              <a:t>blt</a:t>
            </a:r>
            <a:r>
              <a:rPr lang="en-US" altLang="en-US" sz="2000" b="0" dirty="0">
                <a:latin typeface="Helvetica" pitchFamily="2" charset="0"/>
              </a:rPr>
              <a:t>	$t3, 0, next</a:t>
            </a:r>
          </a:p>
          <a:p>
            <a:endParaRPr lang="en-US" altLang="en-US" sz="2000" b="0" dirty="0">
              <a:latin typeface="Helvetica" pitchFamily="2" charset="0"/>
            </a:endParaRPr>
          </a:p>
          <a:p>
            <a:r>
              <a:rPr lang="en-US" altLang="en-US" sz="2000" b="0" dirty="0">
                <a:latin typeface="Helvetica" pitchFamily="2" charset="0"/>
              </a:rPr>
              <a:t>	add	$t1, $t1, $t3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  <a:r>
              <a:rPr lang="en-US" altLang="en-US" sz="2000" b="0" dirty="0" err="1">
                <a:latin typeface="Helvetica" pitchFamily="2" charset="0"/>
              </a:rPr>
              <a:t>addi</a:t>
            </a:r>
            <a:r>
              <a:rPr lang="en-US" altLang="en-US" sz="2000" b="0" dirty="0">
                <a:latin typeface="Helvetica" pitchFamily="2" charset="0"/>
              </a:rPr>
              <a:t>	$t9, $t9, 1</a:t>
            </a:r>
          </a:p>
          <a:p>
            <a:r>
              <a:rPr lang="en-US" altLang="en-US" sz="2000" b="0" dirty="0">
                <a:latin typeface="Helvetica" pitchFamily="2" charset="0"/>
              </a:rPr>
              <a:t>	b	</a:t>
            </a:r>
            <a:r>
              <a:rPr lang="en-US" altLang="en-US" sz="2000" b="0" dirty="0" err="1">
                <a:latin typeface="Helvetica" pitchFamily="2" charset="0"/>
              </a:rPr>
              <a:t>rept</a:t>
            </a:r>
            <a:endParaRPr lang="en-US" altLang="en-US" sz="2000" b="0" dirty="0">
              <a:latin typeface="Helvetica" pitchFamily="2" charset="0"/>
            </a:endParaRPr>
          </a:p>
          <a:p>
            <a:endParaRPr lang="en-US" altLang="en-US" sz="2000" b="0" dirty="0">
              <a:latin typeface="Helvetica" pitchFamily="2" charset="0"/>
            </a:endParaRPr>
          </a:p>
          <a:p>
            <a:r>
              <a:rPr lang="en-US" altLang="en-US" sz="2000" b="0" dirty="0">
                <a:latin typeface="Helvetica" pitchFamily="2" charset="0"/>
              </a:rPr>
              <a:t>next: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  <a:r>
              <a:rPr lang="en-US" altLang="en-US" sz="2000" b="0" dirty="0" err="1">
                <a:latin typeface="Helvetica" pitchFamily="2" charset="0"/>
              </a:rPr>
              <a:t>ble</a:t>
            </a:r>
            <a:r>
              <a:rPr lang="en-US" altLang="en-US" sz="2000" b="0" dirty="0">
                <a:latin typeface="Helvetica" pitchFamily="2" charset="0"/>
              </a:rPr>
              <a:t>	$t9, 0, done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  <a:r>
              <a:rPr lang="en-US" altLang="en-US" sz="2000" b="0" dirty="0" err="1">
                <a:latin typeface="Helvetica" pitchFamily="2" charset="0"/>
              </a:rPr>
              <a:t>blez</a:t>
            </a:r>
            <a:r>
              <a:rPr lang="en-US" altLang="en-US" sz="2000" b="0" dirty="0">
                <a:latin typeface="Helvetica" pitchFamily="2" charset="0"/>
              </a:rPr>
              <a:t>	$t9, done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</a:p>
          <a:p>
            <a:r>
              <a:rPr lang="en-US" altLang="en-US" sz="2000" b="0" dirty="0">
                <a:latin typeface="Helvetica" pitchFamily="2" charset="0"/>
              </a:rPr>
              <a:t>	div	$t3, $t1, $t9</a:t>
            </a:r>
          </a:p>
          <a:p>
            <a:r>
              <a:rPr lang="en-US" altLang="en-US" sz="2000" b="0" dirty="0">
                <a:latin typeface="Helvetica" pitchFamily="2" charset="0"/>
              </a:rPr>
              <a:t>	print 	$t3</a:t>
            </a:r>
          </a:p>
          <a:p>
            <a:r>
              <a:rPr lang="en-US" altLang="en-US" sz="2000" b="0" dirty="0">
                <a:latin typeface="Helvetica" pitchFamily="2" charset="0"/>
              </a:rPr>
              <a:t>	b 	Exit</a:t>
            </a:r>
          </a:p>
          <a:p>
            <a:r>
              <a:rPr lang="en-US" altLang="en-US" sz="2000" b="0" dirty="0">
                <a:latin typeface="Helvetica" pitchFamily="2" charset="0"/>
              </a:rPr>
              <a:t>done:</a:t>
            </a:r>
          </a:p>
          <a:p>
            <a:r>
              <a:rPr lang="en-US" altLang="en-US" sz="2000" b="0" dirty="0">
                <a:latin typeface="Helvetica" pitchFamily="2" charset="0"/>
              </a:rPr>
              <a:t>	print 'no grades were entered'</a:t>
            </a:r>
          </a:p>
          <a:p>
            <a:r>
              <a:rPr lang="en-US" altLang="en-US" sz="2000" b="0" dirty="0">
                <a:latin typeface="Helvetica" pitchFamily="2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334141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76BCE38-1B73-B64C-9701-14036BA1D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2" y="457200"/>
            <a:ext cx="57181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MIPS Architecture</a:t>
            </a:r>
            <a:b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endParaRPr lang="en-US" altLang="en-US" sz="46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 descr="mips">
            <a:extLst>
              <a:ext uri="{FF2B5EF4-FFF2-40B4-BE49-F238E27FC236}">
                <a16:creationId xmlns:a16="http://schemas.microsoft.com/office/drawing/2014/main" id="{5BE5E528-102D-8C45-85AB-76B9A96A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39" y="1613071"/>
            <a:ext cx="5410200" cy="406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FFA6398-D8CE-294A-A0C2-9217E36A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19" y="1605960"/>
            <a:ext cx="3733762" cy="367669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87A9E"/>
            </a:solidFill>
            <a:round/>
            <a:headEnd/>
            <a:tailEnd/>
          </a:ln>
          <a:effectLst>
            <a:outerShdw blurRad="63500" dist="26940" dir="5400000" sx="100999" sy="100999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E7C1456-9B3A-F149-B19F-18DA8178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365288"/>
            <a:ext cx="7359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 dirty="0">
                <a:latin typeface="Franklin Gothic Book" panose="020B0503020102020204" pitchFamily="34" charset="0"/>
              </a:rPr>
              <a:t>CPU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F17D40B-2015-964A-9B62-F2681CD8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31" y="1447799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solidFill>
                  <a:srgbClr val="FF0000"/>
                </a:solidFill>
                <a:latin typeface="+mn-lt"/>
                <a:ea typeface="+mn-ea"/>
              </a:rPr>
              <a:t>M</a:t>
            </a:r>
            <a:r>
              <a:rPr lang="en-US" b="0" dirty="0">
                <a:latin typeface="+mn-lt"/>
                <a:ea typeface="+mn-ea"/>
              </a:rPr>
              <a:t>icroprocessor without </a:t>
            </a:r>
            <a:r>
              <a:rPr lang="en-US" b="0" dirty="0"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b="0" dirty="0">
                <a:latin typeface="+mn-lt"/>
                <a:ea typeface="+mn-ea"/>
              </a:rPr>
              <a:t>nterlocked </a:t>
            </a:r>
            <a:r>
              <a:rPr lang="en-US" b="0" dirty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-US" b="0" dirty="0">
                <a:latin typeface="+mn-lt"/>
                <a:ea typeface="+mn-ea"/>
              </a:rPr>
              <a:t>ipeline </a:t>
            </a:r>
            <a:r>
              <a:rPr lang="en-US" b="0" dirty="0">
                <a:solidFill>
                  <a:srgbClr val="FF0000"/>
                </a:solidFill>
                <a:latin typeface="+mn-lt"/>
                <a:ea typeface="+mn-ea"/>
              </a:rPr>
              <a:t>S</a:t>
            </a:r>
            <a:r>
              <a:rPr lang="en-US" b="0" dirty="0">
                <a:latin typeface="+mn-lt"/>
                <a:ea typeface="+mn-ea"/>
              </a:rPr>
              <a:t>tages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b="0" dirty="0">
              <a:latin typeface="+mn-lt"/>
              <a:ea typeface="+mn-ea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Resources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CPU</a:t>
            </a:r>
            <a:r>
              <a:rPr lang="en-US" sz="2000" b="0" dirty="0">
                <a:latin typeface="+mn-lt"/>
                <a:ea typeface="+mn-ea"/>
              </a:rPr>
              <a:t> 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ALU</a:t>
            </a:r>
            <a:endParaRPr lang="en-US" sz="2000" b="0" dirty="0">
              <a:latin typeface="+mn-lt"/>
              <a:ea typeface="+mn-ea"/>
            </a:endParaRP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Registers</a:t>
            </a:r>
          </a:p>
          <a:p>
            <a:pPr lvl="2">
              <a:spcBef>
                <a:spcPts val="0"/>
              </a:spcBef>
              <a:defRPr/>
            </a:pPr>
            <a:endParaRPr lang="en-US" sz="2000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Memory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I/O</a:t>
            </a:r>
          </a:p>
          <a:p>
            <a:pPr lvl="3">
              <a:spcBef>
                <a:spcPct val="20000"/>
              </a:spcBef>
              <a:defRPr/>
            </a:pPr>
            <a:r>
              <a:rPr lang="en-US" sz="1800" b="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Central Processing Unit</a:t>
            </a:r>
          </a:p>
          <a:p>
            <a:pPr lvl="3">
              <a:spcBef>
                <a:spcPct val="20000"/>
              </a:spcBef>
              <a:defRPr/>
            </a:pPr>
            <a:r>
              <a:rPr lang="en-US" sz="1800" b="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Arithmetic &amp; Logical Unit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3831A0A-D4FF-2C43-9C54-F323A3C1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5867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Hardware Organization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C1DC95-98D4-A644-9807-510AB7DE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0" dirty="0">
                <a:latin typeface="+mn-lt"/>
                <a:ea typeface="+mn-ea"/>
              </a:rPr>
              <a:t>Resources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0" dirty="0">
              <a:latin typeface="+mn-lt"/>
              <a:ea typeface="+mn-ea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ea typeface="+mn-ea"/>
              </a:rPr>
              <a:t>CPU</a:t>
            </a:r>
            <a:r>
              <a:rPr lang="en-US" sz="2000" b="0" dirty="0">
                <a:latin typeface="+mn-lt"/>
                <a:ea typeface="+mn-ea"/>
              </a:rPr>
              <a:t> (Central Processing Unit)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ALU</a:t>
            </a:r>
            <a:r>
              <a:rPr lang="en-US" sz="2000" b="0" dirty="0">
                <a:latin typeface="+mn-lt"/>
                <a:ea typeface="+mn-ea"/>
              </a:rPr>
              <a:t> (Arithmetic &amp; Logical Unit)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Register File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Program Counter (PC)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Instruction Register (IR)</a:t>
            </a:r>
          </a:p>
          <a:p>
            <a:pPr lvl="3">
              <a:spcBef>
                <a:spcPct val="20000"/>
              </a:spcBef>
              <a:defRPr/>
            </a:pPr>
            <a:endParaRPr lang="en-US" sz="2000" dirty="0">
              <a:latin typeface="+mn-lt"/>
              <a:ea typeface="+mn-ea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Memory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defRPr/>
            </a:pPr>
            <a:endParaRPr lang="en-US" sz="2000" dirty="0">
              <a:latin typeface="+mj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I/O</a:t>
            </a:r>
          </a:p>
          <a:p>
            <a:pPr lvl="2">
              <a:spcBef>
                <a:spcPct val="20000"/>
              </a:spcBef>
              <a:defRPr/>
            </a:pPr>
            <a:endParaRPr lang="en-US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909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>
            <a:extLst>
              <a:ext uri="{FF2B5EF4-FFF2-40B4-BE49-F238E27FC236}">
                <a16:creationId xmlns:a16="http://schemas.microsoft.com/office/drawing/2014/main" id="{0494E9D6-0049-4548-93EF-B466324B6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>
                <a:latin typeface="Calibri" panose="020F0502020204030204" pitchFamily="34" charset="0"/>
              </a:rPr>
              <a:t>Program Execution</a:t>
            </a:r>
          </a:p>
        </p:txBody>
      </p:sp>
      <p:sp>
        <p:nvSpPr>
          <p:cNvPr id="20482" name="Rectangle 7">
            <a:extLst>
              <a:ext uri="{FF2B5EF4-FFF2-40B4-BE49-F238E27FC236}">
                <a16:creationId xmlns:a16="http://schemas.microsoft.com/office/drawing/2014/main" id="{9A011CBA-701C-DE49-8F3B-4C643350C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967579"/>
            <a:ext cx="7493794" cy="265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Hello program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Compile</a:t>
            </a:r>
          </a:p>
          <a:p>
            <a:pPr lvl="2"/>
            <a:r>
              <a:rPr lang="en-US" altLang="en-US" dirty="0" err="1">
                <a:latin typeface="Calibri" panose="020F0502020204030204" pitchFamily="34" charset="0"/>
              </a:rPr>
              <a:t>gcc</a:t>
            </a:r>
            <a:r>
              <a:rPr lang="en-US" altLang="en-US" dirty="0">
                <a:latin typeface="Calibri" panose="020F0502020204030204" pitchFamily="34" charset="0"/>
              </a:rPr>
              <a:t> –o hello </a:t>
            </a:r>
            <a:r>
              <a:rPr lang="en-US" altLang="en-US" dirty="0" err="1">
                <a:latin typeface="Calibri" panose="020F0502020204030204" pitchFamily="34" charset="0"/>
              </a:rPr>
              <a:t>hello.c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./hello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Von Neumann Architecture (1945) – re-use memory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5E320776-2710-0E46-BF0C-D9A767811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5219700"/>
            <a:ext cx="2209800" cy="1219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Data Memory</a:t>
            </a:r>
          </a:p>
        </p:txBody>
      </p:sp>
      <p:sp>
        <p:nvSpPr>
          <p:cNvPr id="20484" name="Text Box 8">
            <a:extLst>
              <a:ext uri="{FF2B5EF4-FFF2-40B4-BE49-F238E27FC236}">
                <a16:creationId xmlns:a16="http://schemas.microsoft.com/office/drawing/2014/main" id="{A629C0E3-6105-A248-BC82-5E2D05BED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57531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Program Data</a:t>
            </a:r>
          </a:p>
        </p:txBody>
      </p:sp>
      <p:sp>
        <p:nvSpPr>
          <p:cNvPr id="20485" name="Line 9">
            <a:extLst>
              <a:ext uri="{FF2B5EF4-FFF2-40B4-BE49-F238E27FC236}">
                <a16:creationId xmlns:a16="http://schemas.microsoft.com/office/drawing/2014/main" id="{0415F950-0E64-E44B-A065-11278F2BE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3900" y="58293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10">
            <a:extLst>
              <a:ext uri="{FF2B5EF4-FFF2-40B4-BE49-F238E27FC236}">
                <a16:creationId xmlns:a16="http://schemas.microsoft.com/office/drawing/2014/main" id="{621BF0BD-C155-084E-B083-6AB03A5B2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3900" y="53213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11">
            <a:extLst>
              <a:ext uri="{FF2B5EF4-FFF2-40B4-BE49-F238E27FC236}">
                <a16:creationId xmlns:a16="http://schemas.microsoft.com/office/drawing/2014/main" id="{A88FD329-4BCA-1647-AFDE-5D82FEF17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3900" y="48387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12">
            <a:extLst>
              <a:ext uri="{FF2B5EF4-FFF2-40B4-BE49-F238E27FC236}">
                <a16:creationId xmlns:a16="http://schemas.microsoft.com/office/drawing/2014/main" id="{D657B295-B074-7B4E-AAAA-38C21125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4991100"/>
            <a:ext cx="1752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Addresses</a:t>
            </a:r>
          </a:p>
        </p:txBody>
      </p:sp>
      <p:sp>
        <p:nvSpPr>
          <p:cNvPr id="20489" name="Text Box 13">
            <a:extLst>
              <a:ext uri="{FF2B5EF4-FFF2-40B4-BE49-F238E27FC236}">
                <a16:creationId xmlns:a16="http://schemas.microsoft.com/office/drawing/2014/main" id="{F702DAAE-FD13-E24C-AEA4-09772DE3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5524500"/>
            <a:ext cx="1752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Data</a:t>
            </a:r>
          </a:p>
        </p:txBody>
      </p:sp>
      <p:sp>
        <p:nvSpPr>
          <p:cNvPr id="20490" name="Text Box 14">
            <a:extLst>
              <a:ext uri="{FF2B5EF4-FFF2-40B4-BE49-F238E27FC236}">
                <a16:creationId xmlns:a16="http://schemas.microsoft.com/office/drawing/2014/main" id="{AF1590E3-8570-7F4E-A2CE-28B5CE5C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4457700"/>
            <a:ext cx="1676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Instructions</a:t>
            </a:r>
          </a:p>
        </p:txBody>
      </p:sp>
      <p:sp>
        <p:nvSpPr>
          <p:cNvPr id="20491" name="Rectangle 7">
            <a:extLst>
              <a:ext uri="{FF2B5EF4-FFF2-40B4-BE49-F238E27FC236}">
                <a16:creationId xmlns:a16="http://schemas.microsoft.com/office/drawing/2014/main" id="{4DD0D6D4-1B68-5341-90A9-4D435648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3962400"/>
            <a:ext cx="2209800" cy="1219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Code Memory</a:t>
            </a:r>
          </a:p>
        </p:txBody>
      </p:sp>
      <p:sp>
        <p:nvSpPr>
          <p:cNvPr id="20492" name="Text Box 8">
            <a:extLst>
              <a:ext uri="{FF2B5EF4-FFF2-40B4-BE49-F238E27FC236}">
                <a16:creationId xmlns:a16="http://schemas.microsoft.com/office/drawing/2014/main" id="{2EF2229B-43B8-9049-8723-02029EC7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45339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Helvetica" pitchFamily="2" charset="0"/>
              </a:rPr>
              <a:t>Program Code</a:t>
            </a:r>
          </a:p>
        </p:txBody>
      </p:sp>
      <p:sp>
        <p:nvSpPr>
          <p:cNvPr id="20493" name="Rectangle 4">
            <a:extLst>
              <a:ext uri="{FF2B5EF4-FFF2-40B4-BE49-F238E27FC236}">
                <a16:creationId xmlns:a16="http://schemas.microsoft.com/office/drawing/2014/main" id="{0B754FAF-9557-3545-A086-E65ADACB6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4672013"/>
            <a:ext cx="381000" cy="14478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PC</a:t>
            </a:r>
          </a:p>
        </p:txBody>
      </p:sp>
      <p:sp>
        <p:nvSpPr>
          <p:cNvPr id="20494" name="Rectangle 5">
            <a:extLst>
              <a:ext uri="{FF2B5EF4-FFF2-40B4-BE49-F238E27FC236}">
                <a16:creationId xmlns:a16="http://schemas.microsoft.com/office/drawing/2014/main" id="{9FEDDE42-5423-D74B-952E-D4EB3EDE7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4319588"/>
            <a:ext cx="665163" cy="116205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Registers</a:t>
            </a:r>
          </a:p>
        </p:txBody>
      </p:sp>
      <p:sp>
        <p:nvSpPr>
          <p:cNvPr id="20495" name="Rectangle 6">
            <a:extLst>
              <a:ext uri="{FF2B5EF4-FFF2-40B4-BE49-F238E27FC236}">
                <a16:creationId xmlns:a16="http://schemas.microsoft.com/office/drawing/2014/main" id="{AD0A5F73-1B05-CA4F-8194-9325F0CAB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4038600"/>
            <a:ext cx="3200400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CPU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47E6F0C2-FCDF-3C44-A10A-B9651C337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5653088"/>
            <a:ext cx="590550" cy="45085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CC</a:t>
            </a:r>
          </a:p>
        </p:txBody>
      </p:sp>
      <p:sp>
        <p:nvSpPr>
          <p:cNvPr id="20497" name="Freeform 9">
            <a:extLst>
              <a:ext uri="{FF2B5EF4-FFF2-40B4-BE49-F238E27FC236}">
                <a16:creationId xmlns:a16="http://schemas.microsoft.com/office/drawing/2014/main" id="{AA6D33C5-7FA9-A94E-83FC-D7C0BDE4CC0A}"/>
              </a:ext>
            </a:extLst>
          </p:cNvPr>
          <p:cNvSpPr>
            <a:spLocks/>
          </p:cNvSpPr>
          <p:nvPr/>
        </p:nvSpPr>
        <p:spPr bwMode="auto">
          <a:xfrm>
            <a:off x="7512050" y="4656138"/>
            <a:ext cx="457200" cy="1295400"/>
          </a:xfrm>
          <a:custGeom>
            <a:avLst/>
            <a:gdLst>
              <a:gd name="T0" fmla="*/ 0 w 288"/>
              <a:gd name="T1" fmla="*/ 0 h 816"/>
              <a:gd name="T2" fmla="*/ 2147483646 w 288"/>
              <a:gd name="T3" fmla="*/ 2147483646 h 816"/>
              <a:gd name="T4" fmla="*/ 2147483646 w 288"/>
              <a:gd name="T5" fmla="*/ 2147483646 h 816"/>
              <a:gd name="T6" fmla="*/ 0 w 288"/>
              <a:gd name="T7" fmla="*/ 2147483646 h 816"/>
              <a:gd name="T8" fmla="*/ 0 w 28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816"/>
              <a:gd name="T17" fmla="*/ 288 w 28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816">
                <a:moveTo>
                  <a:pt x="0" y="0"/>
                </a:moveTo>
                <a:lnTo>
                  <a:pt x="288" y="192"/>
                </a:lnTo>
                <a:lnTo>
                  <a:pt x="288" y="624"/>
                </a:lnTo>
                <a:lnTo>
                  <a:pt x="0" y="816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ALU</a:t>
            </a:r>
          </a:p>
        </p:txBody>
      </p:sp>
    </p:spTree>
    <p:extLst>
      <p:ext uri="{BB962C8B-B14F-4D97-AF65-F5344CB8AC3E}">
        <p14:creationId xmlns:p14="http://schemas.microsoft.com/office/powerpoint/2010/main" val="126078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79">
            <a:extLst>
              <a:ext uri="{FF2B5EF4-FFF2-40B4-BE49-F238E27FC236}">
                <a16:creationId xmlns:a16="http://schemas.microsoft.com/office/drawing/2014/main" id="{8F37AA3E-4E26-F64B-BD65-5467D774D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450975"/>
            <a:ext cx="981075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Pre-</a:t>
            </a:r>
          </a:p>
          <a:p>
            <a:r>
              <a:rPr lang="en-US" altLang="en-US" sz="1400"/>
              <a:t>processor</a:t>
            </a:r>
          </a:p>
          <a:p>
            <a:r>
              <a:rPr lang="en-US" altLang="en-US" sz="1400"/>
              <a:t>(</a:t>
            </a:r>
            <a:r>
              <a:rPr lang="en-US" altLang="en-US" sz="1400">
                <a:latin typeface="Courier New" panose="02070309020205020404" pitchFamily="49" charset="0"/>
              </a:rPr>
              <a:t>cpp</a:t>
            </a:r>
            <a:r>
              <a:rPr lang="en-US" altLang="en-US" sz="1400"/>
              <a:t>)</a:t>
            </a:r>
          </a:p>
        </p:txBody>
      </p:sp>
      <p:sp>
        <p:nvSpPr>
          <p:cNvPr id="20482" name="Rectangle 390">
            <a:extLst>
              <a:ext uri="{FF2B5EF4-FFF2-40B4-BE49-F238E27FC236}">
                <a16:creationId xmlns:a16="http://schemas.microsoft.com/office/drawing/2014/main" id="{C8C90A94-E49D-CA45-8E63-EC52C75F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50" y="1450975"/>
            <a:ext cx="914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 Compiler</a:t>
            </a:r>
          </a:p>
          <a:p>
            <a:r>
              <a:rPr lang="en-US" altLang="en-US" sz="1400"/>
              <a:t>(</a:t>
            </a:r>
            <a:r>
              <a:rPr lang="en-US" altLang="en-US" sz="1400">
                <a:latin typeface="Courier New" panose="02070309020205020404" pitchFamily="49" charset="0"/>
              </a:rPr>
              <a:t>cc1</a:t>
            </a:r>
            <a:r>
              <a:rPr lang="en-US" altLang="en-US" sz="1400"/>
              <a:t>)</a:t>
            </a:r>
          </a:p>
        </p:txBody>
      </p:sp>
      <p:sp>
        <p:nvSpPr>
          <p:cNvPr id="20483" name="Line 391">
            <a:extLst>
              <a:ext uri="{FF2B5EF4-FFF2-40B4-BE49-F238E27FC236}">
                <a16:creationId xmlns:a16="http://schemas.microsoft.com/office/drawing/2014/main" id="{E9429C3D-1927-1846-A250-7259CE476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7388" y="18684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392">
            <a:extLst>
              <a:ext uri="{FF2B5EF4-FFF2-40B4-BE49-F238E27FC236}">
                <a16:creationId xmlns:a16="http://schemas.microsoft.com/office/drawing/2014/main" id="{F4D33F99-8467-C840-9065-0230B9CF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1525588"/>
            <a:ext cx="865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</a:rPr>
              <a:t>hello.s</a:t>
            </a:r>
          </a:p>
        </p:txBody>
      </p:sp>
      <p:sp>
        <p:nvSpPr>
          <p:cNvPr id="20485" name="Rectangle 393">
            <a:extLst>
              <a:ext uri="{FF2B5EF4-FFF2-40B4-BE49-F238E27FC236}">
                <a16:creationId xmlns:a16="http://schemas.microsoft.com/office/drawing/2014/main" id="{8D0F134B-9063-C346-BD09-A4D21434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1411288"/>
            <a:ext cx="981075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Assembler</a:t>
            </a:r>
          </a:p>
          <a:p>
            <a:r>
              <a:rPr lang="en-US" altLang="en-US" sz="1400"/>
              <a:t>(</a:t>
            </a:r>
            <a:r>
              <a:rPr lang="en-US" altLang="en-US" sz="1400">
                <a:latin typeface="Courier New" panose="02070309020205020404" pitchFamily="49" charset="0"/>
              </a:rPr>
              <a:t>as</a:t>
            </a:r>
            <a:r>
              <a:rPr lang="en-US" altLang="en-US" sz="1400"/>
              <a:t>)</a:t>
            </a:r>
          </a:p>
        </p:txBody>
      </p:sp>
      <p:sp>
        <p:nvSpPr>
          <p:cNvPr id="20486" name="Rectangle 396">
            <a:extLst>
              <a:ext uri="{FF2B5EF4-FFF2-40B4-BE49-F238E27FC236}">
                <a16:creationId xmlns:a16="http://schemas.microsoft.com/office/drawing/2014/main" id="{4FC83F74-4434-D647-B4A5-CBC29D63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1411288"/>
            <a:ext cx="668338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Linker</a:t>
            </a:r>
          </a:p>
          <a:p>
            <a:r>
              <a:rPr lang="en-US" altLang="en-US" sz="1400"/>
              <a:t>(</a:t>
            </a:r>
            <a:r>
              <a:rPr lang="en-US" altLang="en-US" sz="1400">
                <a:latin typeface="Courier New" panose="02070309020205020404" pitchFamily="49" charset="0"/>
              </a:rPr>
              <a:t>ld</a:t>
            </a:r>
            <a:r>
              <a:rPr lang="en-US" altLang="en-US" sz="1400"/>
              <a:t>)</a:t>
            </a:r>
          </a:p>
        </p:txBody>
      </p:sp>
      <p:sp>
        <p:nvSpPr>
          <p:cNvPr id="20487" name="Line 397">
            <a:extLst>
              <a:ext uri="{FF2B5EF4-FFF2-40B4-BE49-F238E27FC236}">
                <a16:creationId xmlns:a16="http://schemas.microsoft.com/office/drawing/2014/main" id="{F2782AF0-F33B-7742-8B1C-0773EB445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811338"/>
            <a:ext cx="98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398">
            <a:extLst>
              <a:ext uri="{FF2B5EF4-FFF2-40B4-BE49-F238E27FC236}">
                <a16:creationId xmlns:a16="http://schemas.microsoft.com/office/drawing/2014/main" id="{555B1ADE-4B13-944F-B6AC-3C1B41677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1535113"/>
            <a:ext cx="690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</a:rPr>
              <a:t>hello</a:t>
            </a:r>
          </a:p>
        </p:txBody>
      </p:sp>
      <p:sp>
        <p:nvSpPr>
          <p:cNvPr id="20489" name="Line 399">
            <a:extLst>
              <a:ext uri="{FF2B5EF4-FFF2-40B4-BE49-F238E27FC236}">
                <a16:creationId xmlns:a16="http://schemas.microsoft.com/office/drawing/2014/main" id="{8D42CEDA-B365-8E44-B8A3-BB7978B4F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8" y="1908175"/>
            <a:ext cx="98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400">
            <a:extLst>
              <a:ext uri="{FF2B5EF4-FFF2-40B4-BE49-F238E27FC236}">
                <a16:creationId xmlns:a16="http://schemas.microsoft.com/office/drawing/2014/main" id="{D8094114-61B4-2146-BBEB-122840CB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631950"/>
            <a:ext cx="889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</a:rPr>
              <a:t>hello.c</a:t>
            </a:r>
          </a:p>
        </p:txBody>
      </p:sp>
      <p:sp>
        <p:nvSpPr>
          <p:cNvPr id="20491" name="Text Box 401">
            <a:extLst>
              <a:ext uri="{FF2B5EF4-FFF2-40B4-BE49-F238E27FC236}">
                <a16:creationId xmlns:a16="http://schemas.microsoft.com/office/drawing/2014/main" id="{84734801-50BF-7E47-B4EB-618E3278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2057400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i="1">
                <a:latin typeface="Helvetica" pitchFamily="2" charset="0"/>
              </a:rPr>
              <a:t>Source</a:t>
            </a:r>
          </a:p>
          <a:p>
            <a:r>
              <a:rPr lang="en-US" altLang="en-US" sz="1200" i="1">
                <a:latin typeface="Helvetica" pitchFamily="2" charset="0"/>
              </a:rPr>
              <a:t>program</a:t>
            </a:r>
          </a:p>
          <a:p>
            <a:r>
              <a:rPr lang="en-US" altLang="en-US" sz="1200" i="1">
                <a:latin typeface="Helvetica" pitchFamily="2" charset="0"/>
              </a:rPr>
              <a:t>(text)</a:t>
            </a:r>
          </a:p>
        </p:txBody>
      </p:sp>
      <p:sp>
        <p:nvSpPr>
          <p:cNvPr id="20492" name="Text Box 403">
            <a:extLst>
              <a:ext uri="{FF2B5EF4-FFF2-40B4-BE49-F238E27FC236}">
                <a16:creationId xmlns:a16="http://schemas.microsoft.com/office/drawing/2014/main" id="{9B8F189B-6258-1448-B6EF-1C3900E7B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017713"/>
            <a:ext cx="904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i="1">
                <a:latin typeface="Helvetica" pitchFamily="2" charset="0"/>
              </a:rPr>
              <a:t>Assembly</a:t>
            </a:r>
          </a:p>
          <a:p>
            <a:r>
              <a:rPr lang="en-US" altLang="en-US" sz="1200" i="1">
                <a:latin typeface="Helvetica" pitchFamily="2" charset="0"/>
              </a:rPr>
              <a:t>program</a:t>
            </a:r>
          </a:p>
          <a:p>
            <a:r>
              <a:rPr lang="en-US" altLang="en-US" sz="1200" i="1">
                <a:latin typeface="Helvetica" pitchFamily="2" charset="0"/>
              </a:rPr>
              <a:t>(text)</a:t>
            </a:r>
          </a:p>
        </p:txBody>
      </p:sp>
      <p:sp>
        <p:nvSpPr>
          <p:cNvPr id="20493" name="Text Box 405">
            <a:extLst>
              <a:ext uri="{FF2B5EF4-FFF2-40B4-BE49-F238E27FC236}">
                <a16:creationId xmlns:a16="http://schemas.microsoft.com/office/drawing/2014/main" id="{14708069-3A36-484A-9305-95CBD2086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1974850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i="1">
                <a:latin typeface="Helvetica" pitchFamily="2" charset="0"/>
              </a:rPr>
              <a:t>Executable</a:t>
            </a:r>
          </a:p>
          <a:p>
            <a:r>
              <a:rPr lang="en-US" altLang="en-US" sz="1200" i="1">
                <a:latin typeface="Helvetica" pitchFamily="2" charset="0"/>
              </a:rPr>
              <a:t>object</a:t>
            </a:r>
          </a:p>
          <a:p>
            <a:r>
              <a:rPr lang="en-US" altLang="en-US" sz="1200" i="1">
                <a:latin typeface="Helvetica" pitchFamily="2" charset="0"/>
              </a:rPr>
              <a:t>program</a:t>
            </a:r>
          </a:p>
          <a:p>
            <a:r>
              <a:rPr lang="en-US" altLang="en-US" sz="1200" i="1">
                <a:latin typeface="Helvetica" pitchFamily="2" charset="0"/>
              </a:rPr>
              <a:t>(binary)</a:t>
            </a:r>
          </a:p>
        </p:txBody>
      </p:sp>
      <p:pic>
        <p:nvPicPr>
          <p:cNvPr id="20494" name="Picture 1">
            <a:extLst>
              <a:ext uri="{FF2B5EF4-FFF2-40B4-BE49-F238E27FC236}">
                <a16:creationId xmlns:a16="http://schemas.microsoft.com/office/drawing/2014/main" id="{A6FBFED8-F71B-724A-B51E-8DDD7785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241675"/>
            <a:ext cx="22447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">
            <a:extLst>
              <a:ext uri="{FF2B5EF4-FFF2-40B4-BE49-F238E27FC236}">
                <a16:creationId xmlns:a16="http://schemas.microsoft.com/office/drawing/2014/main" id="{641F48EC-40CB-C74D-80B2-6750ED76E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3216275"/>
            <a:ext cx="22463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Rectangle 379">
            <a:extLst>
              <a:ext uri="{FF2B5EF4-FFF2-40B4-BE49-F238E27FC236}">
                <a16:creationId xmlns:a16="http://schemas.microsoft.com/office/drawing/2014/main" id="{29354B12-6840-7249-B70B-1D7886348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3405188"/>
            <a:ext cx="2365375" cy="191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??</a:t>
            </a:r>
          </a:p>
          <a:p>
            <a:endParaRPr lang="en-US" altLang="en-US" sz="1400" dirty="0"/>
          </a:p>
          <a:p>
            <a:r>
              <a:rPr lang="en-US" altLang="en-US" sz="1400" dirty="0"/>
              <a:t>PC (Program Counter)</a:t>
            </a:r>
          </a:p>
          <a:p>
            <a:r>
              <a:rPr lang="en-US" altLang="en-US" sz="1400" dirty="0"/>
              <a:t>IP (Instruction Pointer)</a:t>
            </a:r>
          </a:p>
          <a:p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Instruction Format, Syntax</a:t>
            </a:r>
          </a:p>
        </p:txBody>
      </p:sp>
      <p:pic>
        <p:nvPicPr>
          <p:cNvPr id="20497" name="Picture 3">
            <a:extLst>
              <a:ext uri="{FF2B5EF4-FFF2-40B4-BE49-F238E27FC236}">
                <a16:creationId xmlns:a16="http://schemas.microsoft.com/office/drawing/2014/main" id="{64CC0436-0A44-B149-8F6F-F6900AF7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914400"/>
            <a:ext cx="18526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09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501C2-A7C4-8E4F-A884-F6C3A006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063"/>
            <a:ext cx="4549064" cy="327025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DDE4AD2-D8AF-8A42-A811-6686B4ECD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2" y="695862"/>
            <a:ext cx="6983768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Assembly to Machine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9E0C4-8FA0-834C-B0C9-5B24FDD2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971800"/>
            <a:ext cx="2231663" cy="1311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103195-F7A1-6D44-ADD1-3BA2CA443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383558"/>
            <a:ext cx="2132903" cy="10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F5FC7BA-CDB3-514C-8A13-D7141141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79" y="3104882"/>
            <a:ext cx="18526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055A6A-0670-E341-83B4-44DB0426F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2" y="695862"/>
            <a:ext cx="7593368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Assembler: System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3BCBF-AF1E-5845-9858-448CF206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41" y="3177665"/>
            <a:ext cx="2681567" cy="1927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411BC-5719-9540-AF8D-5EEE46DC4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85" y="3034747"/>
            <a:ext cx="1852613" cy="1221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1F769-87FB-9749-A973-724837763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546" y="4453132"/>
            <a:ext cx="1770628" cy="943816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C13C31A5-6CE3-2747-BBBA-964DD96EB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3108"/>
            <a:ext cx="7924800" cy="97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0" dirty="0">
                <a:latin typeface="+mn-lt"/>
                <a:ea typeface="+mn-ea"/>
              </a:rPr>
              <a:t>Assembly program into Executable Machine Code</a:t>
            </a:r>
          </a:p>
          <a:p>
            <a:pPr lvl="2">
              <a:spcBef>
                <a:spcPct val="20000"/>
              </a:spcBef>
              <a:defRPr/>
            </a:pP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ECEF5-5C12-4547-846B-019F9008A5F7}"/>
              </a:ext>
            </a:extLst>
          </p:cNvPr>
          <p:cNvSpPr txBox="1"/>
          <p:nvPr/>
        </p:nvSpPr>
        <p:spPr>
          <a:xfrm>
            <a:off x="3371642" y="2824989"/>
            <a:ext cx="1219201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D87940-4A47-254D-BCF2-A7FD3DCF72F6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78908" y="4135365"/>
            <a:ext cx="389421" cy="616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5CB41F-44C6-0547-A17E-4CD2B11F7AAD}"/>
              </a:ext>
            </a:extLst>
          </p:cNvPr>
          <p:cNvCxnSpPr>
            <a:cxnSpLocks/>
          </p:cNvCxnSpPr>
          <p:nvPr/>
        </p:nvCxnSpPr>
        <p:spPr>
          <a:xfrm>
            <a:off x="4629185" y="4115257"/>
            <a:ext cx="3048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1B489B-0225-914D-AB59-358CC521562A}"/>
              </a:ext>
            </a:extLst>
          </p:cNvPr>
          <p:cNvCxnSpPr>
            <a:cxnSpLocks/>
          </p:cNvCxnSpPr>
          <p:nvPr/>
        </p:nvCxnSpPr>
        <p:spPr>
          <a:xfrm flipV="1">
            <a:off x="6781800" y="4115257"/>
            <a:ext cx="442979" cy="2627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12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0F2BAE0-E191-4043-A05D-8D55A00419A5}"/>
              </a:ext>
            </a:extLst>
          </p:cNvPr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="0">
                <a:latin typeface="Calibri" panose="020F0502020204030204" pitchFamily="34" charset="0"/>
              </a:rPr>
              <a:t>Assembly Programmer</a:t>
            </a:r>
            <a:r>
              <a:rPr lang="ja-JP" altLang="en-US" sz="4400" b="0">
                <a:latin typeface="Calibri" panose="020F0502020204030204" pitchFamily="34" charset="0"/>
              </a:rPr>
              <a:t>’</a:t>
            </a:r>
            <a:r>
              <a:rPr lang="en-US" altLang="ja-JP" sz="4400" b="0">
                <a:latin typeface="Calibri" panose="020F0502020204030204" pitchFamily="34" charset="0"/>
              </a:rPr>
              <a:t>s View</a:t>
            </a:r>
            <a:endParaRPr lang="en-US" altLang="en-US" sz="4400" b="0"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D2C10F-32B3-AB45-97D8-7930DB3A2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95350">
              <a:spcBef>
                <a:spcPct val="20000"/>
              </a:spcBef>
              <a:buFont typeface="Arial" charset="0"/>
              <a:buChar char="•"/>
              <a:tabLst>
                <a:tab pos="1371600" algn="l"/>
                <a:tab pos="4572000" algn="l"/>
              </a:tabLst>
              <a:defRPr/>
            </a:pPr>
            <a:r>
              <a:rPr lang="en-US" sz="2000" b="0" dirty="0">
                <a:latin typeface="+mn-lt"/>
                <a:ea typeface="+mn-ea"/>
              </a:rPr>
              <a:t>Programmer-Visible State</a:t>
            </a:r>
          </a:p>
          <a:p>
            <a:pPr marL="560388" lvl="1" indent="-222250" defTabSz="895350">
              <a:spcBef>
                <a:spcPct val="20000"/>
              </a:spcBef>
              <a:buFont typeface="Arial" charset="0"/>
              <a:buChar char="–"/>
              <a:tabLst>
                <a:tab pos="1371600" algn="l"/>
                <a:tab pos="4572000" algn="l"/>
              </a:tabLst>
              <a:defRPr/>
            </a:pPr>
            <a:r>
              <a:rPr lang="en-US" sz="2000" b="0" dirty="0">
                <a:latin typeface="+mn-lt"/>
                <a:ea typeface="+mn-ea"/>
              </a:rPr>
              <a:t>Program Counter (PC)</a:t>
            </a:r>
          </a:p>
          <a:p>
            <a:pPr marL="839788" lvl="2" indent="-165100" defTabSz="895350">
              <a:spcBef>
                <a:spcPct val="20000"/>
              </a:spcBef>
              <a:buFont typeface="Arial" charset="0"/>
              <a:buChar char="•"/>
              <a:tabLst>
                <a:tab pos="1371600" algn="l"/>
                <a:tab pos="4572000" algn="l"/>
              </a:tabLst>
              <a:defRPr/>
            </a:pPr>
            <a:r>
              <a:rPr lang="en-US" sz="1600" b="0" dirty="0">
                <a:latin typeface="+mn-lt"/>
                <a:ea typeface="+mn-ea"/>
              </a:rPr>
              <a:t>Address of the next instruction</a:t>
            </a:r>
          </a:p>
          <a:p>
            <a:pPr marL="560388" lvl="1" indent="-222250" defTabSz="895350">
              <a:spcBef>
                <a:spcPct val="20000"/>
              </a:spcBef>
              <a:buFont typeface="Arial" charset="0"/>
              <a:buChar char="–"/>
              <a:tabLst>
                <a:tab pos="1371600" algn="l"/>
                <a:tab pos="4572000" algn="l"/>
              </a:tabLst>
              <a:defRPr/>
            </a:pPr>
            <a:r>
              <a:rPr lang="en-US" sz="2000" b="0" dirty="0">
                <a:latin typeface="+mn-lt"/>
                <a:ea typeface="+mn-ea"/>
              </a:rPr>
              <a:t>Register File</a:t>
            </a:r>
          </a:p>
          <a:p>
            <a:pPr marL="839788" lvl="2" indent="-165100" defTabSz="895350">
              <a:spcBef>
                <a:spcPct val="20000"/>
              </a:spcBef>
              <a:buFont typeface="Arial" charset="0"/>
              <a:buChar char="•"/>
              <a:tabLst>
                <a:tab pos="1371600" algn="l"/>
                <a:tab pos="4572000" algn="l"/>
              </a:tabLst>
              <a:defRPr/>
            </a:pPr>
            <a:r>
              <a:rPr lang="en-US" sz="1600" b="0" dirty="0">
                <a:latin typeface="+mn-lt"/>
                <a:ea typeface="+mn-ea"/>
              </a:rPr>
              <a:t>Heavily used program data</a:t>
            </a:r>
          </a:p>
          <a:p>
            <a:pPr marL="560388" lvl="1" indent="-222250" defTabSz="895350">
              <a:spcBef>
                <a:spcPct val="20000"/>
              </a:spcBef>
              <a:buFont typeface="Arial" charset="0"/>
              <a:buChar char="–"/>
              <a:tabLst>
                <a:tab pos="1371600" algn="l"/>
                <a:tab pos="4572000" algn="l"/>
              </a:tabLst>
              <a:defRPr/>
            </a:pPr>
            <a:r>
              <a:rPr lang="en-US" sz="2000" b="0" dirty="0">
                <a:latin typeface="+mn-lt"/>
                <a:ea typeface="+mn-ea"/>
              </a:rPr>
              <a:t>Condition Codes</a:t>
            </a:r>
          </a:p>
          <a:p>
            <a:pPr marL="839788" lvl="2" indent="-165100" defTabSz="895350">
              <a:spcBef>
                <a:spcPct val="20000"/>
              </a:spcBef>
              <a:buFont typeface="Arial" charset="0"/>
              <a:buChar char="•"/>
              <a:tabLst>
                <a:tab pos="1371600" algn="l"/>
                <a:tab pos="4572000" algn="l"/>
              </a:tabLst>
              <a:defRPr/>
            </a:pPr>
            <a:r>
              <a:rPr lang="en-US" sz="1600" b="0" dirty="0">
                <a:latin typeface="+mn-lt"/>
                <a:ea typeface="+mn-ea"/>
              </a:rPr>
              <a:t>Store status information about most recent arithmetic operation</a:t>
            </a:r>
          </a:p>
          <a:p>
            <a:pPr marL="839788" lvl="2" indent="-165100" defTabSz="895350">
              <a:spcBef>
                <a:spcPct val="20000"/>
              </a:spcBef>
              <a:buFont typeface="Arial" charset="0"/>
              <a:buChar char="•"/>
              <a:tabLst>
                <a:tab pos="1371600" algn="l"/>
                <a:tab pos="4572000" algn="l"/>
              </a:tabLst>
              <a:defRPr/>
            </a:pPr>
            <a:r>
              <a:rPr lang="en-US" sz="1600" b="0" dirty="0">
                <a:latin typeface="+mn-lt"/>
                <a:ea typeface="+mn-ea"/>
              </a:rPr>
              <a:t>Used for conditional branching</a:t>
            </a: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0C36DBE7-0692-8745-9043-7A91376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62200"/>
            <a:ext cx="2209800" cy="1219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Data Memory</a:t>
            </a:r>
          </a:p>
        </p:txBody>
      </p:sp>
      <p:sp>
        <p:nvSpPr>
          <p:cNvPr id="19460" name="Text Box 8">
            <a:extLst>
              <a:ext uri="{FF2B5EF4-FFF2-40B4-BE49-F238E27FC236}">
                <a16:creationId xmlns:a16="http://schemas.microsoft.com/office/drawing/2014/main" id="{003BFA8C-BBA8-BB46-82A0-7122D3CD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956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Program Data</a:t>
            </a:r>
          </a:p>
        </p:txBody>
      </p:sp>
      <p:sp>
        <p:nvSpPr>
          <p:cNvPr id="19461" name="Line 9">
            <a:extLst>
              <a:ext uri="{FF2B5EF4-FFF2-40B4-BE49-F238E27FC236}">
                <a16:creationId xmlns:a16="http://schemas.microsoft.com/office/drawing/2014/main" id="{18757572-3A36-2B4D-BBBE-E775BB782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0">
            <a:extLst>
              <a:ext uri="{FF2B5EF4-FFF2-40B4-BE49-F238E27FC236}">
                <a16:creationId xmlns:a16="http://schemas.microsoft.com/office/drawing/2014/main" id="{04B77FB6-4C4F-C54C-AF28-37FE80694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463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11">
            <a:extLst>
              <a:ext uri="{FF2B5EF4-FFF2-40B4-BE49-F238E27FC236}">
                <a16:creationId xmlns:a16="http://schemas.microsoft.com/office/drawing/2014/main" id="{3630DF9C-0733-1B4A-A060-987D8CD9E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981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12">
            <a:extLst>
              <a:ext uri="{FF2B5EF4-FFF2-40B4-BE49-F238E27FC236}">
                <a16:creationId xmlns:a16="http://schemas.microsoft.com/office/drawing/2014/main" id="{18430479-5D9C-834C-BA3C-DB5470B9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33600"/>
            <a:ext cx="1752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Addresses</a:t>
            </a:r>
          </a:p>
        </p:txBody>
      </p:sp>
      <p:sp>
        <p:nvSpPr>
          <p:cNvPr id="19465" name="Text Box 13">
            <a:extLst>
              <a:ext uri="{FF2B5EF4-FFF2-40B4-BE49-F238E27FC236}">
                <a16:creationId xmlns:a16="http://schemas.microsoft.com/office/drawing/2014/main" id="{07A360FF-38F1-8A47-AD86-0D053035A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667000"/>
            <a:ext cx="1752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Data</a:t>
            </a:r>
          </a:p>
        </p:txBody>
      </p:sp>
      <p:sp>
        <p:nvSpPr>
          <p:cNvPr id="19466" name="Text Box 14">
            <a:extLst>
              <a:ext uri="{FF2B5EF4-FFF2-40B4-BE49-F238E27FC236}">
                <a16:creationId xmlns:a16="http://schemas.microsoft.com/office/drawing/2014/main" id="{BBBAD794-A9D2-F347-9D03-7D876073B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00200"/>
            <a:ext cx="1676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Instructions</a:t>
            </a:r>
          </a:p>
        </p:txBody>
      </p:sp>
      <p:sp>
        <p:nvSpPr>
          <p:cNvPr id="19467" name="Rectangle 17">
            <a:extLst>
              <a:ext uri="{FF2B5EF4-FFF2-40B4-BE49-F238E27FC236}">
                <a16:creationId xmlns:a16="http://schemas.microsoft.com/office/drawing/2014/main" id="{DFE8546D-07FC-6F41-8B3A-6EE1583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396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Memory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Byte addressable array (organized in words)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Code, user data, OS data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Includes stack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b="0">
              <a:latin typeface="Calibri" panose="020F0502020204030204" pitchFamily="34" charset="0"/>
            </a:endParaRPr>
          </a:p>
        </p:txBody>
      </p:sp>
      <p:sp>
        <p:nvSpPr>
          <p:cNvPr id="19468" name="Rectangle 7">
            <a:extLst>
              <a:ext uri="{FF2B5EF4-FFF2-40B4-BE49-F238E27FC236}">
                <a16:creationId xmlns:a16="http://schemas.microsoft.com/office/drawing/2014/main" id="{CC2970A8-66F5-014B-A971-4C4739CA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66800"/>
            <a:ext cx="2209800" cy="1219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Code Memory</a:t>
            </a:r>
          </a:p>
        </p:txBody>
      </p:sp>
      <p:sp>
        <p:nvSpPr>
          <p:cNvPr id="19469" name="Text Box 8">
            <a:extLst>
              <a:ext uri="{FF2B5EF4-FFF2-40B4-BE49-F238E27FC236}">
                <a16:creationId xmlns:a16="http://schemas.microsoft.com/office/drawing/2014/main" id="{A49C16F9-F09D-644C-9024-A08985E8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Program Code</a:t>
            </a:r>
          </a:p>
        </p:txBody>
      </p:sp>
      <p:sp>
        <p:nvSpPr>
          <p:cNvPr id="19470" name="Rectangle 4">
            <a:extLst>
              <a:ext uri="{FF2B5EF4-FFF2-40B4-BE49-F238E27FC236}">
                <a16:creationId xmlns:a16="http://schemas.microsoft.com/office/drawing/2014/main" id="{1204AF72-4E9B-0944-9AF9-E3D377DE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1739900"/>
            <a:ext cx="381000" cy="14478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PC</a:t>
            </a:r>
          </a:p>
        </p:txBody>
      </p:sp>
      <p:sp>
        <p:nvSpPr>
          <p:cNvPr id="19471" name="Rectangle 5">
            <a:extLst>
              <a:ext uri="{FF2B5EF4-FFF2-40B4-BE49-F238E27FC236}">
                <a16:creationId xmlns:a16="http://schemas.microsoft.com/office/drawing/2014/main" id="{4E03B875-B0CB-F948-BA89-980CB445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1536700"/>
            <a:ext cx="1371600" cy="7620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Registers</a:t>
            </a:r>
          </a:p>
        </p:txBody>
      </p:sp>
      <p:sp>
        <p:nvSpPr>
          <p:cNvPr id="19472" name="Rectangle 6">
            <a:extLst>
              <a:ext uri="{FF2B5EF4-FFF2-40B4-BE49-F238E27FC236}">
                <a16:creationId xmlns:a16="http://schemas.microsoft.com/office/drawing/2014/main" id="{6BED610A-862A-5C41-B580-C37652AF6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143000"/>
            <a:ext cx="3200400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CPU</a:t>
            </a:r>
          </a:p>
        </p:txBody>
      </p:sp>
      <p:sp>
        <p:nvSpPr>
          <p:cNvPr id="19473" name="Rectangle 16">
            <a:extLst>
              <a:ext uri="{FF2B5EF4-FFF2-40B4-BE49-F238E27FC236}">
                <a16:creationId xmlns:a16="http://schemas.microsoft.com/office/drawing/2014/main" id="{9FEA744C-1DA9-EB4B-8675-D72CE1A7C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2527300"/>
            <a:ext cx="1371600" cy="6858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Condition</a:t>
            </a:r>
          </a:p>
          <a:p>
            <a:r>
              <a:rPr lang="en-US" altLang="en-US" sz="2000"/>
              <a:t>Codes</a:t>
            </a:r>
          </a:p>
        </p:txBody>
      </p:sp>
      <p:sp>
        <p:nvSpPr>
          <p:cNvPr id="19474" name="Freeform 9">
            <a:extLst>
              <a:ext uri="{FF2B5EF4-FFF2-40B4-BE49-F238E27FC236}">
                <a16:creationId xmlns:a16="http://schemas.microsoft.com/office/drawing/2014/main" id="{B3083C7A-6608-E648-AABE-659BCC073706}"/>
              </a:ext>
            </a:extLst>
          </p:cNvPr>
          <p:cNvSpPr>
            <a:spLocks/>
          </p:cNvSpPr>
          <p:nvPr/>
        </p:nvSpPr>
        <p:spPr bwMode="auto">
          <a:xfrm>
            <a:off x="8180388" y="1752600"/>
            <a:ext cx="457200" cy="1295400"/>
          </a:xfrm>
          <a:custGeom>
            <a:avLst/>
            <a:gdLst>
              <a:gd name="T0" fmla="*/ 0 w 288"/>
              <a:gd name="T1" fmla="*/ 0 h 816"/>
              <a:gd name="T2" fmla="*/ 2147483646 w 288"/>
              <a:gd name="T3" fmla="*/ 2147483646 h 816"/>
              <a:gd name="T4" fmla="*/ 2147483646 w 288"/>
              <a:gd name="T5" fmla="*/ 2147483646 h 816"/>
              <a:gd name="T6" fmla="*/ 0 w 288"/>
              <a:gd name="T7" fmla="*/ 2147483646 h 816"/>
              <a:gd name="T8" fmla="*/ 0 w 28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816"/>
              <a:gd name="T17" fmla="*/ 288 w 28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816">
                <a:moveTo>
                  <a:pt x="0" y="0"/>
                </a:moveTo>
                <a:lnTo>
                  <a:pt x="288" y="192"/>
                </a:lnTo>
                <a:lnTo>
                  <a:pt x="288" y="624"/>
                </a:lnTo>
                <a:lnTo>
                  <a:pt x="0" y="816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ALU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CFCD4D81-5282-8046-B43A-3D59647E79D9}"/>
              </a:ext>
            </a:extLst>
          </p:cNvPr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="0">
                <a:latin typeface="Calibri" panose="020F0502020204030204" pitchFamily="34" charset="0"/>
              </a:rPr>
              <a:t>How to use Resources ?</a:t>
            </a:r>
          </a:p>
        </p:txBody>
      </p:sp>
      <p:sp>
        <p:nvSpPr>
          <p:cNvPr id="20482" name="Rectangle 7">
            <a:extLst>
              <a:ext uri="{FF2B5EF4-FFF2-40B4-BE49-F238E27FC236}">
                <a16:creationId xmlns:a16="http://schemas.microsoft.com/office/drawing/2014/main" id="{52E04646-8EF9-2445-AC90-F0D31DCB2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62200"/>
            <a:ext cx="2209800" cy="1219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Data Memory</a:t>
            </a:r>
          </a:p>
        </p:txBody>
      </p:sp>
      <p:sp>
        <p:nvSpPr>
          <p:cNvPr id="20483" name="Text Box 8">
            <a:extLst>
              <a:ext uri="{FF2B5EF4-FFF2-40B4-BE49-F238E27FC236}">
                <a16:creationId xmlns:a16="http://schemas.microsoft.com/office/drawing/2014/main" id="{A2ED4508-9746-3545-BBBD-A246EC3EE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956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Program Data</a:t>
            </a:r>
          </a:p>
        </p:txBody>
      </p:sp>
      <p:sp>
        <p:nvSpPr>
          <p:cNvPr id="20484" name="Line 9">
            <a:extLst>
              <a:ext uri="{FF2B5EF4-FFF2-40B4-BE49-F238E27FC236}">
                <a16:creationId xmlns:a16="http://schemas.microsoft.com/office/drawing/2014/main" id="{F9C9BD00-C410-8F41-B714-2918A3D96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10">
            <a:extLst>
              <a:ext uri="{FF2B5EF4-FFF2-40B4-BE49-F238E27FC236}">
                <a16:creationId xmlns:a16="http://schemas.microsoft.com/office/drawing/2014/main" id="{63719079-2566-554E-8D28-DDEB86C1D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463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11">
            <a:extLst>
              <a:ext uri="{FF2B5EF4-FFF2-40B4-BE49-F238E27FC236}">
                <a16:creationId xmlns:a16="http://schemas.microsoft.com/office/drawing/2014/main" id="{2CD8D5AB-7DEE-D347-8B03-444DADFC3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981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12">
            <a:extLst>
              <a:ext uri="{FF2B5EF4-FFF2-40B4-BE49-F238E27FC236}">
                <a16:creationId xmlns:a16="http://schemas.microsoft.com/office/drawing/2014/main" id="{81B3C32F-A26F-1448-A33F-96BDAB5DA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33600"/>
            <a:ext cx="1752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Addresses</a:t>
            </a:r>
          </a:p>
        </p:txBody>
      </p:sp>
      <p:sp>
        <p:nvSpPr>
          <p:cNvPr id="20488" name="Text Box 13">
            <a:extLst>
              <a:ext uri="{FF2B5EF4-FFF2-40B4-BE49-F238E27FC236}">
                <a16:creationId xmlns:a16="http://schemas.microsoft.com/office/drawing/2014/main" id="{6C97EC36-D061-5B47-B02D-129C02C8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667000"/>
            <a:ext cx="1752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Data</a:t>
            </a:r>
          </a:p>
        </p:txBody>
      </p:sp>
      <p:sp>
        <p:nvSpPr>
          <p:cNvPr id="20489" name="Text Box 14">
            <a:extLst>
              <a:ext uri="{FF2B5EF4-FFF2-40B4-BE49-F238E27FC236}">
                <a16:creationId xmlns:a16="http://schemas.microsoft.com/office/drawing/2014/main" id="{4B56375C-2640-094F-9AA9-C249AEEEC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00200"/>
            <a:ext cx="1676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Instructions</a:t>
            </a:r>
          </a:p>
        </p:txBody>
      </p:sp>
      <p:sp>
        <p:nvSpPr>
          <p:cNvPr id="20490" name="Rectangle 4">
            <a:extLst>
              <a:ext uri="{FF2B5EF4-FFF2-40B4-BE49-F238E27FC236}">
                <a16:creationId xmlns:a16="http://schemas.microsoft.com/office/drawing/2014/main" id="{54037C81-955B-2849-BD54-BF2CC71C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1739900"/>
            <a:ext cx="381000" cy="14478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PC</a:t>
            </a:r>
          </a:p>
        </p:txBody>
      </p:sp>
      <p:sp>
        <p:nvSpPr>
          <p:cNvPr id="20491" name="Rectangle 5">
            <a:extLst>
              <a:ext uri="{FF2B5EF4-FFF2-40B4-BE49-F238E27FC236}">
                <a16:creationId xmlns:a16="http://schemas.microsoft.com/office/drawing/2014/main" id="{DACEFCD4-F805-C149-98E8-63B143E5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1536700"/>
            <a:ext cx="1371600" cy="7620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Registers</a:t>
            </a:r>
          </a:p>
        </p:txBody>
      </p:sp>
      <p:sp>
        <p:nvSpPr>
          <p:cNvPr id="20492" name="Rectangle 6">
            <a:extLst>
              <a:ext uri="{FF2B5EF4-FFF2-40B4-BE49-F238E27FC236}">
                <a16:creationId xmlns:a16="http://schemas.microsoft.com/office/drawing/2014/main" id="{8CFB1924-80C0-FA41-AFA4-A246FB03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143000"/>
            <a:ext cx="3200400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CPU</a:t>
            </a:r>
          </a:p>
        </p:txBody>
      </p:sp>
      <p:sp>
        <p:nvSpPr>
          <p:cNvPr id="20493" name="Rectangle 16">
            <a:extLst>
              <a:ext uri="{FF2B5EF4-FFF2-40B4-BE49-F238E27FC236}">
                <a16:creationId xmlns:a16="http://schemas.microsoft.com/office/drawing/2014/main" id="{FBA006CF-9040-DC40-83C7-15EF591A4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2527300"/>
            <a:ext cx="1371600" cy="6858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Condition</a:t>
            </a:r>
          </a:p>
          <a:p>
            <a:r>
              <a:rPr lang="en-US" altLang="en-US" sz="2000"/>
              <a:t>Codes</a:t>
            </a:r>
          </a:p>
        </p:txBody>
      </p:sp>
      <p:sp>
        <p:nvSpPr>
          <p:cNvPr id="20494" name="Rectangle 7">
            <a:extLst>
              <a:ext uri="{FF2B5EF4-FFF2-40B4-BE49-F238E27FC236}">
                <a16:creationId xmlns:a16="http://schemas.microsoft.com/office/drawing/2014/main" id="{80949940-D21B-9B4D-BCDF-95FF75042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66800"/>
            <a:ext cx="2209800" cy="1219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Code Memory</a:t>
            </a:r>
          </a:p>
        </p:txBody>
      </p:sp>
      <p:sp>
        <p:nvSpPr>
          <p:cNvPr id="20495" name="Text Box 8">
            <a:extLst>
              <a:ext uri="{FF2B5EF4-FFF2-40B4-BE49-F238E27FC236}">
                <a16:creationId xmlns:a16="http://schemas.microsoft.com/office/drawing/2014/main" id="{D71A3500-97A2-5F42-AE6F-88B9E323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Program Code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3ADC8C5-81E4-2F45-B49C-95794BBB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3733800"/>
            <a:ext cx="76279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Data transfer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From memory to register:  load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From register to memory:  store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b="0" dirty="0">
              <a:latin typeface="+mn-lt"/>
              <a:ea typeface="+mn-ea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Operator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Add, sub, </a:t>
            </a:r>
            <a:r>
              <a:rPr lang="en-US" sz="2000" b="0" dirty="0" err="1">
                <a:latin typeface="+mn-lt"/>
                <a:ea typeface="+mn-ea"/>
              </a:rPr>
              <a:t>mul</a:t>
            </a:r>
            <a:r>
              <a:rPr lang="en-US" sz="2000" b="0" dirty="0">
                <a:latin typeface="+mn-lt"/>
                <a:ea typeface="+mn-ea"/>
              </a:rPr>
              <a:t>, etc.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b="0" dirty="0">
              <a:latin typeface="+mn-lt"/>
              <a:ea typeface="+mn-ea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 err="1">
                <a:latin typeface="+mn-lt"/>
                <a:ea typeface="+mn-ea"/>
              </a:rPr>
              <a:t>Input/Output</a:t>
            </a:r>
            <a:endParaRPr lang="en-US" sz="2000" dirty="0">
              <a:latin typeface="+mn-lt"/>
              <a:ea typeface="+mn-ea"/>
            </a:endParaRP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20497" name="Freeform 9">
            <a:extLst>
              <a:ext uri="{FF2B5EF4-FFF2-40B4-BE49-F238E27FC236}">
                <a16:creationId xmlns:a16="http://schemas.microsoft.com/office/drawing/2014/main" id="{F7F75F07-E620-3D45-B674-BC0E220A6631}"/>
              </a:ext>
            </a:extLst>
          </p:cNvPr>
          <p:cNvSpPr>
            <a:spLocks/>
          </p:cNvSpPr>
          <p:nvPr/>
        </p:nvSpPr>
        <p:spPr bwMode="auto">
          <a:xfrm>
            <a:off x="8180388" y="1752600"/>
            <a:ext cx="457200" cy="1295400"/>
          </a:xfrm>
          <a:custGeom>
            <a:avLst/>
            <a:gdLst>
              <a:gd name="T0" fmla="*/ 0 w 288"/>
              <a:gd name="T1" fmla="*/ 0 h 816"/>
              <a:gd name="T2" fmla="*/ 2147483646 w 288"/>
              <a:gd name="T3" fmla="*/ 2147483646 h 816"/>
              <a:gd name="T4" fmla="*/ 2147483646 w 288"/>
              <a:gd name="T5" fmla="*/ 2147483646 h 816"/>
              <a:gd name="T6" fmla="*/ 0 w 288"/>
              <a:gd name="T7" fmla="*/ 2147483646 h 816"/>
              <a:gd name="T8" fmla="*/ 0 w 28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816"/>
              <a:gd name="T17" fmla="*/ 288 w 28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816">
                <a:moveTo>
                  <a:pt x="0" y="0"/>
                </a:moveTo>
                <a:lnTo>
                  <a:pt x="288" y="192"/>
                </a:lnTo>
                <a:lnTo>
                  <a:pt x="288" y="624"/>
                </a:lnTo>
                <a:lnTo>
                  <a:pt x="0" y="816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ALU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2131</TotalTime>
  <Words>1032</Words>
  <Application>Microsoft Macintosh PowerPoint</Application>
  <PresentationFormat>On-screen Show (4:3)</PresentationFormat>
  <Paragraphs>268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Courier New</vt:lpstr>
      <vt:lpstr>Franklin Gothic Book</vt:lpstr>
      <vt:lpstr>Helvetica</vt:lpstr>
      <vt:lpstr>News Gothic MT</vt:lpstr>
      <vt:lpstr>Times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CS1315: Introduction to Media Computation</dc:title>
  <dc:creator>Mark Guzdial</dc:creator>
  <cp:lastModifiedBy>Downen, Paul M</cp:lastModifiedBy>
  <cp:revision>195</cp:revision>
  <dcterms:created xsi:type="dcterms:W3CDTF">2004-01-20T22:43:44Z</dcterms:created>
  <dcterms:modified xsi:type="dcterms:W3CDTF">2023-09-19T18:41:35Z</dcterms:modified>
</cp:coreProperties>
</file>