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936" r:id="rId1"/>
  </p:sldMasterIdLst>
  <p:notesMasterIdLst>
    <p:notesMasterId r:id="rId12"/>
  </p:notesMasterIdLst>
  <p:handoutMasterIdLst>
    <p:handoutMasterId r:id="rId13"/>
  </p:handoutMasterIdLst>
  <p:sldIdLst>
    <p:sldId id="454" r:id="rId2"/>
    <p:sldId id="455" r:id="rId3"/>
    <p:sldId id="456" r:id="rId4"/>
    <p:sldId id="457" r:id="rId5"/>
    <p:sldId id="458" r:id="rId6"/>
    <p:sldId id="472" r:id="rId7"/>
    <p:sldId id="462" r:id="rId8"/>
    <p:sldId id="463" r:id="rId9"/>
    <p:sldId id="464" r:id="rId10"/>
    <p:sldId id="466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4"/>
    <p:restoredTop sz="94577"/>
  </p:normalViewPr>
  <p:slideViewPr>
    <p:cSldViewPr>
      <p:cViewPr varScale="1">
        <p:scale>
          <a:sx n="116" d="100"/>
          <a:sy n="116" d="100"/>
        </p:scale>
        <p:origin x="134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3464A90-3B2B-3F4A-B382-34B864BD0C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707040-EA23-C04A-80A9-32A6A13300A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anose="02020603050405020304" pitchFamily="18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C6098E8-D704-414D-9C79-F6EB9034F104}" type="datetimeFigureOut">
              <a:rPr lang="en-US" altLang="en-US"/>
              <a:pPr>
                <a:defRPr/>
              </a:pPr>
              <a:t>9/5/22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F17E03-6E7B-7542-8112-CB613A6997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C25EB7-4C43-3041-A8FC-0355D36DC6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1692626-9168-CB40-AF26-E3A7F0806B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A0C09E9-0DD5-4549-9E59-90554F440D8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DD319DF-9FA9-574C-91E2-2E112C2BF16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8669F577-2123-1247-96AE-E3419086301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9FBC3988-7900-A044-B102-5F6B9B1C0D6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01600B86-0185-3941-A801-1D97015920E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3DBB4EFD-D463-2E4A-BFE2-07E967949A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E84EE6-EE37-2541-BC93-4A06FB4977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8F7E09-8588-8243-A204-1F1475993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8738" y="1295400"/>
            <a:ext cx="6486525" cy="315277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>
            <a:outerShdw blurRad="63500" sx="100500" sy="100500" algn="ct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pPr eaLnBrk="1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/>
            </a:pPr>
            <a:endParaRPr sz="3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rtlCol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E7925BE-ECC2-5C47-B7EA-20B7C6994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EC5F9C-8E65-174E-9243-8229E2BD4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E9CEEF1-A0F5-A54D-8BF3-535229AAA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04D8D-5FB5-A047-B314-214E6263CD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3294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A5C18B4-4BD4-1B43-A025-24DAD20A0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C8674E-EEDA-2F49-9B07-8B17A9DEE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63C805A-3246-5F4F-A835-62F483644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62648-3CE0-924B-9A28-C8D5C24293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770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60E51-D9CE-0240-AE51-42A72BCC6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F16FD-A04D-BB46-ACEC-67C2A6602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52A17-A412-6A4A-8DFD-E43CFF4DA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FA0E7-6CBF-3F42-8B34-2EBADF40EA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6263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944CB-F193-E541-91F8-2CC89D7F9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E55FA-B8BE-3949-BEF8-028256CDF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2ED04-DDDF-3741-997B-1AFE378A6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EF95C-6E43-4B45-AE38-B4AC612FA1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188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BCBB3-DAEE-EA48-8C00-5FD8B1BB5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43F71-3466-2641-9E70-8C77117DC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FC528-4A89-2F47-8F7E-3654C528F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D5D41-4CCF-BD4A-A845-956142B253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3779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4720258-5480-FB47-9F3E-5F258F8AC8C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A5AF6D8-EBA2-C048-9E3F-A9EA40915F7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0362B22-B3A3-924F-BDFC-5C23F5A9BB5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6CD01-0CE6-4443-8331-5F830EB18C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4244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EF9F6-EC0F-A546-A39B-4BA98F7D1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FDF1ED-BEE4-C346-84CA-9C7E3BE64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54070-2381-2543-8B68-8551A0FA6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40BCA-CB0B-6A4D-818E-6FD8D95D14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6406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F58099-3D7A-0047-B851-8B8413066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591FB51-02B7-4F45-97BD-0E5B7D074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44115CA-D1D0-B24E-A2FD-3010C7E04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CF4C7-2915-EE43-8F23-D16BE4CBD8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500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1229FF4-3E59-1B43-8008-46296D112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C917CBC-4A7F-EF44-8149-EC73AD5E7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89AECEB-C175-D849-8CA7-7435C98CD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3E988-F814-764F-B38B-38EA76C2BF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9256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B2AF7D7-4089-1749-AEEA-89057F369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0E6381A-42E6-5945-B250-92A0D36A6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A040032-E413-5A48-8379-1A742260B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055DD-DB15-D541-BA83-D1BC7ED945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296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FD535FF-83A3-EA45-8E9B-0126D751C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2E1E82A-4D52-A644-88CB-C9B1FD431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0AC6081-F062-3E41-A6F2-6CF65FBA8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A17D2-680D-C548-A854-1DF6F46B11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4174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298DEC2-5375-2E46-96BD-186B27B2D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CCA5F83-51E9-DF44-9D7F-4CFAB22D1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BB860AA-BA9A-D248-8BE9-B312A015B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FC4F4-4718-D042-9ED5-56638A53F3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498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41BE11C-D98F-6545-ADC9-F927087DAE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49275" y="107950"/>
            <a:ext cx="804227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4CEA1C4-46A4-0248-897F-3009F0FF11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49275" y="1600200"/>
            <a:ext cx="8042275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74A3D-260C-FF48-8019-2DFC701951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EAFE9-390D-2E43-90D3-C2F5FE4887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E348D-374B-444C-AC1B-377B006FDD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53477F4-96D6-A247-8B0F-D5E22CB49A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5" r:id="rId1"/>
    <p:sldLayoutId id="2147484574" r:id="rId2"/>
    <p:sldLayoutId id="2147484575" r:id="rId3"/>
    <p:sldLayoutId id="2147484576" r:id="rId4"/>
    <p:sldLayoutId id="2147484577" r:id="rId5"/>
    <p:sldLayoutId id="2147484578" r:id="rId6"/>
    <p:sldLayoutId id="2147484579" r:id="rId7"/>
    <p:sldLayoutId id="2147484580" r:id="rId8"/>
    <p:sldLayoutId id="2147484581" r:id="rId9"/>
    <p:sldLayoutId id="2147484582" r:id="rId10"/>
    <p:sldLayoutId id="2147484583" r:id="rId11"/>
    <p:sldLayoutId id="214748458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accent1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9pPr>
    </p:titleStyle>
    <p:bodyStyle>
      <a:lvl1pPr marL="349250" indent="-349250" algn="l" rtl="0" eaLnBrk="0" fontAlgn="base" hangingPunct="0">
        <a:spcBef>
          <a:spcPts val="20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sz="2400" kern="1200">
          <a:solidFill>
            <a:srgbClr val="595959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itchFamily="2" charset="2"/>
        <a:buChar char=""/>
        <a:defRPr sz="2200" kern="1200">
          <a:solidFill>
            <a:srgbClr val="595959"/>
          </a:solidFill>
          <a:latin typeface="+mn-lt"/>
          <a:ea typeface="MS PGothic" panose="020B0600070205080204" pitchFamily="34" charset="-128"/>
          <a:cs typeface="+mn-cs"/>
        </a:defRPr>
      </a:lvl2pPr>
      <a:lvl3pPr marL="96837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sz="2000" kern="1200">
          <a:solidFill>
            <a:srgbClr val="595959"/>
          </a:solidFill>
          <a:latin typeface="+mn-lt"/>
          <a:ea typeface="MS PGothic" panose="020B0600070205080204" pitchFamily="34" charset="-128"/>
          <a:cs typeface="+mn-cs"/>
        </a:defRPr>
      </a:lvl3pPr>
      <a:lvl4pPr marL="1263650" indent="-295275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itchFamily="2" charset="2"/>
        <a:buChar char=""/>
        <a:defRPr kern="1200">
          <a:solidFill>
            <a:srgbClr val="595959"/>
          </a:solidFill>
          <a:latin typeface="+mn-lt"/>
          <a:ea typeface="MS PGothic" panose="020B0600070205080204" pitchFamily="34" charset="-128"/>
          <a:cs typeface="+mn-cs"/>
        </a:defRPr>
      </a:lvl4pPr>
      <a:lvl5pPr marL="154622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kern="1200">
          <a:solidFill>
            <a:srgbClr val="595959"/>
          </a:solidFill>
          <a:latin typeface="+mn-lt"/>
          <a:ea typeface="MS PGothic" panose="020B0600070205080204" pitchFamily="34" charset="-128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809DB43D-B612-DA46-91C2-75DDD24AE2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143000"/>
            <a:ext cx="8534400" cy="217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4600">
                <a:solidFill>
                  <a:schemeClr val="accent1"/>
                </a:solidFill>
                <a:latin typeface="Calibri" panose="020F0502020204030204" pitchFamily="34" charset="0"/>
              </a:rPr>
              <a:t>Programming Structures:</a:t>
            </a:r>
          </a:p>
          <a:p>
            <a:pPr algn="ctr"/>
            <a:r>
              <a:rPr lang="en-US" altLang="en-US" sz="4600">
                <a:solidFill>
                  <a:schemeClr val="accent1"/>
                </a:solidFill>
                <a:latin typeface="Calibri" panose="020F0502020204030204" pitchFamily="34" charset="0"/>
              </a:rPr>
              <a:t>Conditional/Repeat Statements</a:t>
            </a:r>
            <a:br>
              <a:rPr lang="en-US" altLang="en-US" sz="4600">
                <a:solidFill>
                  <a:schemeClr val="accent1"/>
                </a:solidFill>
                <a:latin typeface="Calibri" panose="020F0502020204030204" pitchFamily="34" charset="0"/>
              </a:rPr>
            </a:br>
            <a:endParaRPr lang="en-US" altLang="en-US" sz="460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71A3FA3-487B-9149-A985-13D90B41C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200400"/>
            <a:ext cx="5810250" cy="231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800" b="0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Programming Constructs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800" b="0" dirty="0"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if .. else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800" b="0" dirty="0">
                <a:latin typeface="Calibri" panose="020F0502020204030204" pitchFamily="34" charset="0"/>
                <a:cs typeface="Calibri" panose="020F0502020204030204" pitchFamily="34" charset="0"/>
              </a:rPr>
              <a:t>while loop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800" b="0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for loop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BF0E1557-DE70-584D-AEE6-206FD75BB5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778430"/>
            <a:ext cx="26035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>
            <a:lvl1pPr marL="223838" indent="-223838" defTabSz="8953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 defTabSz="8953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30000"/>
              </a:spcBef>
            </a:pPr>
            <a:r>
              <a:rPr lang="en-US" altLang="en-US" dirty="0">
                <a:solidFill>
                  <a:schemeClr val="tx2"/>
                </a:solidFill>
              </a:rPr>
              <a:t>C Code</a:t>
            </a:r>
          </a:p>
          <a:p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20478265-45F6-3A48-9A5E-92EF5D61C2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743200"/>
            <a:ext cx="3814763" cy="285908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>
                <a:latin typeface="Courier New" panose="02070309020205020404" pitchFamily="49" charset="0"/>
              </a:rPr>
              <a:t>int fact_do(int x)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{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int result = 1;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do {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  result *= x;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  x = x-1;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} while (x &gt; 1);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return result;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8675" name="Rectangle 4">
            <a:extLst>
              <a:ext uri="{FF2B5EF4-FFF2-40B4-BE49-F238E27FC236}">
                <a16:creationId xmlns:a16="http://schemas.microsoft.com/office/drawing/2014/main" id="{7A05E41D-E009-A348-940F-341B1C7F0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7504" y="770766"/>
            <a:ext cx="2820318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>
            <a:lvl1pPr marL="223838" indent="-223838" defTabSz="8953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 defTabSz="8953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30000"/>
              </a:spcBef>
            </a:pPr>
            <a:r>
              <a:rPr lang="en-US" altLang="en-US" dirty="0">
                <a:solidFill>
                  <a:schemeClr val="tx2"/>
                </a:solidFill>
              </a:rPr>
              <a:t>Pseudo-C Version</a:t>
            </a:r>
          </a:p>
          <a:p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28676" name="Rectangle 5">
            <a:extLst>
              <a:ext uri="{FF2B5EF4-FFF2-40B4-BE49-F238E27FC236}">
                <a16:creationId xmlns:a16="http://schemas.microsoft.com/office/drawing/2014/main" id="{C0BC40DB-C7AB-2049-9C9A-BFCC8F313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9238" y="2743200"/>
            <a:ext cx="3433762" cy="3167063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>
                <a:latin typeface="Courier New" panose="02070309020205020404" pitchFamily="49" charset="0"/>
              </a:rPr>
              <a:t>int fact_goto(int x)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{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int result = 1;</a:t>
            </a:r>
          </a:p>
          <a:p>
            <a:r>
              <a:rPr lang="en-US" altLang="en-US" sz="2000" i="1">
                <a:latin typeface="Courier New" panose="02070309020205020404" pitchFamily="49" charset="0"/>
              </a:rPr>
              <a:t>loop:</a:t>
            </a:r>
            <a:endParaRPr lang="en-US" altLang="en-US" sz="2000">
              <a:latin typeface="Courier New" panose="02070309020205020404" pitchFamily="49" charset="0"/>
            </a:endParaRPr>
          </a:p>
          <a:p>
            <a:r>
              <a:rPr lang="en-US" altLang="en-US" sz="2000">
                <a:latin typeface="Courier New" panose="02070309020205020404" pitchFamily="49" charset="0"/>
              </a:rPr>
              <a:t>  result *= x;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x = x-1;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if (x &gt; 1)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  goto</a:t>
            </a:r>
            <a:r>
              <a:rPr lang="en-US" altLang="en-US" sz="2000" i="1">
                <a:latin typeface="Courier New" panose="02070309020205020404" pitchFamily="49" charset="0"/>
              </a:rPr>
              <a:t> loop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return result;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8677" name="Rectangle 6">
            <a:extLst>
              <a:ext uri="{FF2B5EF4-FFF2-40B4-BE49-F238E27FC236}">
                <a16:creationId xmlns:a16="http://schemas.microsoft.com/office/drawing/2014/main" id="{D027D00A-7DC9-3B44-9C59-E60A25E46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52400"/>
            <a:ext cx="7543800" cy="573088"/>
          </a:xfrm>
        </p:spPr>
        <p:txBody>
          <a:bodyPr/>
          <a:lstStyle/>
          <a:p>
            <a:pPr algn="l"/>
            <a:r>
              <a:rPr lang="ja-JP" altLang="en-US">
                <a:latin typeface="Calibri" panose="020F0502020204030204" pitchFamily="34" charset="0"/>
              </a:rPr>
              <a:t>“</a:t>
            </a:r>
            <a:r>
              <a:rPr lang="en-US" altLang="ja-JP" dirty="0">
                <a:latin typeface="Calibri" panose="020F0502020204030204" pitchFamily="34" charset="0"/>
              </a:rPr>
              <a:t>Do</a:t>
            </a:r>
            <a:r>
              <a:rPr lang="ja-JP" altLang="en-US">
                <a:latin typeface="Calibri" panose="020F0502020204030204" pitchFamily="34" charset="0"/>
              </a:rPr>
              <a:t>”</a:t>
            </a:r>
            <a:r>
              <a:rPr lang="en-US" altLang="ja-JP" dirty="0">
                <a:latin typeface="Calibri" panose="020F0502020204030204" pitchFamily="34" charset="0"/>
              </a:rPr>
              <a:t> Loop</a:t>
            </a: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28678" name="Rectangle 7">
            <a:extLst>
              <a:ext uri="{FF2B5EF4-FFF2-40B4-BE49-F238E27FC236}">
                <a16:creationId xmlns:a16="http://schemas.microsoft.com/office/drawing/2014/main" id="{3182C9C5-26C1-524B-861F-F1A06FA9F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791200"/>
            <a:ext cx="8281988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>
                <a:latin typeface="Calibri" panose="020F0502020204030204" pitchFamily="34" charset="0"/>
              </a:rPr>
              <a:t>Use backward branch to continue looping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>
                <a:latin typeface="Calibri" panose="020F0502020204030204" pitchFamily="34" charset="0"/>
              </a:rPr>
              <a:t>Only take branch when </a:t>
            </a:r>
            <a:r>
              <a:rPr lang="ja-JP" altLang="en-US" b="0">
                <a:latin typeface="Calibri" panose="020F0502020204030204" pitchFamily="34" charset="0"/>
              </a:rPr>
              <a:t>“</a:t>
            </a:r>
            <a:r>
              <a:rPr lang="en-US" altLang="ja-JP" b="0">
                <a:latin typeface="Calibri" panose="020F0502020204030204" pitchFamily="34" charset="0"/>
              </a:rPr>
              <a:t>while</a:t>
            </a:r>
            <a:r>
              <a:rPr lang="ja-JP" altLang="en-US" b="0">
                <a:latin typeface="Calibri" panose="020F0502020204030204" pitchFamily="34" charset="0"/>
              </a:rPr>
              <a:t>”</a:t>
            </a:r>
            <a:r>
              <a:rPr lang="en-US" altLang="ja-JP" b="0">
                <a:latin typeface="Calibri" panose="020F0502020204030204" pitchFamily="34" charset="0"/>
              </a:rPr>
              <a:t> condition holds</a:t>
            </a:r>
            <a:endParaRPr lang="en-US" altLang="en-US" b="0">
              <a:latin typeface="Calibri" panose="020F0502020204030204" pitchFamily="34" charset="0"/>
            </a:endParaRPr>
          </a:p>
        </p:txBody>
      </p:sp>
      <p:sp>
        <p:nvSpPr>
          <p:cNvPr id="28679" name="Rectangle 3">
            <a:extLst>
              <a:ext uri="{FF2B5EF4-FFF2-40B4-BE49-F238E27FC236}">
                <a16:creationId xmlns:a16="http://schemas.microsoft.com/office/drawing/2014/main" id="{83005881-346E-0443-8F7B-F2ECB39E6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250" y="1296930"/>
            <a:ext cx="2514600" cy="1012825"/>
          </a:xfrm>
          <a:prstGeom prst="rect">
            <a:avLst/>
          </a:prstGeom>
          <a:solidFill>
            <a:srgbClr val="FFFF99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>
                <a:latin typeface="Courier New" panose="02070309020205020404" pitchFamily="49" charset="0"/>
              </a:rPr>
              <a:t>do 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</a:t>
            </a:r>
            <a:r>
              <a:rPr lang="en-US" altLang="en-US" sz="2000" i="1"/>
              <a:t>Body</a:t>
            </a:r>
            <a:endParaRPr lang="en-US" altLang="en-US" sz="2000">
              <a:latin typeface="Courier New" panose="02070309020205020404" pitchFamily="49" charset="0"/>
            </a:endParaRPr>
          </a:p>
          <a:p>
            <a:r>
              <a:rPr lang="en-US" altLang="en-US" sz="2000">
                <a:latin typeface="Courier New" panose="02070309020205020404" pitchFamily="49" charset="0"/>
              </a:rPr>
              <a:t>  while (</a:t>
            </a:r>
            <a:r>
              <a:rPr lang="en-US" altLang="en-US" sz="2000" i="1"/>
              <a:t>Test</a:t>
            </a:r>
            <a:r>
              <a:rPr lang="en-US" altLang="en-US" sz="2000">
                <a:latin typeface="Courier New" panose="02070309020205020404" pitchFamily="49" charset="0"/>
              </a:rPr>
              <a:t>);</a:t>
            </a:r>
          </a:p>
        </p:txBody>
      </p:sp>
      <p:sp>
        <p:nvSpPr>
          <p:cNvPr id="28680" name="Rectangle 5">
            <a:extLst>
              <a:ext uri="{FF2B5EF4-FFF2-40B4-BE49-F238E27FC236}">
                <a16:creationId xmlns:a16="http://schemas.microsoft.com/office/drawing/2014/main" id="{DBD3B1BF-1B16-B841-A486-6E34176C4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5342" y="1263144"/>
            <a:ext cx="2514600" cy="1320800"/>
          </a:xfrm>
          <a:prstGeom prst="rect">
            <a:avLst/>
          </a:prstGeom>
          <a:solidFill>
            <a:srgbClr val="FFCCFF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 i="1">
                <a:latin typeface="Courier New" panose="02070309020205020404" pitchFamily="49" charset="0"/>
              </a:rPr>
              <a:t>loop</a:t>
            </a:r>
            <a:r>
              <a:rPr lang="en-US" altLang="en-US" sz="2000">
                <a:latin typeface="Courier New" panose="02070309020205020404" pitchFamily="49" charset="0"/>
              </a:rPr>
              <a:t>: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</a:t>
            </a:r>
            <a:r>
              <a:rPr lang="en-US" altLang="en-US" sz="2000" i="1"/>
              <a:t>Body</a:t>
            </a:r>
            <a:endParaRPr lang="en-US" altLang="en-US" sz="2000">
              <a:latin typeface="Courier New" panose="02070309020205020404" pitchFamily="49" charset="0"/>
            </a:endParaRPr>
          </a:p>
          <a:p>
            <a:r>
              <a:rPr lang="en-US" altLang="en-US" sz="2000">
                <a:latin typeface="Courier New" panose="02070309020205020404" pitchFamily="49" charset="0"/>
              </a:rPr>
              <a:t>  if (</a:t>
            </a:r>
            <a:r>
              <a:rPr lang="en-US" altLang="en-US" sz="2000" i="1"/>
              <a:t>Test</a:t>
            </a:r>
            <a:r>
              <a:rPr lang="en-US" altLang="en-US" sz="2000">
                <a:latin typeface="Courier New" panose="02070309020205020404" pitchFamily="49" charset="0"/>
              </a:rPr>
              <a:t>)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  goto </a:t>
            </a:r>
            <a:r>
              <a:rPr lang="en-US" altLang="en-US" sz="2000" i="1">
                <a:latin typeface="Courier New" panose="02070309020205020404" pitchFamily="49" charset="0"/>
              </a:rPr>
              <a:t>loop</a:t>
            </a:r>
            <a:endParaRPr lang="en-US" altLang="en-US" sz="200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63">
            <a:extLst>
              <a:ext uri="{FF2B5EF4-FFF2-40B4-BE49-F238E27FC236}">
                <a16:creationId xmlns:a16="http://schemas.microsoft.com/office/drawing/2014/main" id="{A7DFEA41-30F9-6B4A-BB82-84B9D1694D91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4400">
                <a:latin typeface="Franklin Gothic Book" panose="020B0503020102020204" pitchFamily="34" charset="0"/>
              </a:rPr>
              <a:t>C code to Pseudo-C</a:t>
            </a:r>
          </a:p>
        </p:txBody>
      </p:sp>
      <p:sp>
        <p:nvSpPr>
          <p:cNvPr id="17410" name="Rectangle 7">
            <a:extLst>
              <a:ext uri="{FF2B5EF4-FFF2-40B4-BE49-F238E27FC236}">
                <a16:creationId xmlns:a16="http://schemas.microsoft.com/office/drawing/2014/main" id="{BD9D6E2B-7C0F-DF49-B2CB-869850A8E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371600"/>
            <a:ext cx="74676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6858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>
                <a:latin typeface="Calibri" panose="020F0502020204030204" pitchFamily="34" charset="0"/>
              </a:rPr>
              <a:t>C allows </a:t>
            </a:r>
            <a:r>
              <a:rPr lang="ja-JP" altLang="en-US" b="0">
                <a:latin typeface="Calibri" panose="020F0502020204030204" pitchFamily="34" charset="0"/>
              </a:rPr>
              <a:t>“</a:t>
            </a:r>
            <a:r>
              <a:rPr lang="en-US" altLang="ja-JP" b="0">
                <a:latin typeface="Calibri" panose="020F0502020204030204" pitchFamily="34" charset="0"/>
              </a:rPr>
              <a:t>goto</a:t>
            </a:r>
            <a:r>
              <a:rPr lang="ja-JP" altLang="en-US" b="0">
                <a:latin typeface="Calibri" panose="020F0502020204030204" pitchFamily="34" charset="0"/>
              </a:rPr>
              <a:t>”</a:t>
            </a:r>
            <a:r>
              <a:rPr lang="en-US" altLang="ja-JP" b="0">
                <a:latin typeface="Calibri" panose="020F0502020204030204" pitchFamily="34" charset="0"/>
              </a:rPr>
              <a:t> as means of transferring control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>
                <a:latin typeface="Calibri" panose="020F0502020204030204" pitchFamily="34" charset="0"/>
              </a:rPr>
              <a:t>Closer to machine-level programming style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2000" b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>
                <a:latin typeface="Calibri" panose="020F0502020204030204" pitchFamily="34" charset="0"/>
              </a:rPr>
              <a:t>Generally considered bad coding style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en-US" altLang="en-US" b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>
                <a:latin typeface="Calibri" panose="020F0502020204030204" pitchFamily="34" charset="0"/>
              </a:rPr>
              <a:t>But, </a:t>
            </a:r>
            <a:r>
              <a:rPr lang="en-US" altLang="en-US" b="0">
                <a:solidFill>
                  <a:srgbClr val="C00000"/>
                </a:solidFill>
                <a:latin typeface="Calibri" panose="020F0502020204030204" pitchFamily="34" charset="0"/>
              </a:rPr>
              <a:t>essential </a:t>
            </a:r>
            <a:r>
              <a:rPr lang="en-US" altLang="en-US" b="0">
                <a:latin typeface="Calibri" panose="020F0502020204030204" pitchFamily="34" charset="0"/>
              </a:rPr>
              <a:t>for assembly programming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>
                <a:latin typeface="Calibri" panose="020F0502020204030204" pitchFamily="34" charset="0"/>
              </a:rPr>
              <a:t>More explicit control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>
                <a:latin typeface="Calibri" panose="020F0502020204030204" pitchFamily="34" charset="0"/>
              </a:rPr>
              <a:t>Directly mapped to assembly instructions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200" b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>
            <a:extLst>
              <a:ext uri="{FF2B5EF4-FFF2-40B4-BE49-F238E27FC236}">
                <a16:creationId xmlns:a16="http://schemas.microsoft.com/office/drawing/2014/main" id="{86D9002B-BB8F-4446-847E-3CE1F5017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600200"/>
            <a:ext cx="3810000" cy="13208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>
                <a:latin typeface="Courier New" panose="02070309020205020404" pitchFamily="49" charset="0"/>
              </a:rPr>
              <a:t>if (</a:t>
            </a:r>
            <a:r>
              <a:rPr lang="en-US" altLang="en-US" sz="2000" i="1">
                <a:latin typeface="Courier New" panose="02070309020205020404" pitchFamily="49" charset="0"/>
              </a:rPr>
              <a:t>t</a:t>
            </a:r>
            <a:r>
              <a:rPr lang="en-US" altLang="en-US" sz="2000">
                <a:latin typeface="Courier New" panose="02070309020205020404" pitchFamily="49" charset="0"/>
              </a:rPr>
              <a:t>)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  </a:t>
            </a:r>
            <a:r>
              <a:rPr lang="en-US" altLang="en-US" sz="2000" i="1">
                <a:latin typeface="Courier New" panose="02070309020205020404" pitchFamily="49" charset="0"/>
              </a:rPr>
              <a:t>then-statement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else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  </a:t>
            </a:r>
            <a:r>
              <a:rPr lang="en-US" altLang="en-US" sz="2000" i="1">
                <a:latin typeface="Courier New" panose="02070309020205020404" pitchFamily="49" charset="0"/>
              </a:rPr>
              <a:t>else-statement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</a:p>
        </p:txBody>
      </p:sp>
      <p:sp>
        <p:nvSpPr>
          <p:cNvPr id="18434" name="Title 63">
            <a:extLst>
              <a:ext uri="{FF2B5EF4-FFF2-40B4-BE49-F238E27FC236}">
                <a16:creationId xmlns:a16="http://schemas.microsoft.com/office/drawing/2014/main" id="{CE2588F0-17E8-244B-8BAC-415DDA1481EB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4400">
                <a:latin typeface="Franklin Gothic Book" panose="020B0503020102020204" pitchFamily="34" charset="0"/>
              </a:rPr>
              <a:t>Summary 1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E8976DB-8F97-994C-AAB4-980316D46E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19600"/>
            <a:ext cx="3810000" cy="7048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>
                <a:latin typeface="Courier New" panose="02070309020205020404" pitchFamily="49" charset="0"/>
              </a:rPr>
              <a:t>while (Test)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</a:t>
            </a:r>
            <a:r>
              <a:rPr lang="en-US" altLang="en-US" sz="2000" i="1"/>
              <a:t>Body</a:t>
            </a:r>
            <a:endParaRPr lang="en-US" altLang="en-US" sz="2000">
              <a:latin typeface="Courier New" panose="02070309020205020404" pitchFamily="49" charset="0"/>
            </a:endParaRPr>
          </a:p>
        </p:txBody>
      </p:sp>
      <p:sp>
        <p:nvSpPr>
          <p:cNvPr id="18436" name="Rectangle 5">
            <a:extLst>
              <a:ext uri="{FF2B5EF4-FFF2-40B4-BE49-F238E27FC236}">
                <a16:creationId xmlns:a16="http://schemas.microsoft.com/office/drawing/2014/main" id="{9D728407-0F01-584A-B618-C818E35CC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343400"/>
            <a:ext cx="3962400" cy="162877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>
                <a:latin typeface="Courier New" panose="02070309020205020404" pitchFamily="49" charset="0"/>
              </a:rPr>
              <a:t>loop: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if (!</a:t>
            </a:r>
            <a:r>
              <a:rPr lang="en-US" altLang="en-US" sz="2000" i="1">
                <a:latin typeface="Courier New" panose="02070309020205020404" pitchFamily="49" charset="0"/>
              </a:rPr>
              <a:t>Test</a:t>
            </a:r>
            <a:r>
              <a:rPr lang="en-US" altLang="en-US" sz="2000">
                <a:latin typeface="Courier New" panose="02070309020205020404" pitchFamily="49" charset="0"/>
              </a:rPr>
              <a:t>) goto done;</a:t>
            </a:r>
          </a:p>
          <a:p>
            <a:r>
              <a:rPr lang="en-US" altLang="en-US" sz="2000" i="1"/>
              <a:t>     Body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goto </a:t>
            </a:r>
            <a:r>
              <a:rPr lang="en-US" altLang="en-US" sz="2000" i="1">
                <a:latin typeface="Courier New" panose="02070309020205020404" pitchFamily="49" charset="0"/>
              </a:rPr>
              <a:t>loop</a:t>
            </a:r>
            <a:endParaRPr lang="en-US" altLang="en-US" sz="2000">
              <a:latin typeface="Courier New" panose="02070309020205020404" pitchFamily="49" charset="0"/>
            </a:endParaRPr>
          </a:p>
          <a:p>
            <a:r>
              <a:rPr lang="en-US" altLang="en-US" sz="2000">
                <a:latin typeface="Courier New" panose="02070309020205020404" pitchFamily="49" charset="0"/>
              </a:rPr>
              <a:t>done:</a:t>
            </a:r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6EEDFEE0-326E-194B-A450-B7E9161D5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14400"/>
            <a:ext cx="4114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3838" indent="-223838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560388" indent="-222250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b="0">
                <a:latin typeface="Calibri" panose="020F0502020204030204" pitchFamily="34" charset="0"/>
              </a:rPr>
              <a:t>if - else</a:t>
            </a:r>
          </a:p>
          <a:p>
            <a:pPr lvl="1">
              <a:spcBef>
                <a:spcPct val="20000"/>
              </a:spcBef>
              <a:buFont typeface="Wingdings" pitchFamily="2" charset="2"/>
              <a:buNone/>
            </a:pPr>
            <a:endParaRPr lang="en-US" altLang="en-US" sz="2000" b="0">
              <a:latin typeface="Courier New" panose="02070309020205020404" pitchFamily="49" charset="0"/>
            </a:endParaRPr>
          </a:p>
        </p:txBody>
      </p:sp>
      <p:sp>
        <p:nvSpPr>
          <p:cNvPr id="18438" name="Rectangle 5">
            <a:extLst>
              <a:ext uri="{FF2B5EF4-FFF2-40B4-BE49-F238E27FC236}">
                <a16:creationId xmlns:a16="http://schemas.microsoft.com/office/drawing/2014/main" id="{1DA58CC2-B20E-0943-9681-AE7CAA6EB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733800"/>
            <a:ext cx="4114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3838" indent="-223838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560388" indent="-222250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b="0">
                <a:latin typeface="Calibri" panose="020F0502020204030204" pitchFamily="34" charset="0"/>
              </a:rPr>
              <a:t>while</a:t>
            </a:r>
          </a:p>
          <a:p>
            <a:pPr lvl="1">
              <a:spcBef>
                <a:spcPct val="20000"/>
              </a:spcBef>
              <a:buFont typeface="Wingdings" pitchFamily="2" charset="2"/>
              <a:buNone/>
            </a:pPr>
            <a:endParaRPr lang="en-US" altLang="en-US" sz="2000" b="0">
              <a:latin typeface="Courier New" panose="02070309020205020404" pitchFamily="49" charset="0"/>
            </a:endParaRPr>
          </a:p>
        </p:txBody>
      </p:sp>
      <p:sp>
        <p:nvSpPr>
          <p:cNvPr id="18439" name="Rectangle 5">
            <a:extLst>
              <a:ext uri="{FF2B5EF4-FFF2-40B4-BE49-F238E27FC236}">
                <a16:creationId xmlns:a16="http://schemas.microsoft.com/office/drawing/2014/main" id="{336EEAAF-C321-9045-993A-1BEDB5C1F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1371600"/>
            <a:ext cx="3962400" cy="193675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>
                <a:latin typeface="Courier New" panose="02070309020205020404" pitchFamily="49" charset="0"/>
              </a:rPr>
              <a:t>     if (!</a:t>
            </a:r>
            <a:r>
              <a:rPr lang="en-US" altLang="en-US" sz="2000" i="1">
                <a:latin typeface="Courier New" panose="02070309020205020404" pitchFamily="49" charset="0"/>
              </a:rPr>
              <a:t>t</a:t>
            </a:r>
            <a:r>
              <a:rPr lang="en-US" altLang="en-US" sz="2000">
                <a:latin typeface="Courier New" panose="02070309020205020404" pitchFamily="49" charset="0"/>
              </a:rPr>
              <a:t>) goto false;</a:t>
            </a:r>
          </a:p>
          <a:p>
            <a:r>
              <a:rPr lang="en-US" altLang="en-US" sz="2000" i="1">
                <a:latin typeface="Courier New" panose="02070309020205020404" pitchFamily="49" charset="0"/>
              </a:rPr>
              <a:t>     then-statement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   goto done;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false:</a:t>
            </a:r>
          </a:p>
          <a:p>
            <a:r>
              <a:rPr lang="en-US" altLang="en-US" sz="2000" i="1">
                <a:latin typeface="Courier New" panose="02070309020205020404" pitchFamily="49" charset="0"/>
              </a:rPr>
              <a:t>     else-statement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done:</a:t>
            </a:r>
          </a:p>
        </p:txBody>
      </p:sp>
      <p:sp>
        <p:nvSpPr>
          <p:cNvPr id="18440" name="Rectangle 5">
            <a:extLst>
              <a:ext uri="{FF2B5EF4-FFF2-40B4-BE49-F238E27FC236}">
                <a16:creationId xmlns:a16="http://schemas.microsoft.com/office/drawing/2014/main" id="{AC11D17D-B1E8-3E4A-B7E3-DA3B86248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873125"/>
            <a:ext cx="4114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3838" indent="-223838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338138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lvl="1">
              <a:spcBef>
                <a:spcPct val="20000"/>
              </a:spcBef>
            </a:pPr>
            <a:r>
              <a:rPr lang="en-US" altLang="en-US" sz="2000" b="0">
                <a:latin typeface="Courier New" panose="02070309020205020404" pitchFamily="49" charset="0"/>
              </a:rPr>
              <a:t>Pseudo-C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63">
            <a:extLst>
              <a:ext uri="{FF2B5EF4-FFF2-40B4-BE49-F238E27FC236}">
                <a16:creationId xmlns:a16="http://schemas.microsoft.com/office/drawing/2014/main" id="{9F5E22A1-6EA2-894B-94A6-2C6C0853B052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4400">
                <a:latin typeface="Franklin Gothic Book" panose="020B0503020102020204" pitchFamily="34" charset="0"/>
              </a:rPr>
              <a:t>Summary 2</a:t>
            </a:r>
          </a:p>
        </p:txBody>
      </p:sp>
      <p:sp>
        <p:nvSpPr>
          <p:cNvPr id="19458" name="Rectangle 8">
            <a:extLst>
              <a:ext uri="{FF2B5EF4-FFF2-40B4-BE49-F238E27FC236}">
                <a16:creationId xmlns:a16="http://schemas.microsoft.com/office/drawing/2014/main" id="{E005186F-2FD7-4141-B923-47750E36D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498850"/>
            <a:ext cx="4343400" cy="1936428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 i="1" dirty="0">
                <a:latin typeface="Courier New" panose="02070309020205020404" pitchFamily="49" charset="0"/>
              </a:rPr>
              <a:t>      </a:t>
            </a:r>
            <a:r>
              <a:rPr lang="en-US" altLang="en-US" sz="2000" i="1" dirty="0"/>
              <a:t>Init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loop: if (!</a:t>
            </a:r>
            <a:r>
              <a:rPr lang="en-US" altLang="en-US" sz="2000" i="1" dirty="0"/>
              <a:t>Test</a:t>
            </a:r>
            <a:r>
              <a:rPr lang="en-US" altLang="en-US" sz="2000" dirty="0">
                <a:latin typeface="Courier New" panose="02070309020205020404" pitchFamily="49" charset="0"/>
              </a:rPr>
              <a:t>) </a:t>
            </a:r>
            <a:r>
              <a:rPr lang="en-US" altLang="en-US" sz="2000" dirty="0" err="1">
                <a:latin typeface="Courier New" panose="02070309020205020404" pitchFamily="49" charset="0"/>
              </a:rPr>
              <a:t>goto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i="1" dirty="0">
                <a:latin typeface="Courier New" panose="02070309020205020404" pitchFamily="49" charset="0"/>
              </a:rPr>
              <a:t>done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000" i="1" dirty="0"/>
              <a:t>              Body</a:t>
            </a:r>
            <a:endParaRPr lang="en-US" altLang="en-US" sz="2000" dirty="0">
              <a:latin typeface="Courier New" panose="02070309020205020404" pitchFamily="49" charset="0"/>
            </a:endParaRPr>
          </a:p>
          <a:p>
            <a:r>
              <a:rPr lang="en-US" altLang="en-US" sz="2000" dirty="0">
                <a:latin typeface="Courier New" panose="02070309020205020404" pitchFamily="49" charset="0"/>
              </a:rPr>
              <a:t>      </a:t>
            </a:r>
            <a:r>
              <a:rPr lang="en-US" altLang="en-US" sz="2000" i="1" dirty="0"/>
              <a:t>Update 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      </a:t>
            </a:r>
            <a:r>
              <a:rPr lang="en-US" altLang="en-US" sz="2000" dirty="0" err="1">
                <a:latin typeface="Courier New" panose="02070309020205020404" pitchFamily="49" charset="0"/>
              </a:rPr>
              <a:t>goto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i="1" dirty="0">
                <a:latin typeface="Courier New" panose="02070309020205020404" pitchFamily="49" charset="0"/>
              </a:rPr>
              <a:t>loop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done:</a:t>
            </a:r>
          </a:p>
        </p:txBody>
      </p:sp>
      <p:sp>
        <p:nvSpPr>
          <p:cNvPr id="19459" name="Rectangle 4">
            <a:extLst>
              <a:ext uri="{FF2B5EF4-FFF2-40B4-BE49-F238E27FC236}">
                <a16:creationId xmlns:a16="http://schemas.microsoft.com/office/drawing/2014/main" id="{E076E446-94EB-3B49-99E0-AF8C5B39F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057400"/>
            <a:ext cx="3352800" cy="8588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ourier New" panose="02070309020205020404" pitchFamily="49" charset="0"/>
              </a:rPr>
              <a:t>for (</a:t>
            </a:r>
            <a:r>
              <a:rPr lang="en-US" altLang="en-US" sz="2000" i="1"/>
              <a:t>Init</a:t>
            </a:r>
            <a:r>
              <a:rPr lang="en-US" altLang="en-US" sz="2000">
                <a:latin typeface="Courier New" panose="02070309020205020404" pitchFamily="49" charset="0"/>
              </a:rPr>
              <a:t>; </a:t>
            </a:r>
            <a:r>
              <a:rPr lang="en-US" altLang="en-US" sz="2000" i="1"/>
              <a:t>Test</a:t>
            </a:r>
            <a:r>
              <a:rPr lang="en-US" altLang="en-US" sz="2000">
                <a:latin typeface="Courier New" panose="02070309020205020404" pitchFamily="49" charset="0"/>
              </a:rPr>
              <a:t>; </a:t>
            </a:r>
            <a:r>
              <a:rPr lang="en-US" altLang="en-US" sz="2000" i="1"/>
              <a:t>Update </a:t>
            </a:r>
            <a:r>
              <a:rPr lang="en-US" altLang="en-US" sz="2000">
                <a:latin typeface="Courier New" panose="02070309020205020404" pitchFamily="49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altLang="en-US" sz="2000">
                <a:latin typeface="Courier New" panose="02070309020205020404" pitchFamily="49" charset="0"/>
              </a:rPr>
              <a:t>    </a:t>
            </a:r>
            <a:r>
              <a:rPr lang="en-US" altLang="en-US" sz="2000" i="1"/>
              <a:t>Body</a:t>
            </a:r>
          </a:p>
        </p:txBody>
      </p:sp>
      <p:sp>
        <p:nvSpPr>
          <p:cNvPr id="19460" name="Rectangle 5">
            <a:extLst>
              <a:ext uri="{FF2B5EF4-FFF2-40B4-BE49-F238E27FC236}">
                <a16:creationId xmlns:a16="http://schemas.microsoft.com/office/drawing/2014/main" id="{8811B9A5-4200-B546-97D8-994871E5D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114800"/>
            <a:ext cx="3352800" cy="16287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 i="1"/>
              <a:t>Init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while (</a:t>
            </a:r>
            <a:r>
              <a:rPr lang="en-US" altLang="en-US" sz="2000" i="1"/>
              <a:t>Test </a:t>
            </a:r>
            <a:r>
              <a:rPr lang="en-US" altLang="en-US" sz="2000">
                <a:latin typeface="Courier New" panose="02070309020205020404" pitchFamily="49" charset="0"/>
              </a:rPr>
              <a:t>) {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  </a:t>
            </a:r>
            <a:r>
              <a:rPr lang="en-US" altLang="en-US" sz="2000" i="1"/>
              <a:t>Body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  </a:t>
            </a:r>
            <a:r>
              <a:rPr lang="en-US" altLang="en-US" sz="2000" i="1"/>
              <a:t>Update 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  <a:endParaRPr lang="en-US" altLang="en-US" sz="2000" i="1"/>
          </a:p>
          <a:p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4692D196-1381-B344-85D6-5B67163B89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19200"/>
            <a:ext cx="41148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3838" indent="-223838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560388" indent="-222250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b="0">
                <a:latin typeface="Calibri" panose="020F0502020204030204" pitchFamily="34" charset="0"/>
              </a:rPr>
              <a:t>for loop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2800" b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2800" b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2800" b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2800" b="0">
                <a:latin typeface="Calibri" panose="020F0502020204030204" pitchFamily="34" charset="0"/>
              </a:rPr>
              <a:t>     equivalent to:</a:t>
            </a:r>
          </a:p>
          <a:p>
            <a:pPr lvl="1">
              <a:spcBef>
                <a:spcPct val="20000"/>
              </a:spcBef>
              <a:buFont typeface="Wingdings" pitchFamily="2" charset="2"/>
              <a:buNone/>
            </a:pPr>
            <a:endParaRPr lang="en-US" altLang="en-US" sz="2000" b="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">
            <a:extLst>
              <a:ext uri="{FF2B5EF4-FFF2-40B4-BE49-F238E27FC236}">
                <a16:creationId xmlns:a16="http://schemas.microsoft.com/office/drawing/2014/main" id="{8CE1703B-9A25-4549-B9A3-FB07DB720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066800"/>
            <a:ext cx="3810000" cy="13208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>
                <a:latin typeface="Courier New" panose="02070309020205020404" pitchFamily="49" charset="0"/>
              </a:rPr>
              <a:t>if (</a:t>
            </a:r>
            <a:r>
              <a:rPr lang="en-US" altLang="en-US" sz="2000" i="1">
                <a:latin typeface="Courier New" panose="02070309020205020404" pitchFamily="49" charset="0"/>
              </a:rPr>
              <a:t>t</a:t>
            </a:r>
            <a:r>
              <a:rPr lang="en-US" altLang="en-US" sz="2000">
                <a:latin typeface="Courier New" panose="02070309020205020404" pitchFamily="49" charset="0"/>
              </a:rPr>
              <a:t>)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  </a:t>
            </a:r>
            <a:r>
              <a:rPr lang="en-US" altLang="en-US" sz="2000" i="1">
                <a:latin typeface="Courier New" panose="02070309020205020404" pitchFamily="49" charset="0"/>
              </a:rPr>
              <a:t>then-statement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else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  </a:t>
            </a:r>
            <a:r>
              <a:rPr lang="en-US" altLang="en-US" sz="2000" i="1">
                <a:latin typeface="Courier New" panose="02070309020205020404" pitchFamily="49" charset="0"/>
              </a:rPr>
              <a:t>else-statement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</a:p>
        </p:txBody>
      </p:sp>
      <p:sp>
        <p:nvSpPr>
          <p:cNvPr id="20482" name="Rectangle 4">
            <a:extLst>
              <a:ext uri="{FF2B5EF4-FFF2-40B4-BE49-F238E27FC236}">
                <a16:creationId xmlns:a16="http://schemas.microsoft.com/office/drawing/2014/main" id="{7D0600AA-AC7B-2548-9F7D-B5DCFF429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048000"/>
            <a:ext cx="3886200" cy="224472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 dirty="0">
                <a:latin typeface="Courier New" panose="02070309020205020404" pitchFamily="49" charset="0"/>
              </a:rPr>
              <a:t>     //</a:t>
            </a:r>
            <a:r>
              <a:rPr lang="en-US" altLang="en-US" sz="2000" i="1" dirty="0">
                <a:latin typeface="Courier New" panose="02070309020205020404" pitchFamily="49" charset="0"/>
              </a:rPr>
              <a:t>t</a:t>
            </a:r>
            <a:r>
              <a:rPr lang="en-US" altLang="en-US" sz="2000" dirty="0">
                <a:latin typeface="Courier New" panose="02070309020205020404" pitchFamily="49" charset="0"/>
              </a:rPr>
              <a:t> = </a:t>
            </a:r>
            <a:r>
              <a:rPr lang="en-US" altLang="en-US" sz="2000" dirty="0" err="1">
                <a:latin typeface="Courier New" panose="02070309020205020404" pitchFamily="49" charset="0"/>
              </a:rPr>
              <a:t>test_expr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     if (!</a:t>
            </a:r>
            <a:r>
              <a:rPr lang="en-US" altLang="en-US" sz="2000" i="1" dirty="0">
                <a:latin typeface="Courier New" panose="02070309020205020404" pitchFamily="49" charset="0"/>
              </a:rPr>
              <a:t>t</a:t>
            </a:r>
            <a:r>
              <a:rPr lang="en-US" altLang="en-US" sz="2000" dirty="0">
                <a:latin typeface="Courier New" panose="02070309020205020404" pitchFamily="49" charset="0"/>
              </a:rPr>
              <a:t>) </a:t>
            </a:r>
            <a:r>
              <a:rPr lang="en-US" altLang="en-US" sz="2000" dirty="0" err="1">
                <a:latin typeface="Courier New" panose="02070309020205020404" pitchFamily="49" charset="0"/>
              </a:rPr>
              <a:t>goto</a:t>
            </a:r>
            <a:r>
              <a:rPr lang="en-US" altLang="en-US" sz="2000" dirty="0">
                <a:latin typeface="Courier New" panose="02070309020205020404" pitchFamily="49" charset="0"/>
              </a:rPr>
              <a:t> else;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       </a:t>
            </a:r>
            <a:r>
              <a:rPr lang="en-US" altLang="en-US" sz="2000" i="1" dirty="0">
                <a:latin typeface="Courier New" panose="02070309020205020404" pitchFamily="49" charset="0"/>
              </a:rPr>
              <a:t>then-statement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       </a:t>
            </a:r>
            <a:r>
              <a:rPr lang="en-US" altLang="en-US" sz="2000" dirty="0" err="1">
                <a:latin typeface="Courier New" panose="02070309020205020404" pitchFamily="49" charset="0"/>
              </a:rPr>
              <a:t>goto</a:t>
            </a:r>
            <a:r>
              <a:rPr lang="en-US" altLang="en-US" sz="2000" dirty="0">
                <a:latin typeface="Courier New" panose="02070309020205020404" pitchFamily="49" charset="0"/>
              </a:rPr>
              <a:t> done;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else: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       </a:t>
            </a:r>
            <a:r>
              <a:rPr lang="en-US" altLang="en-US" sz="2000" i="1" dirty="0">
                <a:latin typeface="Courier New" panose="02070309020205020404" pitchFamily="49" charset="0"/>
              </a:rPr>
              <a:t>else-statement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done:</a:t>
            </a:r>
          </a:p>
        </p:txBody>
      </p:sp>
      <p:sp>
        <p:nvSpPr>
          <p:cNvPr id="20483" name="Rectangle 4">
            <a:extLst>
              <a:ext uri="{FF2B5EF4-FFF2-40B4-BE49-F238E27FC236}">
                <a16:creationId xmlns:a16="http://schemas.microsoft.com/office/drawing/2014/main" id="{FF7075E5-9846-094E-A498-946E02160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048000"/>
            <a:ext cx="4343400" cy="3167063"/>
          </a:xfrm>
          <a:prstGeom prst="rect">
            <a:avLst/>
          </a:prstGeom>
          <a:solidFill>
            <a:srgbClr val="CC99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>
                <a:latin typeface="Courier New" panose="02070309020205020404" pitchFamily="49" charset="0"/>
              </a:rPr>
              <a:t>int goto_max(int x, int y){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int rval;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if (x &lt;= y)goto else;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rval = x;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goto done</a:t>
            </a:r>
          </a:p>
          <a:p>
            <a:r>
              <a:rPr lang="en-US" altLang="en-US" sz="2000" i="1">
                <a:latin typeface="Courier New" panose="02070309020205020404" pitchFamily="49" charset="0"/>
              </a:rPr>
              <a:t>else:</a:t>
            </a:r>
          </a:p>
          <a:p>
            <a:r>
              <a:rPr lang="en-US" altLang="en-US" sz="2000" i="1">
                <a:latin typeface="Courier New" panose="02070309020205020404" pitchFamily="49" charset="0"/>
              </a:rPr>
              <a:t>  rval = y;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done: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return rval;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55E06830-8B14-0B43-8D10-193B363DC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990600"/>
            <a:ext cx="4114800" cy="1998663"/>
          </a:xfrm>
          <a:prstGeom prst="rect">
            <a:avLst/>
          </a:prstGeom>
          <a:solidFill>
            <a:srgbClr val="CC99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 dirty="0">
                <a:latin typeface="Courier New" panose="02070309020205020404" pitchFamily="49" charset="0"/>
              </a:rPr>
              <a:t>int max(int x, int y){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  if (x &gt; y)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    return x;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  else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    return y;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0E0706B-7D93-7F4D-8D39-AB94140ABB4E}"/>
              </a:ext>
            </a:extLst>
          </p:cNvPr>
          <p:cNvCxnSpPr/>
          <p:nvPr/>
        </p:nvCxnSpPr>
        <p:spPr>
          <a:xfrm rot="16200000" flipH="1">
            <a:off x="1790700" y="3390900"/>
            <a:ext cx="5791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6" name="Title 63">
            <a:extLst>
              <a:ext uri="{FF2B5EF4-FFF2-40B4-BE49-F238E27FC236}">
                <a16:creationId xmlns:a16="http://schemas.microsoft.com/office/drawing/2014/main" id="{384427F0-A8C8-B540-8BD4-2E966E7C418C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4400">
                <a:latin typeface="Franklin Gothic Book" panose="020B0503020102020204" pitchFamily="34" charset="0"/>
              </a:rPr>
              <a:t>General if-else translation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4">
            <a:extLst>
              <a:ext uri="{FF2B5EF4-FFF2-40B4-BE49-F238E27FC236}">
                <a16:creationId xmlns:a16="http://schemas.microsoft.com/office/drawing/2014/main" id="{FF7075E5-9846-094E-A498-946E02160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048000"/>
            <a:ext cx="4343400" cy="2244204"/>
          </a:xfrm>
          <a:prstGeom prst="rect">
            <a:avLst/>
          </a:prstGeom>
          <a:solidFill>
            <a:srgbClr val="CC99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 dirty="0">
                <a:latin typeface="Courier New" panose="02070309020205020404" pitchFamily="49" charset="0"/>
              </a:rPr>
              <a:t>int </a:t>
            </a:r>
            <a:r>
              <a:rPr lang="en-US" altLang="en-US" sz="2000" dirty="0" err="1">
                <a:latin typeface="Courier New" panose="02070309020205020404" pitchFamily="49" charset="0"/>
              </a:rPr>
              <a:t>goto_max</a:t>
            </a:r>
            <a:r>
              <a:rPr lang="en-US" altLang="en-US" sz="2000" dirty="0">
                <a:latin typeface="Courier New" panose="02070309020205020404" pitchFamily="49" charset="0"/>
              </a:rPr>
              <a:t>(int x, int y){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  int </a:t>
            </a:r>
            <a:r>
              <a:rPr lang="en-US" altLang="en-US" sz="2000" dirty="0" err="1">
                <a:latin typeface="Courier New" panose="02070309020205020404" pitchFamily="49" charset="0"/>
              </a:rPr>
              <a:t>rval</a:t>
            </a:r>
            <a:r>
              <a:rPr lang="en-US" altLang="en-US" sz="2000" dirty="0">
                <a:latin typeface="Courier New" panose="02070309020205020404" pitchFamily="49" charset="0"/>
              </a:rPr>
              <a:t> = y;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  if (x &lt;= y)</a:t>
            </a:r>
            <a:r>
              <a:rPr lang="en-US" altLang="en-US" sz="2000" dirty="0" err="1">
                <a:latin typeface="Courier New" panose="02070309020205020404" pitchFamily="49" charset="0"/>
              </a:rPr>
              <a:t>goto</a:t>
            </a:r>
            <a:r>
              <a:rPr lang="en-US" altLang="en-US" sz="2000" dirty="0">
                <a:latin typeface="Courier New" panose="02070309020205020404" pitchFamily="49" charset="0"/>
              </a:rPr>
              <a:t> done;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  </a:t>
            </a:r>
            <a:r>
              <a:rPr lang="en-US" altLang="en-US" sz="2000" dirty="0" err="1">
                <a:latin typeface="Courier New" panose="02070309020205020404" pitchFamily="49" charset="0"/>
              </a:rPr>
              <a:t>rval</a:t>
            </a:r>
            <a:r>
              <a:rPr lang="en-US" altLang="en-US" sz="2000" dirty="0">
                <a:latin typeface="Courier New" panose="02070309020205020404" pitchFamily="49" charset="0"/>
              </a:rPr>
              <a:t> = x;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done: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  return </a:t>
            </a:r>
            <a:r>
              <a:rPr lang="en-US" altLang="en-US" sz="2000" dirty="0" err="1">
                <a:latin typeface="Courier New" panose="02070309020205020404" pitchFamily="49" charset="0"/>
              </a:rPr>
              <a:t>rval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55E06830-8B14-0B43-8D10-193B363DC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990600"/>
            <a:ext cx="4114800" cy="1936428"/>
          </a:xfrm>
          <a:prstGeom prst="rect">
            <a:avLst/>
          </a:prstGeom>
          <a:solidFill>
            <a:srgbClr val="CC99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 dirty="0">
                <a:latin typeface="Courier New" panose="02070309020205020404" pitchFamily="49" charset="0"/>
              </a:rPr>
              <a:t>int max(int x, int y){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  int </a:t>
            </a:r>
            <a:r>
              <a:rPr lang="en-US" altLang="en-US" sz="2000" dirty="0" err="1">
                <a:latin typeface="Courier New" panose="02070309020205020404" pitchFamily="49" charset="0"/>
              </a:rPr>
              <a:t>rval</a:t>
            </a:r>
            <a:r>
              <a:rPr lang="en-US" altLang="en-US" sz="2000" dirty="0">
                <a:latin typeface="Courier New" panose="02070309020205020404" pitchFamily="49" charset="0"/>
              </a:rPr>
              <a:t> = y;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  if (x &gt; y)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</a:rPr>
              <a:t>rval</a:t>
            </a:r>
            <a:r>
              <a:rPr lang="en-US" altLang="en-US" sz="2000" dirty="0">
                <a:latin typeface="Courier New" panose="02070309020205020404" pitchFamily="49" charset="0"/>
              </a:rPr>
              <a:t> = x;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  <a:p>
            <a:endParaRPr lang="en-US" altLang="en-US" sz="2000" dirty="0">
              <a:latin typeface="Courier New" panose="02070309020205020404" pitchFamily="49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0E0706B-7D93-7F4D-8D39-AB94140ABB4E}"/>
              </a:ext>
            </a:extLst>
          </p:cNvPr>
          <p:cNvCxnSpPr/>
          <p:nvPr/>
        </p:nvCxnSpPr>
        <p:spPr>
          <a:xfrm rot="16200000" flipH="1">
            <a:off x="1790700" y="3390900"/>
            <a:ext cx="5791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6" name="Title 63">
            <a:extLst>
              <a:ext uri="{FF2B5EF4-FFF2-40B4-BE49-F238E27FC236}">
                <a16:creationId xmlns:a16="http://schemas.microsoft.com/office/drawing/2014/main" id="{384427F0-A8C8-B540-8BD4-2E966E7C418C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4400">
                <a:latin typeface="Franklin Gothic Book" panose="020B0503020102020204" pitchFamily="34" charset="0"/>
              </a:rPr>
              <a:t>General if-else translation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639245B9-49F3-FE25-1E6E-EC80D651E9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528" y="1019113"/>
            <a:ext cx="4114800" cy="1998663"/>
          </a:xfrm>
          <a:prstGeom prst="rect">
            <a:avLst/>
          </a:prstGeom>
          <a:solidFill>
            <a:srgbClr val="CC99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 dirty="0">
                <a:latin typeface="Courier New" panose="02070309020205020404" pitchFamily="49" charset="0"/>
              </a:rPr>
              <a:t>int max(int x, int y){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  if (x &gt; y)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    return x;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  else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    return y;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33155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4FA0B39B-8C46-F640-9E7E-C4806F4888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066800"/>
            <a:ext cx="26035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>
            <a:lvl1pPr marL="223838" indent="-223838" defTabSz="8953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 defTabSz="8953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30000"/>
              </a:spcBef>
            </a:pPr>
            <a:r>
              <a:rPr lang="en-US" altLang="en-US">
                <a:solidFill>
                  <a:schemeClr val="tx2"/>
                </a:solidFill>
              </a:rPr>
              <a:t>C Code</a:t>
            </a:r>
          </a:p>
          <a:p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DDBDD686-B77E-CA4B-BF5B-B6E80963AC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855" y="3278055"/>
            <a:ext cx="3814763" cy="25527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 dirty="0">
                <a:latin typeface="Courier New" panose="02070309020205020404" pitchFamily="49" charset="0"/>
              </a:rPr>
              <a:t>int </a:t>
            </a:r>
            <a:r>
              <a:rPr lang="en-US" altLang="en-US" sz="2000" dirty="0" err="1">
                <a:latin typeface="Courier New" panose="02070309020205020404" pitchFamily="49" charset="0"/>
              </a:rPr>
              <a:t>fact_while</a:t>
            </a:r>
            <a:r>
              <a:rPr lang="en-US" altLang="en-US" sz="2000" dirty="0">
                <a:latin typeface="Courier New" panose="02070309020205020404" pitchFamily="49" charset="0"/>
              </a:rPr>
              <a:t>(int x){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  int result = 1;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  while (x &gt; 1) {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    result *= x;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    x = x-1;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  };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  return result;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4579" name="Rectangle 4">
            <a:extLst>
              <a:ext uri="{FF2B5EF4-FFF2-40B4-BE49-F238E27FC236}">
                <a16:creationId xmlns:a16="http://schemas.microsoft.com/office/drawing/2014/main" id="{CCFB8376-FCAA-0247-9042-E340168E5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990600"/>
            <a:ext cx="38100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>
            <a:lvl1pPr marL="223838" indent="-223838" defTabSz="8953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 defTabSz="8953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30000"/>
              </a:spcBef>
            </a:pPr>
            <a:r>
              <a:rPr lang="en-US" altLang="en-US" dirty="0">
                <a:solidFill>
                  <a:schemeClr val="tx2"/>
                </a:solidFill>
              </a:rPr>
              <a:t>Pseudo-C Version</a:t>
            </a:r>
          </a:p>
          <a:p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24580" name="Rectangle 5">
            <a:extLst>
              <a:ext uri="{FF2B5EF4-FFF2-40B4-BE49-F238E27FC236}">
                <a16:creationId xmlns:a16="http://schemas.microsoft.com/office/drawing/2014/main" id="{8F60FCF8-9258-7A42-B0CF-D806E451C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278055"/>
            <a:ext cx="4572000" cy="3167063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 dirty="0">
                <a:latin typeface="Courier New" panose="02070309020205020404" pitchFamily="49" charset="0"/>
              </a:rPr>
              <a:t>int </a:t>
            </a:r>
            <a:r>
              <a:rPr lang="en-US" altLang="en-US" sz="2000" dirty="0" err="1">
                <a:latin typeface="Courier New" panose="02070309020205020404" pitchFamily="49" charset="0"/>
              </a:rPr>
              <a:t>fact_while_goto</a:t>
            </a:r>
            <a:r>
              <a:rPr lang="en-US" altLang="en-US" sz="2000" dirty="0">
                <a:latin typeface="Courier New" panose="02070309020205020404" pitchFamily="49" charset="0"/>
              </a:rPr>
              <a:t>(int x){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  int result = 1;</a:t>
            </a:r>
          </a:p>
          <a:p>
            <a:r>
              <a:rPr lang="en-US" altLang="en-US" sz="2000" i="1" dirty="0">
                <a:latin typeface="Courier New" panose="02070309020205020404" pitchFamily="49" charset="0"/>
              </a:rPr>
              <a:t>loop:</a:t>
            </a:r>
            <a:endParaRPr lang="en-US" altLang="en-US" sz="2000" dirty="0">
              <a:latin typeface="Courier New" panose="02070309020205020404" pitchFamily="49" charset="0"/>
            </a:endParaRPr>
          </a:p>
          <a:p>
            <a:r>
              <a:rPr lang="en-US" altLang="en-US" sz="2000" dirty="0">
                <a:latin typeface="Courier New" panose="02070309020205020404" pitchFamily="49" charset="0"/>
              </a:rPr>
              <a:t>  if (!(x &gt; 1)) </a:t>
            </a:r>
            <a:r>
              <a:rPr lang="en-US" altLang="en-US" sz="2000" dirty="0" err="1">
                <a:solidFill>
                  <a:schemeClr val="tx2"/>
                </a:solidFill>
                <a:latin typeface="Courier New" panose="02070309020205020404" pitchFamily="49" charset="0"/>
              </a:rPr>
              <a:t>goto</a:t>
            </a:r>
            <a:r>
              <a:rPr lang="en-US" altLang="en-US" sz="2000" i="1" dirty="0">
                <a:solidFill>
                  <a:schemeClr val="tx2"/>
                </a:solidFill>
                <a:latin typeface="Courier New" panose="02070309020205020404" pitchFamily="49" charset="0"/>
              </a:rPr>
              <a:t> done</a:t>
            </a:r>
            <a:r>
              <a:rPr lang="en-US" altLang="en-US" sz="2000" dirty="0">
                <a:solidFill>
                  <a:schemeClr val="tx2"/>
                </a:solidFill>
                <a:latin typeface="Courier New" panose="02070309020205020404" pitchFamily="49" charset="0"/>
              </a:rPr>
              <a:t>;  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  result *= x;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  x = x-1;</a:t>
            </a:r>
          </a:p>
          <a:p>
            <a:r>
              <a:rPr lang="en-US" altLang="en-US" sz="2000" i="1" dirty="0">
                <a:latin typeface="Courier New" panose="02070309020205020404" pitchFamily="49" charset="0"/>
              </a:rPr>
              <a:t>  </a:t>
            </a:r>
            <a:r>
              <a:rPr lang="en-US" altLang="en-US" sz="2000" dirty="0" err="1">
                <a:solidFill>
                  <a:schemeClr val="tx2"/>
                </a:solidFill>
                <a:latin typeface="Courier New" panose="02070309020205020404" pitchFamily="49" charset="0"/>
              </a:rPr>
              <a:t>goto</a:t>
            </a:r>
            <a:r>
              <a:rPr lang="en-US" altLang="en-US" sz="2000" i="1" dirty="0">
                <a:solidFill>
                  <a:schemeClr val="tx2"/>
                </a:solidFill>
                <a:latin typeface="Courier New" panose="02070309020205020404" pitchFamily="49" charset="0"/>
              </a:rPr>
              <a:t> loop</a:t>
            </a:r>
            <a:r>
              <a:rPr lang="en-US" altLang="en-US" sz="2000" dirty="0">
                <a:solidFill>
                  <a:schemeClr val="tx2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000" i="1" dirty="0">
                <a:latin typeface="Courier New" panose="02070309020205020404" pitchFamily="49" charset="0"/>
              </a:rPr>
              <a:t>done:</a:t>
            </a:r>
            <a:endParaRPr lang="en-US" altLang="en-US" sz="2000" dirty="0">
              <a:latin typeface="Courier New" panose="02070309020205020404" pitchFamily="49" charset="0"/>
            </a:endParaRPr>
          </a:p>
          <a:p>
            <a:r>
              <a:rPr lang="en-US" altLang="en-US" sz="2000" dirty="0">
                <a:latin typeface="Courier New" panose="02070309020205020404" pitchFamily="49" charset="0"/>
              </a:rPr>
              <a:t>  return result;</a:t>
            </a:r>
          </a:p>
          <a:p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4581" name="Rectangle 6">
            <a:extLst>
              <a:ext uri="{FF2B5EF4-FFF2-40B4-BE49-F238E27FC236}">
                <a16:creationId xmlns:a16="http://schemas.microsoft.com/office/drawing/2014/main" id="{21C97A36-A8FF-ED4C-9248-A1ADBC4A8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04800"/>
            <a:ext cx="6959600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4400" b="0" dirty="0">
                <a:latin typeface="Calibri" panose="020F0502020204030204" pitchFamily="34" charset="0"/>
              </a:rPr>
              <a:t> </a:t>
            </a:r>
            <a:r>
              <a:rPr lang="ja-JP" altLang="en-US" sz="4400" b="0">
                <a:latin typeface="Calibri" panose="020F0502020204030204" pitchFamily="34" charset="0"/>
              </a:rPr>
              <a:t>“</a:t>
            </a:r>
            <a:r>
              <a:rPr lang="en-US" altLang="ja-JP" sz="4400" b="0" dirty="0">
                <a:latin typeface="Calibri" panose="020F0502020204030204" pitchFamily="34" charset="0"/>
              </a:rPr>
              <a:t>While</a:t>
            </a:r>
            <a:r>
              <a:rPr lang="ja-JP" altLang="en-US" sz="4400" b="0">
                <a:latin typeface="Calibri" panose="020F0502020204030204" pitchFamily="34" charset="0"/>
              </a:rPr>
              <a:t>”</a:t>
            </a:r>
            <a:r>
              <a:rPr lang="en-US" altLang="ja-JP" sz="4400" b="0" dirty="0">
                <a:latin typeface="Calibri" panose="020F0502020204030204" pitchFamily="34" charset="0"/>
              </a:rPr>
              <a:t> Loop</a:t>
            </a:r>
            <a:endParaRPr lang="en-US" altLang="en-US" sz="4400" b="0" dirty="0">
              <a:latin typeface="Calibri" panose="020F0502020204030204" pitchFamily="34" charset="0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C3EAC5B6-4790-3527-2503-E630397CB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882" y="1562894"/>
            <a:ext cx="2514600" cy="704850"/>
          </a:xfrm>
          <a:prstGeom prst="rect">
            <a:avLst/>
          </a:prstGeom>
          <a:solidFill>
            <a:srgbClr val="FFFF99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>
                <a:latin typeface="Courier New" panose="02070309020205020404" pitchFamily="49" charset="0"/>
              </a:rPr>
              <a:t>while (Test)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</a:t>
            </a:r>
            <a:r>
              <a:rPr lang="en-US" altLang="en-US" sz="2000" i="1"/>
              <a:t>Body</a:t>
            </a:r>
            <a:endParaRPr lang="en-US" altLang="en-US" sz="2000">
              <a:latin typeface="Courier New" panose="02070309020205020404" pitchFamily="49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35D96B4-97B2-A118-0722-66CF82F26C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1526315"/>
            <a:ext cx="4495800" cy="1628775"/>
          </a:xfrm>
          <a:prstGeom prst="rect">
            <a:avLst/>
          </a:prstGeom>
          <a:solidFill>
            <a:srgbClr val="FFCCFF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>
                <a:latin typeface="Courier New" panose="02070309020205020404" pitchFamily="49" charset="0"/>
              </a:rPr>
              <a:t>loop: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if (!</a:t>
            </a:r>
            <a:r>
              <a:rPr lang="en-US" altLang="en-US" sz="2000" i="1">
                <a:latin typeface="Courier New" panose="02070309020205020404" pitchFamily="49" charset="0"/>
              </a:rPr>
              <a:t>Test</a:t>
            </a:r>
            <a:r>
              <a:rPr lang="en-US" altLang="en-US" sz="2000">
                <a:latin typeface="Courier New" panose="02070309020205020404" pitchFamily="49" charset="0"/>
              </a:rPr>
              <a:t>) goto done;</a:t>
            </a:r>
          </a:p>
          <a:p>
            <a:r>
              <a:rPr lang="en-US" altLang="en-US" sz="2000" i="1"/>
              <a:t>     Body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goto </a:t>
            </a:r>
            <a:r>
              <a:rPr lang="en-US" altLang="en-US" sz="2000" i="1">
                <a:latin typeface="Courier New" panose="02070309020205020404" pitchFamily="49" charset="0"/>
              </a:rPr>
              <a:t>loop</a:t>
            </a:r>
            <a:endParaRPr lang="en-US" altLang="en-US" sz="2000">
              <a:latin typeface="Courier New" panose="02070309020205020404" pitchFamily="49" charset="0"/>
            </a:endParaRPr>
          </a:p>
          <a:p>
            <a:r>
              <a:rPr lang="en-US" altLang="en-US" sz="2000">
                <a:latin typeface="Courier New" panose="02070309020205020404" pitchFamily="49" charset="0"/>
              </a:rPr>
              <a:t>done: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285B5E10-80B6-BC46-A906-7047CD937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81000"/>
            <a:ext cx="5849938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ja-JP" altLang="en-US" sz="4400" b="0">
                <a:latin typeface="Calibri" panose="020F0502020204030204" pitchFamily="34" charset="0"/>
              </a:rPr>
              <a:t>“</a:t>
            </a:r>
            <a:r>
              <a:rPr lang="en-US" altLang="ja-JP" sz="4400" b="0">
                <a:latin typeface="Calibri" panose="020F0502020204030204" pitchFamily="34" charset="0"/>
              </a:rPr>
              <a:t>For</a:t>
            </a:r>
            <a:r>
              <a:rPr lang="ja-JP" altLang="en-US" sz="4400" b="0">
                <a:latin typeface="Calibri" panose="020F0502020204030204" pitchFamily="34" charset="0"/>
              </a:rPr>
              <a:t>”</a:t>
            </a:r>
            <a:r>
              <a:rPr lang="en-US" altLang="ja-JP" sz="4400" b="0">
                <a:latin typeface="Calibri" panose="020F0502020204030204" pitchFamily="34" charset="0"/>
                <a:sym typeface="Symbol" pitchFamily="2" charset="2"/>
              </a:rPr>
              <a:t></a:t>
            </a:r>
            <a:r>
              <a:rPr lang="en-US" altLang="ja-JP" sz="4400" b="0">
                <a:latin typeface="Calibri" panose="020F0502020204030204" pitchFamily="34" charset="0"/>
              </a:rPr>
              <a:t> </a:t>
            </a:r>
            <a:r>
              <a:rPr lang="ja-JP" altLang="en-US" sz="4400" b="0">
                <a:latin typeface="Calibri" panose="020F0502020204030204" pitchFamily="34" charset="0"/>
              </a:rPr>
              <a:t>“</a:t>
            </a:r>
            <a:r>
              <a:rPr lang="en-US" altLang="ja-JP" sz="4400" b="0">
                <a:latin typeface="Calibri" panose="020F0502020204030204" pitchFamily="34" charset="0"/>
              </a:rPr>
              <a:t>While</a:t>
            </a:r>
            <a:r>
              <a:rPr lang="ja-JP" altLang="en-US" sz="4400" b="0">
                <a:latin typeface="Calibri" panose="020F0502020204030204" pitchFamily="34" charset="0"/>
              </a:rPr>
              <a:t>”</a:t>
            </a:r>
            <a:endParaRPr lang="en-US" altLang="en-US" sz="4400" b="0">
              <a:latin typeface="Calibri" panose="020F0502020204030204" pitchFamily="34" charset="0"/>
            </a:endParaRPr>
          </a:p>
        </p:txBody>
      </p:sp>
      <p:sp>
        <p:nvSpPr>
          <p:cNvPr id="25602" name="Line 3">
            <a:extLst>
              <a:ext uri="{FF2B5EF4-FFF2-40B4-BE49-F238E27FC236}">
                <a16:creationId xmlns:a16="http://schemas.microsoft.com/office/drawing/2014/main" id="{7E0207C7-0B95-3941-878F-74378915F51C}"/>
              </a:ext>
            </a:extLst>
          </p:cNvPr>
          <p:cNvSpPr>
            <a:spLocks noChangeShapeType="1"/>
          </p:cNvSpPr>
          <p:nvPr/>
        </p:nvSpPr>
        <p:spPr bwMode="auto">
          <a:xfrm rot="-5400000">
            <a:off x="4762500" y="1790700"/>
            <a:ext cx="0" cy="685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Rectangle 4">
            <a:extLst>
              <a:ext uri="{FF2B5EF4-FFF2-40B4-BE49-F238E27FC236}">
                <a16:creationId xmlns:a16="http://schemas.microsoft.com/office/drawing/2014/main" id="{68FEA8F2-B2C1-0C47-88CE-BA9FD648E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752600"/>
            <a:ext cx="3352800" cy="858838"/>
          </a:xfrm>
          <a:prstGeom prst="rect">
            <a:avLst/>
          </a:prstGeom>
          <a:solidFill>
            <a:srgbClr val="FFFF99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ourier New" panose="02070309020205020404" pitchFamily="49" charset="0"/>
              </a:rPr>
              <a:t>for (</a:t>
            </a:r>
            <a:r>
              <a:rPr lang="en-US" altLang="en-US" sz="2000" i="1"/>
              <a:t>Init</a:t>
            </a:r>
            <a:r>
              <a:rPr lang="en-US" altLang="en-US" sz="2000">
                <a:latin typeface="Courier New" panose="02070309020205020404" pitchFamily="49" charset="0"/>
              </a:rPr>
              <a:t>; </a:t>
            </a:r>
            <a:r>
              <a:rPr lang="en-US" altLang="en-US" sz="2000" i="1"/>
              <a:t>Test</a:t>
            </a:r>
            <a:r>
              <a:rPr lang="en-US" altLang="en-US" sz="2000">
                <a:latin typeface="Courier New" panose="02070309020205020404" pitchFamily="49" charset="0"/>
              </a:rPr>
              <a:t>; </a:t>
            </a:r>
            <a:r>
              <a:rPr lang="en-US" altLang="en-US" sz="2000" i="1"/>
              <a:t>Update </a:t>
            </a:r>
            <a:r>
              <a:rPr lang="en-US" altLang="en-US" sz="2000">
                <a:latin typeface="Courier New" panose="02070309020205020404" pitchFamily="49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altLang="en-US" sz="2000">
                <a:latin typeface="Courier New" panose="02070309020205020404" pitchFamily="49" charset="0"/>
              </a:rPr>
              <a:t>    </a:t>
            </a:r>
            <a:r>
              <a:rPr lang="en-US" altLang="en-US" sz="2000" i="1"/>
              <a:t>Body</a:t>
            </a:r>
          </a:p>
        </p:txBody>
      </p:sp>
      <p:sp>
        <p:nvSpPr>
          <p:cNvPr id="25604" name="Rectangle 5">
            <a:extLst>
              <a:ext uri="{FF2B5EF4-FFF2-40B4-BE49-F238E27FC236}">
                <a16:creationId xmlns:a16="http://schemas.microsoft.com/office/drawing/2014/main" id="{1891DC52-F733-5D46-8724-D3EA994A3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1752600"/>
            <a:ext cx="3352800" cy="1628775"/>
          </a:xfrm>
          <a:prstGeom prst="rect">
            <a:avLst/>
          </a:prstGeom>
          <a:solidFill>
            <a:srgbClr val="CCFFCC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 i="1"/>
              <a:t>Init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while (</a:t>
            </a:r>
            <a:r>
              <a:rPr lang="en-US" altLang="en-US" sz="2000" i="1"/>
              <a:t>Test </a:t>
            </a:r>
            <a:r>
              <a:rPr lang="en-US" altLang="en-US" sz="2000">
                <a:latin typeface="Courier New" panose="02070309020205020404" pitchFamily="49" charset="0"/>
              </a:rPr>
              <a:t>) {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  </a:t>
            </a:r>
            <a:r>
              <a:rPr lang="en-US" altLang="en-US" sz="2000" i="1"/>
              <a:t>Body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  </a:t>
            </a:r>
            <a:r>
              <a:rPr lang="en-US" altLang="en-US" sz="2000" i="1"/>
              <a:t>Update 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  <a:endParaRPr lang="en-US" altLang="en-US" sz="2000" i="1"/>
          </a:p>
          <a:p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5605" name="Line 6">
            <a:extLst>
              <a:ext uri="{FF2B5EF4-FFF2-40B4-BE49-F238E27FC236}">
                <a16:creationId xmlns:a16="http://schemas.microsoft.com/office/drawing/2014/main" id="{784676FA-0336-3E4F-BA89-F2259A712D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24400" y="3124200"/>
            <a:ext cx="457200" cy="45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Rectangle 8">
            <a:extLst>
              <a:ext uri="{FF2B5EF4-FFF2-40B4-BE49-F238E27FC236}">
                <a16:creationId xmlns:a16="http://schemas.microsoft.com/office/drawing/2014/main" id="{9BDC62B0-A699-E746-8D0F-DFBFDC006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657600"/>
            <a:ext cx="4876800" cy="1936750"/>
          </a:xfrm>
          <a:prstGeom prst="rect">
            <a:avLst/>
          </a:prstGeom>
          <a:solidFill>
            <a:srgbClr val="FFCCFF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 i="1">
                <a:latin typeface="Courier New" panose="02070309020205020404" pitchFamily="49" charset="0"/>
              </a:rPr>
              <a:t>  </a:t>
            </a:r>
            <a:r>
              <a:rPr lang="en-US" altLang="en-US" sz="2000" i="1"/>
              <a:t>Init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loop: if (!</a:t>
            </a:r>
            <a:r>
              <a:rPr lang="en-US" altLang="en-US" sz="2000" i="1"/>
              <a:t>Test</a:t>
            </a:r>
            <a:r>
              <a:rPr lang="en-US" altLang="en-US" sz="2000">
                <a:latin typeface="Courier New" panose="02070309020205020404" pitchFamily="49" charset="0"/>
              </a:rPr>
              <a:t>) goto </a:t>
            </a:r>
            <a:r>
              <a:rPr lang="en-US" altLang="en-US" sz="2000" i="1">
                <a:latin typeface="Courier New" panose="02070309020205020404" pitchFamily="49" charset="0"/>
              </a:rPr>
              <a:t>done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000" i="1"/>
              <a:t>     Body</a:t>
            </a:r>
            <a:endParaRPr lang="en-US" altLang="en-US" sz="2000">
              <a:latin typeface="Courier New" panose="02070309020205020404" pitchFamily="49" charset="0"/>
            </a:endParaRPr>
          </a:p>
          <a:p>
            <a:r>
              <a:rPr lang="en-US" altLang="en-US" sz="2000">
                <a:latin typeface="Courier New" panose="02070309020205020404" pitchFamily="49" charset="0"/>
              </a:rPr>
              <a:t>  </a:t>
            </a:r>
            <a:r>
              <a:rPr lang="en-US" altLang="en-US" sz="2000" i="1"/>
              <a:t>Update 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goto </a:t>
            </a:r>
            <a:r>
              <a:rPr lang="en-US" altLang="en-US" sz="2000" i="1">
                <a:latin typeface="Courier New" panose="02070309020205020404" pitchFamily="49" charset="0"/>
              </a:rPr>
              <a:t>loop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done:</a:t>
            </a:r>
          </a:p>
        </p:txBody>
      </p:sp>
      <p:sp>
        <p:nvSpPr>
          <p:cNvPr id="25607" name="Rectangle 9">
            <a:extLst>
              <a:ext uri="{FF2B5EF4-FFF2-40B4-BE49-F238E27FC236}">
                <a16:creationId xmlns:a16="http://schemas.microsoft.com/office/drawing/2014/main" id="{2590DEEA-77E8-134B-9B8A-3A2D6D4F1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1295400"/>
            <a:ext cx="28956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>
            <a:lvl1pPr marL="223838" indent="-223838" defTabSz="8953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 defTabSz="8953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30000"/>
              </a:spcBef>
            </a:pPr>
            <a:r>
              <a:rPr lang="en-US" altLang="en-US">
                <a:solidFill>
                  <a:schemeClr val="tx2"/>
                </a:solidFill>
              </a:rPr>
              <a:t>While Version</a:t>
            </a:r>
          </a:p>
          <a:p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25608" name="Rectangle 10">
            <a:extLst>
              <a:ext uri="{FF2B5EF4-FFF2-40B4-BE49-F238E27FC236}">
                <a16:creationId xmlns:a16="http://schemas.microsoft.com/office/drawing/2014/main" id="{77C1C257-D800-D246-A094-51AE73E1E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295400"/>
            <a:ext cx="28956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>
            <a:lvl1pPr marL="223838" indent="-223838" defTabSz="8953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 defTabSz="8953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 defTabSz="8953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30000"/>
              </a:spcBef>
            </a:pPr>
            <a:r>
              <a:rPr lang="en-US" altLang="en-US">
                <a:solidFill>
                  <a:schemeClr val="tx2"/>
                </a:solidFill>
              </a:rPr>
              <a:t>For Version</a:t>
            </a:r>
          </a:p>
          <a:p>
            <a:endParaRPr lang="en-US" altLang="en-US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4">
            <a:extLst>
              <a:ext uri="{FF2B5EF4-FFF2-40B4-BE49-F238E27FC236}">
                <a16:creationId xmlns:a16="http://schemas.microsoft.com/office/drawing/2014/main" id="{5E5E0299-A79C-7A4C-9CF8-F9BD52D6F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124200"/>
            <a:ext cx="3429000" cy="25527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>
                <a:latin typeface="Courier New" panose="02070309020205020404" pitchFamily="49" charset="0"/>
              </a:rPr>
              <a:t>  int result;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for (result = 1;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     p != 0;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     p = p&gt;&gt;1) {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  if (p &amp; 0x1)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    result *= x;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  x = x*x;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}</a:t>
            </a:r>
          </a:p>
        </p:txBody>
      </p:sp>
      <p:sp>
        <p:nvSpPr>
          <p:cNvPr id="26626" name="Rectangle 16">
            <a:extLst>
              <a:ext uri="{FF2B5EF4-FFF2-40B4-BE49-F238E27FC236}">
                <a16:creationId xmlns:a16="http://schemas.microsoft.com/office/drawing/2014/main" id="{D8913B49-09CB-084F-BBA0-C9412672B2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124200"/>
            <a:ext cx="4495800" cy="2552700"/>
          </a:xfrm>
          <a:prstGeom prst="rect">
            <a:avLst/>
          </a:prstGeom>
          <a:solidFill>
            <a:srgbClr val="CC99FF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>
                <a:latin typeface="Courier New" panose="02070309020205020404" pitchFamily="49" charset="0"/>
              </a:rPr>
              <a:t>  result = 1;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loop: if (p == 0) goto </a:t>
            </a:r>
            <a:r>
              <a:rPr lang="en-US" altLang="en-US" sz="2000" i="1">
                <a:latin typeface="Courier New" panose="02070309020205020404" pitchFamily="49" charset="0"/>
              </a:rPr>
              <a:t>done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if (p &amp; 0x1)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  result *= x;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x = x*x;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p = p &gt;&gt; 1;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goto </a:t>
            </a:r>
            <a:r>
              <a:rPr lang="en-US" altLang="en-US" sz="2000" i="1">
                <a:latin typeface="Courier New" panose="02070309020205020404" pitchFamily="49" charset="0"/>
              </a:rPr>
              <a:t>loop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000" i="1">
                <a:latin typeface="Courier New" panose="02070309020205020404" pitchFamily="49" charset="0"/>
              </a:rPr>
              <a:t>done</a:t>
            </a:r>
            <a:r>
              <a:rPr lang="en-US" altLang="en-US" sz="2000">
                <a:latin typeface="Courier New" panose="02070309020205020404" pitchFamily="49" charset="0"/>
              </a:rPr>
              <a:t>:</a:t>
            </a:r>
          </a:p>
        </p:txBody>
      </p:sp>
      <p:sp>
        <p:nvSpPr>
          <p:cNvPr id="26627" name="Rectangle 4">
            <a:extLst>
              <a:ext uri="{FF2B5EF4-FFF2-40B4-BE49-F238E27FC236}">
                <a16:creationId xmlns:a16="http://schemas.microsoft.com/office/drawing/2014/main" id="{ECA9E5E4-7E38-6D47-BD25-A654A625C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609600"/>
            <a:ext cx="3352800" cy="858838"/>
          </a:xfrm>
          <a:prstGeom prst="rect">
            <a:avLst/>
          </a:prstGeom>
          <a:solidFill>
            <a:srgbClr val="FFFF99"/>
          </a:solidFill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latin typeface="Courier New" panose="02070309020205020404" pitchFamily="49" charset="0"/>
              </a:rPr>
              <a:t>for (</a:t>
            </a:r>
            <a:r>
              <a:rPr lang="en-US" altLang="en-US" sz="2000" i="1"/>
              <a:t>Init</a:t>
            </a:r>
            <a:r>
              <a:rPr lang="en-US" altLang="en-US" sz="2000">
                <a:latin typeface="Courier New" panose="02070309020205020404" pitchFamily="49" charset="0"/>
              </a:rPr>
              <a:t>; </a:t>
            </a:r>
            <a:r>
              <a:rPr lang="en-US" altLang="en-US" sz="2000" i="1"/>
              <a:t>Test</a:t>
            </a:r>
            <a:r>
              <a:rPr lang="en-US" altLang="en-US" sz="2000">
                <a:latin typeface="Courier New" panose="02070309020205020404" pitchFamily="49" charset="0"/>
              </a:rPr>
              <a:t>; </a:t>
            </a:r>
            <a:r>
              <a:rPr lang="en-US" altLang="en-US" sz="2000" i="1"/>
              <a:t>Update </a:t>
            </a:r>
            <a:r>
              <a:rPr lang="en-US" altLang="en-US" sz="2000">
                <a:latin typeface="Courier New" panose="02070309020205020404" pitchFamily="49" charset="0"/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en-US" altLang="en-US" sz="2000">
                <a:latin typeface="Courier New" panose="02070309020205020404" pitchFamily="49" charset="0"/>
              </a:rPr>
              <a:t>    </a:t>
            </a:r>
            <a:r>
              <a:rPr lang="en-US" altLang="en-US" sz="2000" i="1"/>
              <a:t>Body</a:t>
            </a:r>
          </a:p>
        </p:txBody>
      </p:sp>
      <p:sp>
        <p:nvSpPr>
          <p:cNvPr id="26628" name="Rectangle 8">
            <a:extLst>
              <a:ext uri="{FF2B5EF4-FFF2-40B4-BE49-F238E27FC236}">
                <a16:creationId xmlns:a16="http://schemas.microsoft.com/office/drawing/2014/main" id="{3AF06FC0-4A35-B542-AC3F-B2D1274CE2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609600"/>
            <a:ext cx="4343400" cy="1936750"/>
          </a:xfrm>
          <a:prstGeom prst="rect">
            <a:avLst/>
          </a:prstGeom>
          <a:solidFill>
            <a:srgbClr val="FFCCFF"/>
          </a:solidFill>
          <a:ln w="57150" cmpd="thinThick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 i="1">
                <a:latin typeface="Courier New" panose="02070309020205020404" pitchFamily="49" charset="0"/>
              </a:rPr>
              <a:t>  </a:t>
            </a:r>
            <a:r>
              <a:rPr lang="en-US" altLang="en-US" sz="2000" i="1"/>
              <a:t>Init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loop: if (!</a:t>
            </a:r>
            <a:r>
              <a:rPr lang="en-US" altLang="en-US" sz="2000" i="1"/>
              <a:t>Test</a:t>
            </a:r>
            <a:r>
              <a:rPr lang="en-US" altLang="en-US" sz="2000">
                <a:latin typeface="Courier New" panose="02070309020205020404" pitchFamily="49" charset="0"/>
              </a:rPr>
              <a:t>) goto </a:t>
            </a:r>
            <a:r>
              <a:rPr lang="en-US" altLang="en-US" sz="2000" i="1">
                <a:latin typeface="Courier New" panose="02070309020205020404" pitchFamily="49" charset="0"/>
              </a:rPr>
              <a:t>done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000" i="1"/>
              <a:t>     Body</a:t>
            </a:r>
            <a:endParaRPr lang="en-US" altLang="en-US" sz="2000">
              <a:latin typeface="Courier New" panose="02070309020205020404" pitchFamily="49" charset="0"/>
            </a:endParaRPr>
          </a:p>
          <a:p>
            <a:r>
              <a:rPr lang="en-US" altLang="en-US" sz="2000">
                <a:latin typeface="Courier New" panose="02070309020205020404" pitchFamily="49" charset="0"/>
              </a:rPr>
              <a:t>  </a:t>
            </a:r>
            <a:r>
              <a:rPr lang="en-US" altLang="en-US" sz="2000" i="1"/>
              <a:t>Update 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goto </a:t>
            </a:r>
            <a:r>
              <a:rPr lang="en-US" altLang="en-US" sz="2000" i="1">
                <a:latin typeface="Courier New" panose="02070309020205020404" pitchFamily="49" charset="0"/>
              </a:rPr>
              <a:t>loop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done: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1689</TotalTime>
  <Words>817</Words>
  <Application>Microsoft Macintosh PowerPoint</Application>
  <PresentationFormat>On-screen Show (4:3)</PresentationFormat>
  <Paragraphs>201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Courier New</vt:lpstr>
      <vt:lpstr>Franklin Gothic Book</vt:lpstr>
      <vt:lpstr>News Gothic MT</vt:lpstr>
      <vt:lpstr>Times</vt:lpstr>
      <vt:lpstr>Wingdings</vt:lpstr>
      <vt:lpstr>Wingdings 2</vt:lpstr>
      <vt:lpstr>Breeze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“Do” Loop</vt:lpstr>
    </vt:vector>
  </TitlesOfParts>
  <Company>Georgia 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CS1315: Introduction to Media Computation</dc:title>
  <dc:creator>Mark Guzdial</dc:creator>
  <cp:lastModifiedBy>Kim, Byung</cp:lastModifiedBy>
  <cp:revision>170</cp:revision>
  <dcterms:created xsi:type="dcterms:W3CDTF">2004-01-20T22:43:44Z</dcterms:created>
  <dcterms:modified xsi:type="dcterms:W3CDTF">2022-09-05T15:58:12Z</dcterms:modified>
</cp:coreProperties>
</file>